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82" r:id="rId15"/>
    <p:sldId id="281" r:id="rId16"/>
    <p:sldId id="283" r:id="rId17"/>
    <p:sldId id="271" r:id="rId18"/>
    <p:sldId id="272" r:id="rId19"/>
    <p:sldId id="270" r:id="rId20"/>
    <p:sldId id="269" r:id="rId21"/>
    <p:sldId id="274" r:id="rId22"/>
    <p:sldId id="273" r:id="rId23"/>
    <p:sldId id="276" r:id="rId24"/>
    <p:sldId id="275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F944-B709-4C68-947F-2BAEB2243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9648-13D0-4ABF-AE90-6B3DFEF8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25409-F82D-4CA1-A426-29E7F20D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4DF7-4A83-4DA1-8438-E12BEF57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4C52-EFCD-4948-B55A-ACA4C587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3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63C6-4421-4296-A3A1-D209D1C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2CFFB-F095-4E24-BB28-26FF4D2CE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2C45-464F-4A94-AC3F-E03085DD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7A327-E43C-4310-8095-6C30E778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46E9-4BCA-4EC5-8E13-10022C2A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92EBC-2122-4BE8-9739-15F2BBB5B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10A3E-D7E3-4506-BB7C-DD4429FA7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2AB75-2C99-41D7-A5E3-B7243674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D7E-960B-46CB-9CD9-90A90447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7CAD0-AE2A-4ACF-AA9C-56AA4A78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1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65F5-AFD5-4A88-AD9E-2A67642E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FC3E-D98D-4A8E-9693-8213BF0B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601C5-E967-47A7-857E-DF76B26D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9B30-3945-4A03-930F-1520B13B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3B0C-63D4-4414-AB36-A70EE820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998-FC9B-4BC2-8066-8B528A5E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38F58-6668-4E25-9BEE-062C3977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14B8-5A67-4FDF-A356-2AFC4BF1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6CE9-9C6C-42EA-95B4-F29BA9A8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80A09-6423-4588-AD4A-908D67B4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0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B43B-CBC4-4442-9609-88AFD795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233C-17D8-4560-8797-1F645256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34FE6-6BFC-4330-ADA0-39CE24FC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836DD-5AFD-4071-91D0-6C04114C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261DC-F32A-4295-A385-571DCEA0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FB25-7051-4333-9FBE-4A280008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21A1-92C4-48CE-8D3E-8033DFE8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4C4FC-E26C-4D93-A4AD-C07053D8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AB7A6-23C0-4E65-B3DB-23E7C6D4D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14081-9110-4C52-906A-4F0A63DE1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60658-1144-4153-9CBA-475DD9016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D428F-A2EC-400F-8C3C-28304237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BD543-7B4E-4FD8-A0CC-61AB2B1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47D77-8157-4FFA-AE56-34FD95FC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F57D-A90F-4ECF-B683-DECBCF34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652C9-24AF-4EA8-B1AB-3395028F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899E8-2646-47BE-A2CB-AE91F63A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A1313-A887-4EB3-968B-E0AF884E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2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6F285-FCB6-4F81-92B0-51C7A0C9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289B3-FD05-42B1-B86B-335422E5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C3A20-6D24-4A38-8297-26E7C811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05FB-F797-4A3F-A987-5852EDB8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9E7F-A2E1-47B5-9113-846EF472F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6732E-F3F7-46E7-9038-527667ADA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046DC-E762-4DB2-8897-D35E107C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19B9-E4F8-47DE-B452-6973F1E7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7C4A1-F161-4D7C-BBA7-41254D0A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7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CE11-0A31-47E4-97E0-976D1334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4701F-576F-4329-97DB-06EF9B00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E67D3-2FA0-4A51-B7CB-4CEEA88BD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1BE41-F408-4E92-A31A-6B23A6E0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3CE12-5110-4B1E-99E0-DB9A394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7C313-78B3-404C-8D02-983A765C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CCA95-AE7C-4808-9C50-778FFA06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37C8C-C918-46B8-A037-4B887C8E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F000D-0B21-4D22-8971-1C38ADA50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54BA-186C-4A9E-B622-D29CC351A41F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897D-C7CE-47BB-8D18-E3F41FFF9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81CD-4DEB-4010-9FB5-0775F984D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B19D-9ADD-4ABD-B1E3-3B9F3DF88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Ramping V04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A302C-9C78-4D81-B9E0-5B91F4C79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10.22.18</a:t>
            </a:r>
          </a:p>
          <a:p>
            <a:r>
              <a:rPr lang="en-US" dirty="0"/>
              <a:t>201 participants – 131 useable</a:t>
            </a:r>
          </a:p>
        </p:txBody>
      </p:sp>
    </p:spTree>
    <p:extLst>
      <p:ext uri="{BB962C8B-B14F-4D97-AF65-F5344CB8AC3E}">
        <p14:creationId xmlns:p14="http://schemas.microsoft.com/office/powerpoint/2010/main" val="412669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value (odds)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46DF3-EE19-4A60-8A55-648C88AB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71" y="1098394"/>
            <a:ext cx="3680953" cy="2657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61FE8E-FDB7-472B-A53F-844C623A9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418" y="956182"/>
            <a:ext cx="4074963" cy="2941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0C46CB-5619-425D-BCAB-CFB779DB4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90" y="3897747"/>
            <a:ext cx="3863090" cy="2788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DD72B6-C879-4C0F-8474-80A65A7D7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417" y="3897747"/>
            <a:ext cx="3796183" cy="27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odds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2B0B1-BDBC-49D5-94A6-D0D72D57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80" y="933277"/>
            <a:ext cx="4119568" cy="2973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001C6-3DD1-4944-9301-89D84AD68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169" y="933277"/>
            <a:ext cx="3642642" cy="2629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8E0757-478C-4375-A856-E39610F65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548" y="3907040"/>
            <a:ext cx="3550855" cy="2563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36AE45-6163-40B2-88FC-B904D4505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937" y="3907040"/>
            <a:ext cx="3796182" cy="274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3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RPE trials only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E07F94-E5F3-4B85-9025-C60C7722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875" y="973853"/>
            <a:ext cx="3680953" cy="2657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759ABB-FE96-4AD8-83B9-2DE40714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425" y="1143687"/>
            <a:ext cx="3472796" cy="2506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ADC1AC-464C-41C0-89EC-673B58DA1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147" y="3934108"/>
            <a:ext cx="3562007" cy="2571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2C0601-2713-48A5-93F5-196A03829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254" y="3650569"/>
            <a:ext cx="4309138" cy="31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7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slope, p&lt; .1 (n= 37)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A6B99-1A1D-4F3F-898C-7FF945DCA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70" y="1048624"/>
            <a:ext cx="3831517" cy="2765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764E8D-1DE8-4DFC-96AC-154D14DCD981}"/>
              </a:ext>
            </a:extLst>
          </p:cNvPr>
          <p:cNvSpPr txBox="1"/>
          <p:nvPr/>
        </p:nvSpPr>
        <p:spPr>
          <a:xfrm>
            <a:off x="2394189" y="39439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33C0E-466A-4978-B6DF-6C358A9C52C2}"/>
              </a:ext>
            </a:extLst>
          </p:cNvPr>
          <p:cNvSpPr txBox="1"/>
          <p:nvPr/>
        </p:nvSpPr>
        <p:spPr>
          <a:xfrm>
            <a:off x="9197647" y="40527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EB4B60-8AC5-43E9-84BE-99B0536905C1}"/>
              </a:ext>
            </a:extLst>
          </p:cNvPr>
          <p:cNvSpPr txBox="1"/>
          <p:nvPr/>
        </p:nvSpPr>
        <p:spPr>
          <a:xfrm>
            <a:off x="9068849" y="40527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03342-E444-49D4-8108-AA66FDA5FABB}"/>
              </a:ext>
            </a:extLst>
          </p:cNvPr>
          <p:cNvSpPr txBox="1"/>
          <p:nvPr/>
        </p:nvSpPr>
        <p:spPr>
          <a:xfrm>
            <a:off x="8940051" y="40527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753720-A233-4310-B8E9-DE56BC1EE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19" y="4212705"/>
            <a:ext cx="3664540" cy="26452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B4A913-7F08-4913-8B1B-45728E30C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785" y="4339325"/>
            <a:ext cx="3313724" cy="23920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745122-E3CF-470C-81F3-29D429D3B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880" y="876253"/>
            <a:ext cx="4400423" cy="317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9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</a:t>
            </a:r>
            <a:r>
              <a:rPr lang="en-US" sz="2400" dirty="0" err="1"/>
              <a:t>gambleRamp</a:t>
            </a:r>
            <a:r>
              <a:rPr lang="en-US" sz="2400" dirty="0"/>
              <a:t> p&lt;.1 (n=16)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33C0E-466A-4978-B6DF-6C358A9C52C2}"/>
              </a:ext>
            </a:extLst>
          </p:cNvPr>
          <p:cNvSpPr txBox="1"/>
          <p:nvPr/>
        </p:nvSpPr>
        <p:spPr>
          <a:xfrm>
            <a:off x="10324698" y="37061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EB4B60-8AC5-43E9-84BE-99B0536905C1}"/>
              </a:ext>
            </a:extLst>
          </p:cNvPr>
          <p:cNvSpPr txBox="1"/>
          <p:nvPr/>
        </p:nvSpPr>
        <p:spPr>
          <a:xfrm>
            <a:off x="10195900" y="37061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197FF-6E58-42AF-9072-E5503BF2D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13" y="1012980"/>
            <a:ext cx="3541024" cy="2556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535EAC-1349-40E7-BA3E-BDCC56C47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2" y="3831509"/>
            <a:ext cx="3815632" cy="2754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5EA6F3-EDD1-40E9-9675-E61F56B39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829" y="4038200"/>
            <a:ext cx="3656142" cy="26392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0681E1-9035-4E1E-9501-3F4FCD080AC6}"/>
              </a:ext>
            </a:extLst>
          </p:cNvPr>
          <p:cNvSpPr txBox="1"/>
          <p:nvPr/>
        </p:nvSpPr>
        <p:spPr>
          <a:xfrm>
            <a:off x="1736160" y="36681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99837-CDC5-454A-8C34-687FD6AE50EE}"/>
              </a:ext>
            </a:extLst>
          </p:cNvPr>
          <p:cNvSpPr txBox="1"/>
          <p:nvPr/>
        </p:nvSpPr>
        <p:spPr>
          <a:xfrm>
            <a:off x="1591179" y="3668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5E6137-F7DB-428C-95DB-6328B61F62B6}"/>
              </a:ext>
            </a:extLst>
          </p:cNvPr>
          <p:cNvSpPr txBox="1"/>
          <p:nvPr/>
        </p:nvSpPr>
        <p:spPr>
          <a:xfrm>
            <a:off x="1886201" y="36681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6DC488B-26B9-42AA-9655-F11AD2DE1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562" y="743112"/>
            <a:ext cx="4052012" cy="29249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805554-AF7D-4550-A965-0F4482419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5523" y="911970"/>
            <a:ext cx="3680953" cy="26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failed any number of catch trials (n= 77)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33C0E-466A-4978-B6DF-6C358A9C52C2}"/>
              </a:ext>
            </a:extLst>
          </p:cNvPr>
          <p:cNvSpPr txBox="1"/>
          <p:nvPr/>
        </p:nvSpPr>
        <p:spPr>
          <a:xfrm>
            <a:off x="9197647" y="40527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EB4B60-8AC5-43E9-84BE-99B0536905C1}"/>
              </a:ext>
            </a:extLst>
          </p:cNvPr>
          <p:cNvSpPr txBox="1"/>
          <p:nvPr/>
        </p:nvSpPr>
        <p:spPr>
          <a:xfrm>
            <a:off x="9068849" y="40527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03342-E444-49D4-8108-AA66FDA5FABB}"/>
              </a:ext>
            </a:extLst>
          </p:cNvPr>
          <p:cNvSpPr txBox="1"/>
          <p:nvPr/>
        </p:nvSpPr>
        <p:spPr>
          <a:xfrm>
            <a:off x="8940051" y="40527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D7B1DF-F4EE-49B4-ADA2-ECF20879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3" y="4052755"/>
            <a:ext cx="3862874" cy="2788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00F96D-9B24-4A7A-A927-74D1C0EBA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292" y="4088993"/>
            <a:ext cx="3762469" cy="27159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AAD322-1D08-4FBB-9C37-38C4871B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43" y="1048624"/>
            <a:ext cx="3795104" cy="27395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ED5410-16C5-4209-A97D-B406D6A1F913}"/>
              </a:ext>
            </a:extLst>
          </p:cNvPr>
          <p:cNvSpPr txBox="1"/>
          <p:nvPr/>
        </p:nvSpPr>
        <p:spPr>
          <a:xfrm>
            <a:off x="9755325" y="39728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5EBC5-0413-4B2D-9D0C-E58ABC2F7F63}"/>
              </a:ext>
            </a:extLst>
          </p:cNvPr>
          <p:cNvSpPr txBox="1"/>
          <p:nvPr/>
        </p:nvSpPr>
        <p:spPr>
          <a:xfrm>
            <a:off x="9626527" y="39728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933B9F-DEC1-4BEF-8617-5B32CE72AB09}"/>
              </a:ext>
            </a:extLst>
          </p:cNvPr>
          <p:cNvSpPr txBox="1"/>
          <p:nvPr/>
        </p:nvSpPr>
        <p:spPr>
          <a:xfrm>
            <a:off x="9476486" y="39728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EB1B4-17B6-4B1B-80B9-5DE7A872CF19}"/>
              </a:ext>
            </a:extLst>
          </p:cNvPr>
          <p:cNvSpPr txBox="1"/>
          <p:nvPr/>
        </p:nvSpPr>
        <p:spPr>
          <a:xfrm>
            <a:off x="2189736" y="39625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66C797-919A-472C-A185-C882EA72AFD7}"/>
              </a:ext>
            </a:extLst>
          </p:cNvPr>
          <p:cNvSpPr txBox="1"/>
          <p:nvPr/>
        </p:nvSpPr>
        <p:spPr>
          <a:xfrm>
            <a:off x="2039695" y="39519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61C96-B885-41AD-9CC4-6DFAAFD52F96}"/>
              </a:ext>
            </a:extLst>
          </p:cNvPr>
          <p:cNvSpPr txBox="1"/>
          <p:nvPr/>
        </p:nvSpPr>
        <p:spPr>
          <a:xfrm>
            <a:off x="1910897" y="39625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73B1CCC-57FE-4F6F-9FEF-6ED97A56B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7121" y="1128544"/>
            <a:ext cx="3486023" cy="251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14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passed all catch trials (n= 53)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33C0E-466A-4978-B6DF-6C358A9C52C2}"/>
              </a:ext>
            </a:extLst>
          </p:cNvPr>
          <p:cNvSpPr txBox="1"/>
          <p:nvPr/>
        </p:nvSpPr>
        <p:spPr>
          <a:xfrm>
            <a:off x="9197647" y="40527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EB4B60-8AC5-43E9-84BE-99B0536905C1}"/>
              </a:ext>
            </a:extLst>
          </p:cNvPr>
          <p:cNvSpPr txBox="1"/>
          <p:nvPr/>
        </p:nvSpPr>
        <p:spPr>
          <a:xfrm>
            <a:off x="9068849" y="40527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03342-E444-49D4-8108-AA66FDA5FABB}"/>
              </a:ext>
            </a:extLst>
          </p:cNvPr>
          <p:cNvSpPr txBox="1"/>
          <p:nvPr/>
        </p:nvSpPr>
        <p:spPr>
          <a:xfrm>
            <a:off x="8940051" y="40527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E7D99F-7E14-4B58-B2C8-80AF02542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12" y="1153464"/>
            <a:ext cx="3680953" cy="26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EF90EA-A3F4-4832-A4B6-1F3DE05C3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05" y="4052755"/>
            <a:ext cx="3491960" cy="2520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7FA7AA-7547-465F-A8B8-0B9B819BE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933" y="4256598"/>
            <a:ext cx="3209576" cy="2316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97AAB-0A83-46C2-B1A7-25792E6B5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730" y="234563"/>
            <a:ext cx="4670228" cy="33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6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passed all the catch trials (n=64)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E56B9-4C40-4578-8AAB-D43A423E9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475" y="1206872"/>
            <a:ext cx="3320279" cy="1977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D6F1EF-2B3D-460C-B14F-C393C6654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142" y="1124123"/>
            <a:ext cx="3320279" cy="1977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26545F-891C-47FC-8D67-E4E664A77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29" y="4377385"/>
            <a:ext cx="3772689" cy="2247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F36712-421E-4BCD-95B1-0CBDADA49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83" y="4357396"/>
            <a:ext cx="3839801" cy="22872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8EAB57-2B97-4764-B1C9-89F216026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132" y="1430750"/>
            <a:ext cx="3354615" cy="1998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F8431E-8C2C-4520-8AC4-49BEEBD39E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3818" y="3897163"/>
            <a:ext cx="3829849" cy="27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60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tended to choose to gamble on high value vs. low value (n=45)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4822739" y="3095062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86F51-14FB-44E4-834D-1EE223CA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718" y="1081653"/>
            <a:ext cx="3435512" cy="2046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8C914-0765-4C31-8F6F-E9DA529B3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265" y="1081653"/>
            <a:ext cx="3495852" cy="2082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DBF2B8-5A05-48CC-8873-EBDAD095B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57" y="4446281"/>
            <a:ext cx="3529408" cy="2102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177D5-EFF5-4D6F-A3BA-BA369E261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13" y="4446281"/>
            <a:ext cx="3435513" cy="20464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9A6349-64A5-4646-B323-E8F8BD9DF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178" y="1117596"/>
            <a:ext cx="3435512" cy="2046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1E913C-D8B2-4C49-BF39-4287F649B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8265" y="3429000"/>
            <a:ext cx="3811549" cy="276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68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increasing gambling slope (n= 14)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8BD2CD-61A9-461D-8174-E7869F21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46" y="1048624"/>
            <a:ext cx="3320280" cy="1977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8A1B37-E4D8-48C1-967C-8CD88005F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070" y="1387503"/>
            <a:ext cx="3235793" cy="19274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7961E3-8687-43FC-90EF-F253640B5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13" y="1132271"/>
            <a:ext cx="3445518" cy="20523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2F5F5F-01BA-4A6D-8113-B6DBCBEEC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13" y="4336861"/>
            <a:ext cx="3521018" cy="20973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CB670F-B071-45B8-8DE0-5C5D8C37E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847" y="4374695"/>
            <a:ext cx="3521018" cy="20973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12E0BB-0DEB-4556-9324-1AEA00C7F6CF}"/>
              </a:ext>
            </a:extLst>
          </p:cNvPr>
          <p:cNvSpPr txBox="1"/>
          <p:nvPr/>
        </p:nvSpPr>
        <p:spPr>
          <a:xfrm>
            <a:off x="143455" y="6386797"/>
            <a:ext cx="872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about half of the participants in this subgroup are also in the decreasing RT subgroup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243AA8-BFA2-4691-AEAA-A091F07C6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1781" y="4209471"/>
            <a:ext cx="3655243" cy="21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9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3670-FF70-4D83-9923-6BC24DA9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25785" cy="658332"/>
          </a:xfrm>
        </p:spPr>
        <p:txBody>
          <a:bodyPr>
            <a:normAutofit/>
          </a:bodyPr>
          <a:lstStyle/>
          <a:p>
            <a:r>
              <a:rPr lang="en-US" sz="2000" dirty="0"/>
              <a:t>Facts about V04 – same as V03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89F3-E0F7-4CD1-9577-A880B070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8 second progress bar</a:t>
            </a:r>
          </a:p>
          <a:p>
            <a:r>
              <a:rPr lang="en-US" sz="1400" dirty="0"/>
              <a:t>Gamble is previewed for 3 seconds before each trial</a:t>
            </a:r>
          </a:p>
          <a:p>
            <a:r>
              <a:rPr lang="en-US" sz="1400" dirty="0"/>
              <a:t>Gamble is offered for a 1200 </a:t>
            </a:r>
            <a:r>
              <a:rPr lang="en-US" sz="1400" dirty="0" err="1"/>
              <a:t>ms</a:t>
            </a:r>
            <a:r>
              <a:rPr lang="en-US" sz="1400" dirty="0"/>
              <a:t> window sometime during the progress bar (</a:t>
            </a:r>
          </a:p>
          <a:p>
            <a:r>
              <a:rPr lang="en-US" sz="1400" dirty="0"/>
              <a:t>About 133 trials per participant </a:t>
            </a:r>
          </a:p>
          <a:p>
            <a:r>
              <a:rPr lang="en-US" sz="1400" dirty="0"/>
              <a:t>Progress bar does NOT pause during gamble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6439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 (n= 15)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D4ABC-FED1-428B-8943-A77AB2742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24" y="4165061"/>
            <a:ext cx="3521020" cy="2097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36DAA-3AFD-4CA5-994B-6008F6F18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44" y="4165061"/>
            <a:ext cx="3670182" cy="2186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C5166-C2AB-473D-823C-3FF31E57B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32" y="1048624"/>
            <a:ext cx="3553822" cy="2116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CF0EB1-A475-41C0-AED2-2FD1FC2F2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721" y="890992"/>
            <a:ext cx="4083082" cy="24321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665B4-5BA7-4DDB-9901-29E879B15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1803" y="1048624"/>
            <a:ext cx="3260959" cy="1942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1A26C1-BC1A-4B1A-982D-7F957370B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1949" y="3429000"/>
            <a:ext cx="3903083" cy="283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21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frequently gambled &gt;60% (n=23)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DCC291-7E6E-4CB0-AB61-74D26416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55" y="3798615"/>
            <a:ext cx="3965600" cy="28788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56273-D2C3-402D-94E7-519DCAD55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964" y="946348"/>
            <a:ext cx="3224195" cy="23405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058E86-266C-4AF1-A3CC-9E7083507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390" y="881433"/>
            <a:ext cx="3224197" cy="2340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C378B6-4660-4CD0-B6BF-2D654639B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655" y="3937656"/>
            <a:ext cx="3582540" cy="26007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986D2F-F7FE-4C79-8C7E-20D1764AF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13" y="1048624"/>
            <a:ext cx="3508400" cy="25469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4AE5B6-F9D0-4029-B062-E6D50BA9BA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9004" y="3595539"/>
            <a:ext cx="4128074" cy="29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16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2C16-1976-4B7D-A52A-250E8BAE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to do for poster</a:t>
            </a:r>
          </a:p>
          <a:p>
            <a:pPr lvl="1"/>
            <a:r>
              <a:rPr lang="en-US" dirty="0"/>
              <a:t>Bar graphs of slopes for different magnitude/value trials</a:t>
            </a:r>
          </a:p>
          <a:p>
            <a:pPr lvl="1"/>
            <a:r>
              <a:rPr lang="en-US" dirty="0"/>
              <a:t>Violin plots of gamble propensity graphs to indicate spread.</a:t>
            </a:r>
          </a:p>
          <a:p>
            <a:pPr lvl="1"/>
            <a:r>
              <a:rPr lang="en-US" dirty="0"/>
              <a:t>Standard error of RT graphs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825166-99D6-405D-8218-21C35768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21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4695B03-F7EF-405B-B7C2-C039EBF9AFAC}"/>
              </a:ext>
            </a:extLst>
          </p:cNvPr>
          <p:cNvGrpSpPr/>
          <p:nvPr/>
        </p:nvGrpSpPr>
        <p:grpSpPr>
          <a:xfrm>
            <a:off x="7306752" y="2461051"/>
            <a:ext cx="1501629" cy="968179"/>
            <a:chOff x="5193079" y="4397282"/>
            <a:chExt cx="1501629" cy="9681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DEAB87-48D8-48FC-BC2B-9857105D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E8CC48-8183-404E-8A7E-A2D8F9622BC1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5E2BFA-58A7-4AB4-8451-639B1858F758}"/>
              </a:ext>
            </a:extLst>
          </p:cNvPr>
          <p:cNvGrpSpPr/>
          <p:nvPr/>
        </p:nvGrpSpPr>
        <p:grpSpPr>
          <a:xfrm>
            <a:off x="10156161" y="1759055"/>
            <a:ext cx="1684588" cy="1112522"/>
            <a:chOff x="3284310" y="5592929"/>
            <a:chExt cx="1684588" cy="111252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55F384-5AB7-478B-8DB0-14572A91B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D6BFE9-4D61-465C-ACB3-7CFFC36A6273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E9A7F0-CEBE-48C0-94DE-C9CC20081A64}"/>
              </a:ext>
            </a:extLst>
          </p:cNvPr>
          <p:cNvGrpSpPr/>
          <p:nvPr/>
        </p:nvGrpSpPr>
        <p:grpSpPr>
          <a:xfrm>
            <a:off x="9942374" y="3238894"/>
            <a:ext cx="1951362" cy="1418391"/>
            <a:chOff x="6844536" y="5592929"/>
            <a:chExt cx="1951362" cy="141839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FAB779-7A04-49C2-A8B5-DA09DF394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09163D-A13F-4B3F-90F5-A97250BF0898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7B25DC-1BFD-4BAC-A607-1AABCB1B54A1}"/>
              </a:ext>
            </a:extLst>
          </p:cNvPr>
          <p:cNvGrpSpPr/>
          <p:nvPr/>
        </p:nvGrpSpPr>
        <p:grpSpPr>
          <a:xfrm>
            <a:off x="5114199" y="2493767"/>
            <a:ext cx="1501629" cy="1054398"/>
            <a:chOff x="819618" y="3498113"/>
            <a:chExt cx="1501629" cy="10543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14E367-224B-4A53-9420-FA6D3677D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4810" y="3584332"/>
              <a:ext cx="1331246" cy="96817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21F933-56CC-4D2D-8FE8-124DFD62AFF4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FCB5F83-B8E2-4EE1-825A-0C4E75D09752}"/>
              </a:ext>
            </a:extLst>
          </p:cNvPr>
          <p:cNvGrpSpPr/>
          <p:nvPr/>
        </p:nvGrpSpPr>
        <p:grpSpPr>
          <a:xfrm>
            <a:off x="2554550" y="2427105"/>
            <a:ext cx="2229285" cy="1520984"/>
            <a:chOff x="443349" y="2046570"/>
            <a:chExt cx="2229285" cy="15209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5585897-2B3F-4C34-959D-35795515F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3349" y="2046570"/>
              <a:ext cx="2229285" cy="152098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82EE6F-7971-40D5-9D07-20A8F51CBCD8}"/>
                </a:ext>
              </a:extLst>
            </p:cNvPr>
            <p:cNvSpPr/>
            <p:nvPr/>
          </p:nvSpPr>
          <p:spPr>
            <a:xfrm>
              <a:off x="814025" y="212723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BC4D81D-9D29-428F-85C6-25EC76765B9B}"/>
              </a:ext>
            </a:extLst>
          </p:cNvPr>
          <p:cNvGrpSpPr/>
          <p:nvPr/>
        </p:nvGrpSpPr>
        <p:grpSpPr>
          <a:xfrm>
            <a:off x="493489" y="2318005"/>
            <a:ext cx="2000323" cy="1276567"/>
            <a:chOff x="564677" y="620001"/>
            <a:chExt cx="2000323" cy="12765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840E72-F83F-4351-AF50-669259CA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4677" y="620001"/>
              <a:ext cx="2000323" cy="1276567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A441F6-E852-43C3-B9C1-09E01A68B909}"/>
                </a:ext>
              </a:extLst>
            </p:cNvPr>
            <p:cNvSpPr/>
            <p:nvPr/>
          </p:nvSpPr>
          <p:spPr>
            <a:xfrm>
              <a:off x="814026" y="783215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F73E94-7F76-462A-B87E-FBC53AA5BD72}"/>
              </a:ext>
            </a:extLst>
          </p:cNvPr>
          <p:cNvCxnSpPr>
            <a:cxnSpLocks/>
          </p:cNvCxnSpPr>
          <p:nvPr/>
        </p:nvCxnSpPr>
        <p:spPr>
          <a:xfrm>
            <a:off x="4427142" y="2951187"/>
            <a:ext cx="682595" cy="1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4F4D78-734C-4934-8276-5DFEE448A77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808381" y="2729505"/>
            <a:ext cx="1339451" cy="2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8440F2-7C89-4329-9DC3-C9AE6FEBB6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808381" y="2945141"/>
            <a:ext cx="1347780" cy="30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6234AB-11C5-4629-8964-8A804F36BC14}"/>
              </a:ext>
            </a:extLst>
          </p:cNvPr>
          <p:cNvSpPr txBox="1"/>
          <p:nvPr/>
        </p:nvSpPr>
        <p:spPr>
          <a:xfrm rot="755005">
            <a:off x="9217680" y="3029363"/>
            <a:ext cx="584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Ignore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5F2AB6-63F7-49B2-8E59-88D14E533943}"/>
              </a:ext>
            </a:extLst>
          </p:cNvPr>
          <p:cNvSpPr txBox="1"/>
          <p:nvPr/>
        </p:nvSpPr>
        <p:spPr>
          <a:xfrm rot="21007395">
            <a:off x="9115205" y="2588734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Gamble</a:t>
            </a:r>
            <a:endParaRPr lang="en-US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7D6068C-F722-4B6A-AE65-582A46C53A11}"/>
              </a:ext>
            </a:extLst>
          </p:cNvPr>
          <p:cNvCxnSpPr>
            <a:cxnSpLocks/>
          </p:cNvCxnSpPr>
          <p:nvPr/>
        </p:nvCxnSpPr>
        <p:spPr>
          <a:xfrm>
            <a:off x="6619992" y="2958763"/>
            <a:ext cx="682595" cy="1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0D1215B-3AC8-425E-B32D-47BDC821471A}"/>
              </a:ext>
            </a:extLst>
          </p:cNvPr>
          <p:cNvCxnSpPr>
            <a:cxnSpLocks/>
          </p:cNvCxnSpPr>
          <p:nvPr/>
        </p:nvCxnSpPr>
        <p:spPr>
          <a:xfrm>
            <a:off x="2238466" y="2961501"/>
            <a:ext cx="682595" cy="1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3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43E5DB-12D6-4E8B-930E-3F8961F82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160" y="168550"/>
            <a:ext cx="3656143" cy="2639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3D9B60-F4EE-4DB3-BEEF-19AC477FC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550" y="168550"/>
            <a:ext cx="3656143" cy="2639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170B8-3F6B-4C8B-9436-BAEB9D931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68" y="2807784"/>
            <a:ext cx="2986293" cy="215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2C345-E8F1-44E9-ADCF-78A245F49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586" y="2807784"/>
            <a:ext cx="2986293" cy="2155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AF632-B5F3-43B4-B90F-E833BF4D2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9579" y="4147128"/>
            <a:ext cx="3231161" cy="23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63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AEFC80-A8E7-4716-838A-99F2DC092252}"/>
              </a:ext>
            </a:extLst>
          </p:cNvPr>
          <p:cNvSpPr txBox="1"/>
          <p:nvPr/>
        </p:nvSpPr>
        <p:spPr>
          <a:xfrm flipH="1">
            <a:off x="3774380" y="1450943"/>
            <a:ext cx="78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E95B3-038A-49C0-A169-D2789174293C}"/>
              </a:ext>
            </a:extLst>
          </p:cNvPr>
          <p:cNvSpPr txBox="1"/>
          <p:nvPr/>
        </p:nvSpPr>
        <p:spPr>
          <a:xfrm flipH="1">
            <a:off x="3774380" y="3344935"/>
            <a:ext cx="78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68DEE-CC29-4C5F-9CA3-2F68FBE781C8}"/>
              </a:ext>
            </a:extLst>
          </p:cNvPr>
          <p:cNvSpPr txBox="1"/>
          <p:nvPr/>
        </p:nvSpPr>
        <p:spPr>
          <a:xfrm flipH="1">
            <a:off x="3837447" y="5238927"/>
            <a:ext cx="78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F4AE3-D74F-4DB2-92C2-3995FD792572}"/>
              </a:ext>
            </a:extLst>
          </p:cNvPr>
          <p:cNvSpPr txBox="1"/>
          <p:nvPr/>
        </p:nvSpPr>
        <p:spPr>
          <a:xfrm flipH="1">
            <a:off x="5771465" y="-13444"/>
            <a:ext cx="78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0C8A3-D846-4F76-91C1-392A37029662}"/>
              </a:ext>
            </a:extLst>
          </p:cNvPr>
          <p:cNvSpPr txBox="1"/>
          <p:nvPr/>
        </p:nvSpPr>
        <p:spPr>
          <a:xfrm flipH="1">
            <a:off x="9122380" y="-13444"/>
            <a:ext cx="78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D2401-8DF1-4267-AAB9-43229D05FC1B}"/>
              </a:ext>
            </a:extLst>
          </p:cNvPr>
          <p:cNvSpPr txBox="1"/>
          <p:nvPr/>
        </p:nvSpPr>
        <p:spPr>
          <a:xfrm>
            <a:off x="1489950" y="3714267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EveryTrial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16B065-EAE6-47C3-9ED7-757245206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3" y="4095021"/>
            <a:ext cx="3680953" cy="26571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5DB884-D650-4732-A5BF-59F157442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030" y="319219"/>
            <a:ext cx="3191939" cy="23041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1430AA-875B-4249-96AE-5636B9536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056" y="2623361"/>
            <a:ext cx="2943762" cy="21249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A3834FA-D6A9-4E46-94DF-9630738EA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123" y="4748354"/>
            <a:ext cx="2829542" cy="20425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C198736-EA3A-48BD-A209-1A219C94F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8069" y="342592"/>
            <a:ext cx="3033466" cy="21897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9F81DE1-9C55-49F0-A62A-3490D478B5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5315" y="2623360"/>
            <a:ext cx="2943762" cy="21249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314216B-CC80-4067-ADED-CFDBFAD932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0715" y="4692068"/>
            <a:ext cx="2943762" cy="212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8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D036-5089-478F-84B7-18B37F0E3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66" y="19992"/>
            <a:ext cx="4547286" cy="611059"/>
          </a:xfrm>
        </p:spPr>
        <p:txBody>
          <a:bodyPr>
            <a:normAutofit/>
          </a:bodyPr>
          <a:lstStyle/>
          <a:p>
            <a:r>
              <a:rPr lang="en-US" sz="1200" dirty="0"/>
              <a:t>Does the number of failed catch trials dictate gambling, RT ramps?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99FAA-ADE6-441A-A155-DF852E390449}"/>
              </a:ext>
            </a:extLst>
          </p:cNvPr>
          <p:cNvSpPr txBox="1"/>
          <p:nvPr/>
        </p:nvSpPr>
        <p:spPr>
          <a:xfrm>
            <a:off x="235764" y="623889"/>
            <a:ext cx="2370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 any number of catch trials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91983-3225-4A7D-A3A8-8B34FC921EAB}"/>
              </a:ext>
            </a:extLst>
          </p:cNvPr>
          <p:cNvSpPr txBox="1"/>
          <p:nvPr/>
        </p:nvSpPr>
        <p:spPr>
          <a:xfrm>
            <a:off x="134960" y="2751973"/>
            <a:ext cx="13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 1 catch trial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C7EF-28EB-4D55-B4DE-3B28F0C3416B}"/>
              </a:ext>
            </a:extLst>
          </p:cNvPr>
          <p:cNvSpPr txBox="1"/>
          <p:nvPr/>
        </p:nvSpPr>
        <p:spPr>
          <a:xfrm>
            <a:off x="235764" y="4848023"/>
            <a:ext cx="13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 2 catch trials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B96E4-EA70-40A7-9E54-16185CE42161}"/>
              </a:ext>
            </a:extLst>
          </p:cNvPr>
          <p:cNvSpPr txBox="1"/>
          <p:nvPr/>
        </p:nvSpPr>
        <p:spPr>
          <a:xfrm>
            <a:off x="6141395" y="623889"/>
            <a:ext cx="13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 3 catch trials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66519-48A4-4534-81EE-F96BC23D1702}"/>
              </a:ext>
            </a:extLst>
          </p:cNvPr>
          <p:cNvSpPr txBox="1"/>
          <p:nvPr/>
        </p:nvSpPr>
        <p:spPr>
          <a:xfrm>
            <a:off x="5934125" y="2751973"/>
            <a:ext cx="13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 4 catch trials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32FA4-8A89-4A9F-8468-52FB4CBF2B90}"/>
              </a:ext>
            </a:extLst>
          </p:cNvPr>
          <p:cNvSpPr txBox="1"/>
          <p:nvPr/>
        </p:nvSpPr>
        <p:spPr>
          <a:xfrm>
            <a:off x="6096000" y="4813067"/>
            <a:ext cx="13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Fail 5 catch trials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CCD836-7B7E-4BEF-8FD1-E45164AC4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0" y="985803"/>
            <a:ext cx="2418898" cy="1614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FAB894-F8D4-426D-988E-788D87F2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940455"/>
            <a:ext cx="2418898" cy="1614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D9F4C3-834F-4510-874C-51FDDB652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641" y="3037912"/>
            <a:ext cx="2418897" cy="1614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CCDD0F-E4E7-4D50-80C3-B9C7E14F4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42" y="3084559"/>
            <a:ext cx="2279163" cy="1521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1C1592-05D8-4240-9727-ED1D83F86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5715" y="5249384"/>
            <a:ext cx="2214060" cy="1478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8FCC05-F7BB-474F-86E3-952974122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866" y="5210172"/>
            <a:ext cx="2214060" cy="14781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27D4CE-F1CA-4EFE-8026-18A43BEC66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7208" y="931665"/>
            <a:ext cx="2418897" cy="16149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CF4576-EB03-4D2A-B215-3D041D2715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4125" y="931666"/>
            <a:ext cx="2418897" cy="16149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8B80BA-183F-45D8-9C77-3361242868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00979" y="3059750"/>
            <a:ext cx="2418898" cy="16149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87C6F9-8C32-4CDC-9AF6-C3B4C083FE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4046" y="3121300"/>
            <a:ext cx="2178443" cy="14544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C9A330-0378-4541-92A0-7F86F01B33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60454" y="5249384"/>
            <a:ext cx="2092403" cy="13969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4852B8B-0208-44E3-8258-3DF1541CE1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01945" y="5241645"/>
            <a:ext cx="2051077" cy="136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38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E8DF53-EC98-4AE0-B48C-64DF23EB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00" y="293886"/>
            <a:ext cx="9595825" cy="64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6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6379474-0112-4407-A674-2AE8DC8F1833}"/>
              </a:ext>
            </a:extLst>
          </p:cNvPr>
          <p:cNvGrpSpPr/>
          <p:nvPr/>
        </p:nvGrpSpPr>
        <p:grpSpPr>
          <a:xfrm>
            <a:off x="6893901" y="2749263"/>
            <a:ext cx="2041691" cy="1316385"/>
            <a:chOff x="5193079" y="4397282"/>
            <a:chExt cx="1501629" cy="96817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ECA9A95-F58E-4712-BC79-EFF5F9DCB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77711FD-8EC5-47A7-A13F-237EFE275F59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ABD1BD-DE7B-447A-AE04-C057F42F1347}"/>
              </a:ext>
            </a:extLst>
          </p:cNvPr>
          <p:cNvGrpSpPr/>
          <p:nvPr/>
        </p:nvGrpSpPr>
        <p:grpSpPr>
          <a:xfrm>
            <a:off x="10099103" y="2067309"/>
            <a:ext cx="2290452" cy="1512642"/>
            <a:chOff x="3284310" y="5592929"/>
            <a:chExt cx="1684588" cy="1112522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A25F835-0CB9-4F18-9DE3-042B95B4A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DFA3AA-F382-46A3-9A15-A91FF6639429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1EDEC7-7AEF-4CF9-87A7-851C6F27F86C}"/>
              </a:ext>
            </a:extLst>
          </p:cNvPr>
          <p:cNvGrpSpPr/>
          <p:nvPr/>
        </p:nvGrpSpPr>
        <p:grpSpPr>
          <a:xfrm>
            <a:off x="9672977" y="3703420"/>
            <a:ext cx="2653171" cy="1928517"/>
            <a:chOff x="6844536" y="5592929"/>
            <a:chExt cx="1951362" cy="141839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CC9FCDE-690F-4B0B-8994-17454702F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78732BB-11F7-4998-BE24-0F8F6A69BC4C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208BFC-3E13-4F98-BF33-9FE9A3A78957}"/>
              </a:ext>
            </a:extLst>
          </p:cNvPr>
          <p:cNvGrpSpPr/>
          <p:nvPr/>
        </p:nvGrpSpPr>
        <p:grpSpPr>
          <a:xfrm>
            <a:off x="4174624" y="2764856"/>
            <a:ext cx="2041691" cy="1433613"/>
            <a:chOff x="819618" y="3498113"/>
            <a:chExt cx="1501629" cy="1054398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14D90C5-7F96-4473-AFAC-20D2A7C84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4810" y="3584332"/>
              <a:ext cx="1331246" cy="968179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AB5203E-385D-46F1-824C-E1835FD1CA0A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A178CB-D057-445A-8A92-FDCC49AE0F86}"/>
              </a:ext>
            </a:extLst>
          </p:cNvPr>
          <p:cNvGrpSpPr/>
          <p:nvPr/>
        </p:nvGrpSpPr>
        <p:grpSpPr>
          <a:xfrm>
            <a:off x="953665" y="2685819"/>
            <a:ext cx="3031051" cy="2068008"/>
            <a:chOff x="443349" y="2046570"/>
            <a:chExt cx="2229285" cy="152098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313390C-68C9-4D4E-B93A-58DB1AE5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3349" y="2046570"/>
              <a:ext cx="2229285" cy="152098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5BF7FD9-5C09-40A5-B5F8-7E162CADABE8}"/>
                </a:ext>
              </a:extLst>
            </p:cNvPr>
            <p:cNvSpPr/>
            <p:nvPr/>
          </p:nvSpPr>
          <p:spPr>
            <a:xfrm>
              <a:off x="814025" y="212723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EFBC2D-8586-4E2D-ACFA-0BF639E21A96}"/>
              </a:ext>
            </a:extLst>
          </p:cNvPr>
          <p:cNvGrpSpPr/>
          <p:nvPr/>
        </p:nvGrpSpPr>
        <p:grpSpPr>
          <a:xfrm>
            <a:off x="-1630547" y="2682146"/>
            <a:ext cx="2719742" cy="1735686"/>
            <a:chOff x="564677" y="620001"/>
            <a:chExt cx="2000323" cy="127656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0971D4B-86DC-4250-A86C-BCB57983A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4677" y="620001"/>
              <a:ext cx="2000323" cy="1276567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6AABBBB-C87E-46DD-9933-C8915F04B85E}"/>
                </a:ext>
              </a:extLst>
            </p:cNvPr>
            <p:cNvSpPr/>
            <p:nvPr/>
          </p:nvSpPr>
          <p:spPr>
            <a:xfrm>
              <a:off x="814026" y="783215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BD6E520-CBAC-4F3E-AEA8-35EBBB1BA68D}"/>
              </a:ext>
            </a:extLst>
          </p:cNvPr>
          <p:cNvCxnSpPr>
            <a:cxnSpLocks/>
          </p:cNvCxnSpPr>
          <p:nvPr/>
        </p:nvCxnSpPr>
        <p:spPr>
          <a:xfrm>
            <a:off x="3491833" y="3428731"/>
            <a:ext cx="682595" cy="1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C50788-3FFB-43FC-AEB6-0B92E9D25BA4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8935592" y="3162172"/>
            <a:ext cx="1125479" cy="2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E4A3E1-ADD0-4A3B-BC83-9A163D7D18C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935592" y="3407456"/>
            <a:ext cx="1178299" cy="24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EC88CD-6DFF-4EFD-ADE0-5AB54D6A6D01}"/>
              </a:ext>
            </a:extLst>
          </p:cNvPr>
          <p:cNvSpPr txBox="1"/>
          <p:nvPr/>
        </p:nvSpPr>
        <p:spPr>
          <a:xfrm rot="755005">
            <a:off x="9235767" y="3489126"/>
            <a:ext cx="584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Ignore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D56A3A-9B41-4DA6-BF37-8821A8DB039E}"/>
              </a:ext>
            </a:extLst>
          </p:cNvPr>
          <p:cNvSpPr txBox="1"/>
          <p:nvPr/>
        </p:nvSpPr>
        <p:spPr>
          <a:xfrm rot="20748011">
            <a:off x="9181358" y="3041632"/>
            <a:ext cx="671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Gamble</a:t>
            </a:r>
            <a:endParaRPr lang="en-US" sz="1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3792C42-048D-42AC-95D7-29514E403C4E}"/>
              </a:ext>
            </a:extLst>
          </p:cNvPr>
          <p:cNvCxnSpPr>
            <a:cxnSpLocks/>
          </p:cNvCxnSpPr>
          <p:nvPr/>
        </p:nvCxnSpPr>
        <p:spPr>
          <a:xfrm>
            <a:off x="6200148" y="3407455"/>
            <a:ext cx="682595" cy="1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AAD99F3-15E5-446C-AE6A-013C349625B8}"/>
              </a:ext>
            </a:extLst>
          </p:cNvPr>
          <p:cNvCxnSpPr>
            <a:cxnSpLocks/>
          </p:cNvCxnSpPr>
          <p:nvPr/>
        </p:nvCxnSpPr>
        <p:spPr>
          <a:xfrm>
            <a:off x="774024" y="3443481"/>
            <a:ext cx="682595" cy="1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4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376E-466F-4344-A525-3CDD0256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775" y="85541"/>
            <a:ext cx="5786255" cy="977114"/>
          </a:xfrm>
        </p:spPr>
        <p:txBody>
          <a:bodyPr>
            <a:normAutofit/>
          </a:bodyPr>
          <a:lstStyle/>
          <a:p>
            <a:r>
              <a:rPr lang="en-US" sz="2400" dirty="0"/>
              <a:t>First order characteristics of 131 subj.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C7058E-92A4-4D49-917A-26E20A53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94" y="835267"/>
            <a:ext cx="3954909" cy="2854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D0E3E0-E4DF-4589-98EA-1BF7324AC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755" y="3626759"/>
            <a:ext cx="3680953" cy="2657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86B6FA-CED6-4127-AEFF-9D0FCDA48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127" y="3626759"/>
            <a:ext cx="3680953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7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All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905D9-9582-4958-AEBA-4DBC1769F77C}"/>
              </a:ext>
            </a:extLst>
          </p:cNvPr>
          <p:cNvSpPr txBox="1"/>
          <p:nvPr/>
        </p:nvSpPr>
        <p:spPr>
          <a:xfrm>
            <a:off x="8990551" y="1866626"/>
            <a:ext cx="209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Gamble vs RT slopes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DCE9D-2329-40F5-A303-1832AE7A76E3}"/>
              </a:ext>
            </a:extLst>
          </p:cNvPr>
          <p:cNvSpPr txBox="1"/>
          <p:nvPr/>
        </p:nvSpPr>
        <p:spPr>
          <a:xfrm>
            <a:off x="8809585" y="5164117"/>
            <a:ext cx="23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t test of gamble slopes</a:t>
            </a:r>
          </a:p>
          <a:p>
            <a:r>
              <a:rPr lang="en-US" sz="1200" dirty="0"/>
              <a:t>shows sig. different than 0 (p&lt;.05).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A43AC9-3668-49D1-9CC1-483E6299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50" y="1058784"/>
            <a:ext cx="2676525" cy="1809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0894DF-D8F4-4FDE-B5AC-F897756F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30" y="773305"/>
            <a:ext cx="4250862" cy="30685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7098B2-B9A5-4386-88ED-DB3F23DE9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54" y="3848766"/>
            <a:ext cx="3809907" cy="27502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80EC75-437F-4A62-BF61-76E6089EA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849" y="4185329"/>
            <a:ext cx="3414126" cy="20421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B75865-8D52-4387-9C83-8A70B9FE4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242" y="2307456"/>
            <a:ext cx="3528553" cy="254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03516-2418-4447-8DBF-D189F4665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61" y="926499"/>
            <a:ext cx="3360673" cy="2425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AA56F6-71EC-4599-A824-8C6499679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496" y="812924"/>
            <a:ext cx="3439342" cy="2482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4B028E-7048-458E-B0FF-20DBB76B5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33" y="3631539"/>
            <a:ext cx="4141870" cy="29898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DF9C18-028A-4EC3-9AA7-BA7774D1E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496" y="3810504"/>
            <a:ext cx="3651216" cy="26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2BD26-86E7-479A-8A48-32C62023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3" y="721446"/>
            <a:ext cx="3461646" cy="2498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C0A11E-5F98-48D9-97E1-40C90767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813" y="592081"/>
            <a:ext cx="3929997" cy="2836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44FC08-2B4B-4C83-B67A-45E438116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89" y="3941726"/>
            <a:ext cx="3680953" cy="2657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44261A-7066-4C7E-B105-069F126D3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813" y="4021081"/>
            <a:ext cx="3680953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Mag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29A77-84AB-4A6E-AB05-2671FDC5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91" y="796099"/>
            <a:ext cx="4331441" cy="31267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71185-BF77-4A3D-8838-2FF75E2C5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301" y="936703"/>
            <a:ext cx="4059425" cy="2930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92401-21B0-4818-8B02-2860BA8B0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62" y="3927651"/>
            <a:ext cx="4059426" cy="2930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161B5D-8F37-40B3-949B-8C1AAEC2F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773" y="4064253"/>
            <a:ext cx="3680953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value (previously called odds)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139DC-364B-49FE-A3E0-C96A73CA6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71" y="1065878"/>
            <a:ext cx="3417041" cy="2466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C8A2DA-6E49-4A49-9269-A7DEBCD8C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013" y="933058"/>
            <a:ext cx="3785031" cy="2732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ED8C28-BE10-467E-804A-38272FDAA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14" y="3777688"/>
            <a:ext cx="3985753" cy="2877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2F3777-822A-42F0-859C-949753CD2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291" y="3777688"/>
            <a:ext cx="3985753" cy="287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386</Words>
  <Application>Microsoft Office PowerPoint</Application>
  <PresentationFormat>Widescreen</PresentationFormat>
  <Paragraphs>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Ramping V04</vt:lpstr>
      <vt:lpstr>Facts about V04 – same as V03</vt:lpstr>
      <vt:lpstr>PowerPoint Presentation</vt:lpstr>
      <vt:lpstr>First order characteristics of 131 subj.</vt:lpstr>
      <vt:lpstr>All data</vt:lpstr>
      <vt:lpstr>Low Mag</vt:lpstr>
      <vt:lpstr>Mid Mag</vt:lpstr>
      <vt:lpstr>High Mag</vt:lpstr>
      <vt:lpstr>Low value (previously called odds)</vt:lpstr>
      <vt:lpstr>Mid value (odds)</vt:lpstr>
      <vt:lpstr>High odds </vt:lpstr>
      <vt:lpstr>High RPE trials only </vt:lpstr>
      <vt:lpstr>Participants who showed downwards decreasing RT slope, p&lt; .1 (n= 37)</vt:lpstr>
      <vt:lpstr>Participants who showed gambleRamp p&lt;.1 (n=16)</vt:lpstr>
      <vt:lpstr>Participants who failed any number of catch trials (n= 77)</vt:lpstr>
      <vt:lpstr>Participants who passed all catch trials (n= 53)</vt:lpstr>
      <vt:lpstr>Participants who passed all the catch trials (n=64) </vt:lpstr>
      <vt:lpstr>Participants who tended to choose to gamble on high value vs. low value (n=45)</vt:lpstr>
      <vt:lpstr>Participants who showed downwards increasing gambling slope (n= 14)</vt:lpstr>
      <vt:lpstr>Participants who showed downwards decreasing RT slope (n= 15)</vt:lpstr>
      <vt:lpstr>Participants who frequently gambled &gt;60% (n=23)</vt:lpstr>
      <vt:lpstr>PowerPoint Presentation</vt:lpstr>
      <vt:lpstr>PowerPoint Presentation</vt:lpstr>
      <vt:lpstr>PowerPoint Presentation</vt:lpstr>
      <vt:lpstr>PowerPoint Presentation</vt:lpstr>
      <vt:lpstr>Does the number of failed catch trials dictate gambling, RT ramps?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V03</dc:title>
  <dc:creator>Guillaume Pagnier</dc:creator>
  <cp:lastModifiedBy>Guillaume P</cp:lastModifiedBy>
  <cp:revision>39</cp:revision>
  <dcterms:created xsi:type="dcterms:W3CDTF">2018-10-11T03:33:57Z</dcterms:created>
  <dcterms:modified xsi:type="dcterms:W3CDTF">2018-10-22T23:30:35Z</dcterms:modified>
</cp:coreProperties>
</file>