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4" r:id="rId5"/>
    <p:sldId id="262" r:id="rId6"/>
    <p:sldId id="263"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E7A7-EAD9-480C-9D2F-5EB7C5A803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E666B7-FD5E-4241-806F-D42E48BD3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2DB4DD-4BF0-42B9-A5FB-3DE736E97A7D}"/>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5" name="Footer Placeholder 4">
            <a:extLst>
              <a:ext uri="{FF2B5EF4-FFF2-40B4-BE49-F238E27FC236}">
                <a16:creationId xmlns:a16="http://schemas.microsoft.com/office/drawing/2014/main" id="{D176776E-6596-4F68-9D2B-D8CDE8CCF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49EE1-F44A-4F39-B15F-7060B5FC6D14}"/>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13443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768C-065F-42DA-9365-EFE64405E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909B04-64C4-46CF-A964-1469710A4F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8FADF-F9FB-4DCC-94BE-608F467038A0}"/>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5" name="Footer Placeholder 4">
            <a:extLst>
              <a:ext uri="{FF2B5EF4-FFF2-40B4-BE49-F238E27FC236}">
                <a16:creationId xmlns:a16="http://schemas.microsoft.com/office/drawing/2014/main" id="{F6045771-8EAA-482A-963E-286223CBF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43FDA-9E61-4059-B6F5-2F8F15F13D6B}"/>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52966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9EA0C-964B-4CA5-B56E-FB399F5A39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1EF9E-E163-41F2-9CD3-29A08D11AF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F12FE-E618-40A6-81EE-98DD7CE1E82E}"/>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5" name="Footer Placeholder 4">
            <a:extLst>
              <a:ext uri="{FF2B5EF4-FFF2-40B4-BE49-F238E27FC236}">
                <a16:creationId xmlns:a16="http://schemas.microsoft.com/office/drawing/2014/main" id="{B63F23E5-9D58-4E6A-AA3E-AD48EEBD1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0F710-0444-4FA3-8AB1-EBB299D3094B}"/>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209243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0983-FF56-4DB5-B06D-20B22A528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02E29-38FF-494D-9780-6A45A989D5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3F78F-2C4C-4570-82CD-E8F513EBC6D4}"/>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5" name="Footer Placeholder 4">
            <a:extLst>
              <a:ext uri="{FF2B5EF4-FFF2-40B4-BE49-F238E27FC236}">
                <a16:creationId xmlns:a16="http://schemas.microsoft.com/office/drawing/2014/main" id="{C3635A3D-C9C3-4042-BD19-A084C16A4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66189-1E9B-49FD-838D-D78291913662}"/>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9529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9435-20BB-4E8F-93B0-61DBFE5D7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B2E50-AC89-4848-B709-606389477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476E5-015E-4506-9483-F0D172647636}"/>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5" name="Footer Placeholder 4">
            <a:extLst>
              <a:ext uri="{FF2B5EF4-FFF2-40B4-BE49-F238E27FC236}">
                <a16:creationId xmlns:a16="http://schemas.microsoft.com/office/drawing/2014/main" id="{D52A281B-69B2-4C2D-84AB-FA5A03DD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7B223-BEAF-4927-82C4-A13AAC16AEC4}"/>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318731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D091-8092-4D8A-8AFD-3A939AEBC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F4A7D-EFE6-44B3-8F54-812679FBBE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3E285-4CF2-4E05-9CFF-58396831DF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C93A8-AAA9-4C96-8FE9-A2E9124FA676}"/>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6" name="Footer Placeholder 5">
            <a:extLst>
              <a:ext uri="{FF2B5EF4-FFF2-40B4-BE49-F238E27FC236}">
                <a16:creationId xmlns:a16="http://schemas.microsoft.com/office/drawing/2014/main" id="{32763E24-9D7C-4A0D-8122-B48C74D2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FE28E-7189-4FDB-B0E0-F0BA593EB980}"/>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330209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415E-6A2E-4373-94EF-8E4A92F50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BFD605-584E-4FC3-B18D-F1AB52F22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E18130-54F2-4832-9B80-65D4BA97BD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2E7FB9-D720-4D33-B535-E192482A1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546406-7E83-46BF-84BD-585DE5F543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8ABF1B-C57F-4EFA-AAA4-532692DB45B0}"/>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8" name="Footer Placeholder 7">
            <a:extLst>
              <a:ext uri="{FF2B5EF4-FFF2-40B4-BE49-F238E27FC236}">
                <a16:creationId xmlns:a16="http://schemas.microsoft.com/office/drawing/2014/main" id="{A66D98FB-39B6-4381-A666-103FC9ACE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8213E-FE40-41E7-B8EC-6B2EB16A6729}"/>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88880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6E66-B170-45E8-9194-2D9F1ECEE5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821CA4-5BC4-4431-9D27-320879235042}"/>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4" name="Footer Placeholder 3">
            <a:extLst>
              <a:ext uri="{FF2B5EF4-FFF2-40B4-BE49-F238E27FC236}">
                <a16:creationId xmlns:a16="http://schemas.microsoft.com/office/drawing/2014/main" id="{3C2E002F-FA6B-4736-ABB2-1E42C76C85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38AB82-20C8-4ED6-89F1-81B0EED5A74E}"/>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85449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E4EC4-5F6D-4BDB-82A5-09AAF047AD4B}"/>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3" name="Footer Placeholder 2">
            <a:extLst>
              <a:ext uri="{FF2B5EF4-FFF2-40B4-BE49-F238E27FC236}">
                <a16:creationId xmlns:a16="http://schemas.microsoft.com/office/drawing/2014/main" id="{F357B417-B6CA-4DC9-A92B-2D8F701656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65CDA-C6CF-446B-B038-CC20C1B7520C}"/>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08682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3331-5DED-48D9-BC32-9B9028D2F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732E1-1140-4B66-9288-2E55CFDA9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4BD80F-2559-4484-86D3-EA09A0BCD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C58636-3212-4224-A1E8-624B18A40B7D}"/>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6" name="Footer Placeholder 5">
            <a:extLst>
              <a:ext uri="{FF2B5EF4-FFF2-40B4-BE49-F238E27FC236}">
                <a16:creationId xmlns:a16="http://schemas.microsoft.com/office/drawing/2014/main" id="{E5514C62-B349-4DA2-BA92-78863805D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E4AE2-D027-4FA2-965D-F31973DC6C16}"/>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403491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ECDA-FEBB-4CC8-ADBE-50D252E55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8DBBE-293A-4E04-9A21-0810E30B3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D20116-EAA8-4A49-8A2A-080A57A33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D61C49-364E-4B35-B8C8-9E794530B270}"/>
              </a:ext>
            </a:extLst>
          </p:cNvPr>
          <p:cNvSpPr>
            <a:spLocks noGrp="1"/>
          </p:cNvSpPr>
          <p:nvPr>
            <p:ph type="dt" sz="half" idx="10"/>
          </p:nvPr>
        </p:nvSpPr>
        <p:spPr/>
        <p:txBody>
          <a:bodyPr/>
          <a:lstStyle/>
          <a:p>
            <a:fld id="{84C1ED53-903A-45DD-9901-E10DC5FA45FE}" type="datetimeFigureOut">
              <a:rPr lang="en-US" smtClean="0"/>
              <a:t>2/4/2019</a:t>
            </a:fld>
            <a:endParaRPr lang="en-US"/>
          </a:p>
        </p:txBody>
      </p:sp>
      <p:sp>
        <p:nvSpPr>
          <p:cNvPr id="6" name="Footer Placeholder 5">
            <a:extLst>
              <a:ext uri="{FF2B5EF4-FFF2-40B4-BE49-F238E27FC236}">
                <a16:creationId xmlns:a16="http://schemas.microsoft.com/office/drawing/2014/main" id="{DD9F6EB1-2B82-4FB8-8149-19ACEBC8E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85AE8-9465-49EA-855A-5E82091BF2F8}"/>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77044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63956-4FE5-444F-B6F8-472028C80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EBA386-45C1-4058-9372-F1ACB9258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DD4D9-25ED-4A24-8A05-BF9E18FD1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1ED53-903A-45DD-9901-E10DC5FA45FE}" type="datetimeFigureOut">
              <a:rPr lang="en-US" smtClean="0"/>
              <a:t>2/4/2019</a:t>
            </a:fld>
            <a:endParaRPr lang="en-US"/>
          </a:p>
        </p:txBody>
      </p:sp>
      <p:sp>
        <p:nvSpPr>
          <p:cNvPr id="5" name="Footer Placeholder 4">
            <a:extLst>
              <a:ext uri="{FF2B5EF4-FFF2-40B4-BE49-F238E27FC236}">
                <a16:creationId xmlns:a16="http://schemas.microsoft.com/office/drawing/2014/main" id="{F2A28DEC-89A8-41B6-9E6A-DA24D3970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00D10B-5832-4A55-9188-CBC0DB5DC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1DFB3-8BC3-4691-962E-E877C7398B53}" type="slidenum">
              <a:rPr lang="en-US" smtClean="0"/>
              <a:t>‹#›</a:t>
            </a:fld>
            <a:endParaRPr lang="en-US"/>
          </a:p>
        </p:txBody>
      </p:sp>
    </p:spTree>
    <p:extLst>
      <p:ext uri="{BB962C8B-B14F-4D97-AF65-F5344CB8AC3E}">
        <p14:creationId xmlns:p14="http://schemas.microsoft.com/office/powerpoint/2010/main" val="483905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DC0F-ECF2-4911-8F80-7F0439096CD4}"/>
              </a:ext>
            </a:extLst>
          </p:cNvPr>
          <p:cNvSpPr>
            <a:spLocks noGrp="1"/>
          </p:cNvSpPr>
          <p:nvPr>
            <p:ph type="ctrTitle"/>
          </p:nvPr>
        </p:nvSpPr>
        <p:spPr/>
        <p:txBody>
          <a:bodyPr>
            <a:normAutofit/>
          </a:bodyPr>
          <a:lstStyle/>
          <a:p>
            <a:r>
              <a:rPr lang="en-US" sz="3200" dirty="0"/>
              <a:t>Ramp </a:t>
            </a:r>
            <a:r>
              <a:rPr lang="en-US" sz="3200" dirty="0" err="1"/>
              <a:t>ResponseMapping</a:t>
            </a:r>
            <a:r>
              <a:rPr lang="en-US" sz="3200" dirty="0"/>
              <a:t> 2.0</a:t>
            </a:r>
          </a:p>
        </p:txBody>
      </p:sp>
      <p:sp>
        <p:nvSpPr>
          <p:cNvPr id="3" name="Subtitle 2">
            <a:extLst>
              <a:ext uri="{FF2B5EF4-FFF2-40B4-BE49-F238E27FC236}">
                <a16:creationId xmlns:a16="http://schemas.microsoft.com/office/drawing/2014/main" id="{49E7E47A-CD88-4A32-BF9D-510C2BB149BC}"/>
              </a:ext>
            </a:extLst>
          </p:cNvPr>
          <p:cNvSpPr>
            <a:spLocks noGrp="1"/>
          </p:cNvSpPr>
          <p:nvPr>
            <p:ph type="subTitle" idx="1"/>
          </p:nvPr>
        </p:nvSpPr>
        <p:spPr/>
        <p:txBody>
          <a:bodyPr/>
          <a:lstStyle/>
          <a:p>
            <a:r>
              <a:rPr lang="en-US" dirty="0"/>
              <a:t>1.31.19</a:t>
            </a:r>
          </a:p>
          <a:p>
            <a:r>
              <a:rPr lang="en-US" dirty="0"/>
              <a:t>50 participants – 16 useable</a:t>
            </a:r>
          </a:p>
        </p:txBody>
      </p:sp>
    </p:spTree>
    <p:extLst>
      <p:ext uri="{BB962C8B-B14F-4D97-AF65-F5344CB8AC3E}">
        <p14:creationId xmlns:p14="http://schemas.microsoft.com/office/powerpoint/2010/main" val="6549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9909-D990-422D-AEB2-26381C6EE587}"/>
              </a:ext>
            </a:extLst>
          </p:cNvPr>
          <p:cNvSpPr>
            <a:spLocks noGrp="1"/>
          </p:cNvSpPr>
          <p:nvPr>
            <p:ph type="title"/>
          </p:nvPr>
        </p:nvSpPr>
        <p:spPr>
          <a:xfrm>
            <a:off x="175470" y="0"/>
            <a:ext cx="1765625" cy="649756"/>
          </a:xfrm>
        </p:spPr>
        <p:txBody>
          <a:bodyPr>
            <a:normAutofit/>
          </a:bodyPr>
          <a:lstStyle/>
          <a:p>
            <a:r>
              <a:rPr lang="en-US" sz="2400" dirty="0"/>
              <a:t>Low value</a:t>
            </a:r>
          </a:p>
        </p:txBody>
      </p:sp>
    </p:spTree>
    <p:extLst>
      <p:ext uri="{BB962C8B-B14F-4D97-AF65-F5344CB8AC3E}">
        <p14:creationId xmlns:p14="http://schemas.microsoft.com/office/powerpoint/2010/main" val="3051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A712-943B-41EB-A835-4679F05340FB}"/>
              </a:ext>
            </a:extLst>
          </p:cNvPr>
          <p:cNvSpPr>
            <a:spLocks noGrp="1"/>
          </p:cNvSpPr>
          <p:nvPr>
            <p:ph type="title"/>
          </p:nvPr>
        </p:nvSpPr>
        <p:spPr>
          <a:xfrm>
            <a:off x="175470" y="0"/>
            <a:ext cx="1765625" cy="649756"/>
          </a:xfrm>
        </p:spPr>
        <p:txBody>
          <a:bodyPr>
            <a:normAutofit/>
          </a:bodyPr>
          <a:lstStyle/>
          <a:p>
            <a:r>
              <a:rPr lang="en-US" sz="2400" dirty="0"/>
              <a:t>Mid value</a:t>
            </a:r>
          </a:p>
        </p:txBody>
      </p:sp>
    </p:spTree>
    <p:extLst>
      <p:ext uri="{BB962C8B-B14F-4D97-AF65-F5344CB8AC3E}">
        <p14:creationId xmlns:p14="http://schemas.microsoft.com/office/powerpoint/2010/main" val="234662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DC9A-7FAD-497A-9993-B8EDB8D78AAE}"/>
              </a:ext>
            </a:extLst>
          </p:cNvPr>
          <p:cNvSpPr>
            <a:spLocks noGrp="1"/>
          </p:cNvSpPr>
          <p:nvPr>
            <p:ph type="title"/>
          </p:nvPr>
        </p:nvSpPr>
        <p:spPr>
          <a:xfrm>
            <a:off x="175470" y="0"/>
            <a:ext cx="1765625" cy="649756"/>
          </a:xfrm>
        </p:spPr>
        <p:txBody>
          <a:bodyPr>
            <a:normAutofit/>
          </a:bodyPr>
          <a:lstStyle/>
          <a:p>
            <a:r>
              <a:rPr lang="en-US" sz="2400" dirty="0"/>
              <a:t>High value</a:t>
            </a:r>
          </a:p>
        </p:txBody>
      </p:sp>
    </p:spTree>
    <p:extLst>
      <p:ext uri="{BB962C8B-B14F-4D97-AF65-F5344CB8AC3E}">
        <p14:creationId xmlns:p14="http://schemas.microsoft.com/office/powerpoint/2010/main" val="39267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57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95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59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24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Facts about </a:t>
            </a:r>
            <a:r>
              <a:rPr lang="en-US" sz="2000" dirty="0" err="1"/>
              <a:t>ResponseMapping</a:t>
            </a:r>
            <a:endParaRPr lang="en-US" sz="2000" dirty="0"/>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023458"/>
            <a:ext cx="10515600" cy="4351338"/>
          </a:xfrm>
        </p:spPr>
        <p:txBody>
          <a:bodyPr>
            <a:normAutofit/>
          </a:bodyPr>
          <a:lstStyle/>
          <a:p>
            <a:r>
              <a:rPr lang="en-US" sz="1400" dirty="0"/>
              <a:t>5 second progress bar</a:t>
            </a:r>
          </a:p>
          <a:p>
            <a:r>
              <a:rPr lang="en-US" sz="1400" dirty="0"/>
              <a:t>Gamble is not previewed</a:t>
            </a:r>
          </a:p>
          <a:p>
            <a:r>
              <a:rPr lang="en-US" sz="1400" dirty="0"/>
              <a:t>Gamble is offered for a 1500 </a:t>
            </a:r>
            <a:r>
              <a:rPr lang="en-US" sz="1400" dirty="0" err="1"/>
              <a:t>ms</a:t>
            </a:r>
            <a:r>
              <a:rPr lang="en-US" sz="1400" dirty="0"/>
              <a:t> window sometime during the progress bar </a:t>
            </a:r>
          </a:p>
          <a:p>
            <a:r>
              <a:rPr lang="en-US" sz="1400" dirty="0"/>
              <a:t>Gamble can show up either on LEFT or RIGHT side of the screen. If participant wants to gamble, they have to press the key that is closest to the gamble (f for when gamble is on left side j when gamble is on right side). </a:t>
            </a:r>
          </a:p>
          <a:p>
            <a:r>
              <a:rPr lang="en-US" sz="1400" dirty="0"/>
              <a:t>Instrumental condition, participant HAS to choose in 1700 </a:t>
            </a:r>
            <a:r>
              <a:rPr lang="en-US" sz="1400" dirty="0" err="1"/>
              <a:t>ms</a:t>
            </a:r>
            <a:r>
              <a:rPr lang="en-US" sz="1400" dirty="0"/>
              <a:t> otherwise trial is failed</a:t>
            </a:r>
          </a:p>
          <a:p>
            <a:r>
              <a:rPr lang="en-US" sz="1400" dirty="0"/>
              <a:t>Progress bar does NOT pause during gamble</a:t>
            </a:r>
          </a:p>
          <a:p>
            <a:r>
              <a:rPr lang="en-US" sz="1400" dirty="0"/>
              <a:t>If participant makes it to end of progress bar (either because they ignored the gamble or there wasn’t one), press spacebar to accept sure thing.</a:t>
            </a:r>
          </a:p>
          <a:p>
            <a:r>
              <a:rPr lang="en-US" sz="1400" dirty="0"/>
              <a:t>Gambles can be offered at ANY point throughout the progress bar (not binned like any previous experiment)</a:t>
            </a:r>
          </a:p>
        </p:txBody>
      </p:sp>
      <p:sp>
        <p:nvSpPr>
          <p:cNvPr id="5" name="TextBox 4">
            <a:extLst>
              <a:ext uri="{FF2B5EF4-FFF2-40B4-BE49-F238E27FC236}">
                <a16:creationId xmlns:a16="http://schemas.microsoft.com/office/drawing/2014/main" id="{D1E6089C-F41C-4AE4-842B-B347E5B86288}"/>
              </a:ext>
            </a:extLst>
          </p:cNvPr>
          <p:cNvSpPr txBox="1"/>
          <p:nvPr/>
        </p:nvSpPr>
        <p:spPr>
          <a:xfrm>
            <a:off x="6642100" y="5281503"/>
            <a:ext cx="4577472" cy="646331"/>
          </a:xfrm>
          <a:prstGeom prst="rect">
            <a:avLst/>
          </a:prstGeom>
          <a:noFill/>
        </p:spPr>
        <p:txBody>
          <a:bodyPr wrap="none" rtlCol="0">
            <a:spAutoFit/>
          </a:bodyPr>
          <a:lstStyle/>
          <a:p>
            <a:r>
              <a:rPr lang="en-US" dirty="0"/>
              <a:t>Example of gamble participants see for 1.5 sec </a:t>
            </a:r>
          </a:p>
          <a:p>
            <a:endParaRPr lang="en-US" dirty="0"/>
          </a:p>
        </p:txBody>
      </p:sp>
    </p:spTree>
    <p:extLst>
      <p:ext uri="{BB962C8B-B14F-4D97-AF65-F5344CB8AC3E}">
        <p14:creationId xmlns:p14="http://schemas.microsoft.com/office/powerpoint/2010/main" val="67643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Reason for attrition</a:t>
            </a:r>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023458"/>
            <a:ext cx="10515600" cy="4351338"/>
          </a:xfrm>
        </p:spPr>
        <p:txBody>
          <a:bodyPr>
            <a:normAutofit/>
          </a:bodyPr>
          <a:lstStyle/>
          <a:p>
            <a:r>
              <a:rPr lang="en-US" sz="1400" dirty="0"/>
              <a:t>50 completed participants</a:t>
            </a:r>
          </a:p>
          <a:p>
            <a:pPr lvl="1"/>
            <a:r>
              <a:rPr lang="en-US" sz="1000" dirty="0"/>
              <a:t>21 participants failed &gt; 60/150 trials</a:t>
            </a:r>
          </a:p>
          <a:p>
            <a:pPr lvl="1"/>
            <a:r>
              <a:rPr lang="en-US" sz="1000" dirty="0"/>
              <a:t>6 participants ignored &lt; 10 trials (so they almost always gambled)</a:t>
            </a:r>
          </a:p>
          <a:p>
            <a:pPr lvl="1"/>
            <a:r>
              <a:rPr lang="en-US" sz="1000" dirty="0"/>
              <a:t>7 participants gambled &lt;10 trials (so they almost always ignored gamble and they accepted sure thing) </a:t>
            </a:r>
          </a:p>
          <a:p>
            <a:pPr lvl="1"/>
            <a:endParaRPr lang="en-US" sz="1000" dirty="0"/>
          </a:p>
          <a:p>
            <a:pPr lvl="1"/>
            <a:endParaRPr lang="en-US" sz="1000" dirty="0"/>
          </a:p>
          <a:p>
            <a:r>
              <a:rPr lang="en-US" sz="1400" dirty="0"/>
              <a:t>Increased attrition may be due to harder nature of task?</a:t>
            </a:r>
          </a:p>
          <a:p>
            <a:endParaRPr lang="en-US" sz="1400" dirty="0"/>
          </a:p>
        </p:txBody>
      </p:sp>
    </p:spTree>
    <p:extLst>
      <p:ext uri="{BB962C8B-B14F-4D97-AF65-F5344CB8AC3E}">
        <p14:creationId xmlns:p14="http://schemas.microsoft.com/office/powerpoint/2010/main" val="11365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D2FAA4-80C6-4224-B268-B756FA89131F}"/>
              </a:ext>
            </a:extLst>
          </p:cNvPr>
          <p:cNvPicPr>
            <a:picLocks noChangeAspect="1"/>
          </p:cNvPicPr>
          <p:nvPr/>
        </p:nvPicPr>
        <p:blipFill>
          <a:blip r:embed="rId2"/>
          <a:stretch>
            <a:fillRect/>
          </a:stretch>
        </p:blipFill>
        <p:spPr>
          <a:xfrm>
            <a:off x="771023" y="313782"/>
            <a:ext cx="4683292" cy="2808863"/>
          </a:xfrm>
          <a:prstGeom prst="rect">
            <a:avLst/>
          </a:prstGeom>
        </p:spPr>
      </p:pic>
      <p:pic>
        <p:nvPicPr>
          <p:cNvPr id="3" name="Picture 2">
            <a:extLst>
              <a:ext uri="{FF2B5EF4-FFF2-40B4-BE49-F238E27FC236}">
                <a16:creationId xmlns:a16="http://schemas.microsoft.com/office/drawing/2014/main" id="{66DAAC23-D3A6-4B60-87E1-87336DCA3635}"/>
              </a:ext>
            </a:extLst>
          </p:cNvPr>
          <p:cNvPicPr>
            <a:picLocks noChangeAspect="1"/>
          </p:cNvPicPr>
          <p:nvPr/>
        </p:nvPicPr>
        <p:blipFill>
          <a:blip r:embed="rId3"/>
          <a:stretch>
            <a:fillRect/>
          </a:stretch>
        </p:blipFill>
        <p:spPr>
          <a:xfrm>
            <a:off x="6721639" y="313782"/>
            <a:ext cx="4651211" cy="2789622"/>
          </a:xfrm>
          <a:prstGeom prst="rect">
            <a:avLst/>
          </a:prstGeom>
        </p:spPr>
      </p:pic>
      <p:pic>
        <p:nvPicPr>
          <p:cNvPr id="4" name="Picture 3">
            <a:extLst>
              <a:ext uri="{FF2B5EF4-FFF2-40B4-BE49-F238E27FC236}">
                <a16:creationId xmlns:a16="http://schemas.microsoft.com/office/drawing/2014/main" id="{B5CFA8C1-2A66-4F73-A2AE-CCD8C34C33B0}"/>
              </a:ext>
            </a:extLst>
          </p:cNvPr>
          <p:cNvPicPr>
            <a:picLocks noChangeAspect="1"/>
          </p:cNvPicPr>
          <p:nvPr/>
        </p:nvPicPr>
        <p:blipFill>
          <a:blip r:embed="rId4"/>
          <a:stretch>
            <a:fillRect/>
          </a:stretch>
        </p:blipFill>
        <p:spPr>
          <a:xfrm>
            <a:off x="1123949" y="3735356"/>
            <a:ext cx="4330366" cy="2597191"/>
          </a:xfrm>
          <a:prstGeom prst="rect">
            <a:avLst/>
          </a:prstGeom>
        </p:spPr>
      </p:pic>
      <p:pic>
        <p:nvPicPr>
          <p:cNvPr id="5" name="Picture 4">
            <a:extLst>
              <a:ext uri="{FF2B5EF4-FFF2-40B4-BE49-F238E27FC236}">
                <a16:creationId xmlns:a16="http://schemas.microsoft.com/office/drawing/2014/main" id="{08A6BD98-B496-48F5-9B30-4203490435CA}"/>
              </a:ext>
            </a:extLst>
          </p:cNvPr>
          <p:cNvPicPr>
            <a:picLocks noChangeAspect="1"/>
          </p:cNvPicPr>
          <p:nvPr/>
        </p:nvPicPr>
        <p:blipFill>
          <a:blip r:embed="rId5"/>
          <a:stretch>
            <a:fillRect/>
          </a:stretch>
        </p:blipFill>
        <p:spPr>
          <a:xfrm>
            <a:off x="6867024" y="3523684"/>
            <a:ext cx="4683292" cy="2808863"/>
          </a:xfrm>
          <a:prstGeom prst="rect">
            <a:avLst/>
          </a:prstGeom>
        </p:spPr>
      </p:pic>
    </p:spTree>
    <p:extLst>
      <p:ext uri="{BB962C8B-B14F-4D97-AF65-F5344CB8AC3E}">
        <p14:creationId xmlns:p14="http://schemas.microsoft.com/office/powerpoint/2010/main" val="247838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642961-395B-498B-8E04-83C7A28D81BB}"/>
              </a:ext>
            </a:extLst>
          </p:cNvPr>
          <p:cNvSpPr>
            <a:spLocks noGrp="1"/>
          </p:cNvSpPr>
          <p:nvPr>
            <p:ph type="title"/>
          </p:nvPr>
        </p:nvSpPr>
        <p:spPr>
          <a:xfrm>
            <a:off x="175470" y="0"/>
            <a:ext cx="1527495" cy="939567"/>
          </a:xfrm>
        </p:spPr>
        <p:txBody>
          <a:bodyPr>
            <a:normAutofit/>
          </a:bodyPr>
          <a:lstStyle/>
          <a:p>
            <a:r>
              <a:rPr lang="en-US" sz="2400" dirty="0"/>
              <a:t>All data</a:t>
            </a:r>
          </a:p>
        </p:txBody>
      </p:sp>
      <p:sp>
        <p:nvSpPr>
          <p:cNvPr id="5" name="TextBox 4">
            <a:extLst>
              <a:ext uri="{FF2B5EF4-FFF2-40B4-BE49-F238E27FC236}">
                <a16:creationId xmlns:a16="http://schemas.microsoft.com/office/drawing/2014/main" id="{AB6B2E13-F9BA-4B5B-9032-458FEF171F4C}"/>
              </a:ext>
            </a:extLst>
          </p:cNvPr>
          <p:cNvSpPr txBox="1"/>
          <p:nvPr/>
        </p:nvSpPr>
        <p:spPr>
          <a:xfrm>
            <a:off x="613916" y="978121"/>
            <a:ext cx="617477" cy="261610"/>
          </a:xfrm>
          <a:prstGeom prst="rect">
            <a:avLst/>
          </a:prstGeom>
          <a:noFill/>
        </p:spPr>
        <p:txBody>
          <a:bodyPr wrap="none" rtlCol="0">
            <a:spAutoFit/>
          </a:bodyPr>
          <a:lstStyle/>
          <a:p>
            <a:r>
              <a:rPr lang="en-US" sz="1100" dirty="0"/>
              <a:t>All data</a:t>
            </a:r>
          </a:p>
        </p:txBody>
      </p:sp>
      <p:sp>
        <p:nvSpPr>
          <p:cNvPr id="6" name="TextBox 5">
            <a:extLst>
              <a:ext uri="{FF2B5EF4-FFF2-40B4-BE49-F238E27FC236}">
                <a16:creationId xmlns:a16="http://schemas.microsoft.com/office/drawing/2014/main" id="{D8E973D8-8D82-4785-9743-D45F23F9156F}"/>
              </a:ext>
            </a:extLst>
          </p:cNvPr>
          <p:cNvSpPr txBox="1"/>
          <p:nvPr/>
        </p:nvSpPr>
        <p:spPr>
          <a:xfrm>
            <a:off x="265856" y="2437664"/>
            <a:ext cx="1598515" cy="430887"/>
          </a:xfrm>
          <a:prstGeom prst="rect">
            <a:avLst/>
          </a:prstGeom>
          <a:noFill/>
        </p:spPr>
        <p:txBody>
          <a:bodyPr wrap="none" rtlCol="0">
            <a:spAutoFit/>
          </a:bodyPr>
          <a:lstStyle/>
          <a:p>
            <a:r>
              <a:rPr lang="en-US" sz="1100" dirty="0"/>
              <a:t>When gamble is</a:t>
            </a:r>
          </a:p>
          <a:p>
            <a:r>
              <a:rPr lang="en-US" sz="1100" dirty="0"/>
              <a:t>On left side (</a:t>
            </a:r>
            <a:r>
              <a:rPr lang="en-US" sz="1100" dirty="0" err="1"/>
              <a:t>gambleLeft</a:t>
            </a:r>
            <a:r>
              <a:rPr lang="en-US" sz="1100" dirty="0"/>
              <a:t>)</a:t>
            </a:r>
          </a:p>
        </p:txBody>
      </p:sp>
      <p:sp>
        <p:nvSpPr>
          <p:cNvPr id="7" name="TextBox 6">
            <a:extLst>
              <a:ext uri="{FF2B5EF4-FFF2-40B4-BE49-F238E27FC236}">
                <a16:creationId xmlns:a16="http://schemas.microsoft.com/office/drawing/2014/main" id="{2671D867-F26C-46C2-9458-BE82743C67FB}"/>
              </a:ext>
            </a:extLst>
          </p:cNvPr>
          <p:cNvSpPr txBox="1"/>
          <p:nvPr/>
        </p:nvSpPr>
        <p:spPr>
          <a:xfrm>
            <a:off x="175470" y="4295020"/>
            <a:ext cx="1749197" cy="430887"/>
          </a:xfrm>
          <a:prstGeom prst="rect">
            <a:avLst/>
          </a:prstGeom>
          <a:noFill/>
        </p:spPr>
        <p:txBody>
          <a:bodyPr wrap="none" rtlCol="0">
            <a:spAutoFit/>
          </a:bodyPr>
          <a:lstStyle/>
          <a:p>
            <a:r>
              <a:rPr lang="en-US" sz="1100" dirty="0"/>
              <a:t>When gamble is</a:t>
            </a:r>
          </a:p>
          <a:p>
            <a:r>
              <a:rPr lang="en-US" sz="1100" dirty="0"/>
              <a:t>On right side (</a:t>
            </a:r>
            <a:r>
              <a:rPr lang="en-US" sz="1100" dirty="0" err="1"/>
              <a:t>gambleRight</a:t>
            </a:r>
            <a:r>
              <a:rPr lang="en-US" sz="1100" dirty="0"/>
              <a:t>)</a:t>
            </a:r>
          </a:p>
        </p:txBody>
      </p:sp>
      <p:pic>
        <p:nvPicPr>
          <p:cNvPr id="9" name="Picture 8">
            <a:extLst>
              <a:ext uri="{FF2B5EF4-FFF2-40B4-BE49-F238E27FC236}">
                <a16:creationId xmlns:a16="http://schemas.microsoft.com/office/drawing/2014/main" id="{0AA0C81C-6BF1-424E-9A52-0C323CD1563A}"/>
              </a:ext>
            </a:extLst>
          </p:cNvPr>
          <p:cNvPicPr>
            <a:picLocks noChangeAspect="1"/>
          </p:cNvPicPr>
          <p:nvPr/>
        </p:nvPicPr>
        <p:blipFill>
          <a:blip r:embed="rId2"/>
          <a:stretch>
            <a:fillRect/>
          </a:stretch>
        </p:blipFill>
        <p:spPr>
          <a:xfrm>
            <a:off x="2024587" y="10691"/>
            <a:ext cx="4472560" cy="2682473"/>
          </a:xfrm>
          <a:prstGeom prst="rect">
            <a:avLst/>
          </a:prstGeom>
        </p:spPr>
      </p:pic>
      <p:pic>
        <p:nvPicPr>
          <p:cNvPr id="10" name="Picture 9">
            <a:extLst>
              <a:ext uri="{FF2B5EF4-FFF2-40B4-BE49-F238E27FC236}">
                <a16:creationId xmlns:a16="http://schemas.microsoft.com/office/drawing/2014/main" id="{1FE70F96-A58B-44E2-A77C-3E4AB083F1F2}"/>
              </a:ext>
            </a:extLst>
          </p:cNvPr>
          <p:cNvPicPr>
            <a:picLocks noChangeAspect="1"/>
          </p:cNvPicPr>
          <p:nvPr/>
        </p:nvPicPr>
        <p:blipFill>
          <a:blip r:embed="rId3"/>
          <a:stretch>
            <a:fillRect/>
          </a:stretch>
        </p:blipFill>
        <p:spPr>
          <a:xfrm>
            <a:off x="2170025" y="2626829"/>
            <a:ext cx="3436835" cy="2061284"/>
          </a:xfrm>
          <a:prstGeom prst="rect">
            <a:avLst/>
          </a:prstGeom>
        </p:spPr>
      </p:pic>
      <p:pic>
        <p:nvPicPr>
          <p:cNvPr id="11" name="Picture 10">
            <a:extLst>
              <a:ext uri="{FF2B5EF4-FFF2-40B4-BE49-F238E27FC236}">
                <a16:creationId xmlns:a16="http://schemas.microsoft.com/office/drawing/2014/main" id="{7B687715-7606-4190-B5B2-3DEDFB9BB808}"/>
              </a:ext>
            </a:extLst>
          </p:cNvPr>
          <p:cNvPicPr>
            <a:picLocks noChangeAspect="1"/>
          </p:cNvPicPr>
          <p:nvPr/>
        </p:nvPicPr>
        <p:blipFill>
          <a:blip r:embed="rId4"/>
          <a:stretch>
            <a:fillRect/>
          </a:stretch>
        </p:blipFill>
        <p:spPr>
          <a:xfrm>
            <a:off x="2414004" y="4652334"/>
            <a:ext cx="3280851" cy="1967731"/>
          </a:xfrm>
          <a:prstGeom prst="rect">
            <a:avLst/>
          </a:prstGeom>
        </p:spPr>
      </p:pic>
      <p:pic>
        <p:nvPicPr>
          <p:cNvPr id="2" name="Picture 1">
            <a:extLst>
              <a:ext uri="{FF2B5EF4-FFF2-40B4-BE49-F238E27FC236}">
                <a16:creationId xmlns:a16="http://schemas.microsoft.com/office/drawing/2014/main" id="{9407164F-BAE0-4C7D-ABED-48A05D0DB2E2}"/>
              </a:ext>
            </a:extLst>
          </p:cNvPr>
          <p:cNvPicPr>
            <a:picLocks noChangeAspect="1"/>
          </p:cNvPicPr>
          <p:nvPr/>
        </p:nvPicPr>
        <p:blipFill>
          <a:blip r:embed="rId5"/>
          <a:stretch>
            <a:fillRect/>
          </a:stretch>
        </p:blipFill>
        <p:spPr>
          <a:xfrm>
            <a:off x="6294495" y="2747053"/>
            <a:ext cx="2903199" cy="1741230"/>
          </a:xfrm>
          <a:prstGeom prst="rect">
            <a:avLst/>
          </a:prstGeom>
        </p:spPr>
      </p:pic>
      <p:pic>
        <p:nvPicPr>
          <p:cNvPr id="3" name="Picture 2">
            <a:extLst>
              <a:ext uri="{FF2B5EF4-FFF2-40B4-BE49-F238E27FC236}">
                <a16:creationId xmlns:a16="http://schemas.microsoft.com/office/drawing/2014/main" id="{FF397857-D632-4077-9BC7-9F6963F9B8AF}"/>
              </a:ext>
            </a:extLst>
          </p:cNvPr>
          <p:cNvPicPr>
            <a:picLocks noChangeAspect="1"/>
          </p:cNvPicPr>
          <p:nvPr/>
        </p:nvPicPr>
        <p:blipFill>
          <a:blip r:embed="rId6"/>
          <a:stretch>
            <a:fillRect/>
          </a:stretch>
        </p:blipFill>
        <p:spPr>
          <a:xfrm>
            <a:off x="6497147" y="4817282"/>
            <a:ext cx="3005828" cy="1802783"/>
          </a:xfrm>
          <a:prstGeom prst="rect">
            <a:avLst/>
          </a:prstGeom>
        </p:spPr>
      </p:pic>
      <p:pic>
        <p:nvPicPr>
          <p:cNvPr id="13" name="Picture 12">
            <a:extLst>
              <a:ext uri="{FF2B5EF4-FFF2-40B4-BE49-F238E27FC236}">
                <a16:creationId xmlns:a16="http://schemas.microsoft.com/office/drawing/2014/main" id="{F168AA19-A339-4287-A680-FD8747A26ED5}"/>
              </a:ext>
            </a:extLst>
          </p:cNvPr>
          <p:cNvPicPr>
            <a:picLocks noChangeAspect="1"/>
          </p:cNvPicPr>
          <p:nvPr/>
        </p:nvPicPr>
        <p:blipFill>
          <a:blip r:embed="rId7"/>
          <a:stretch>
            <a:fillRect/>
          </a:stretch>
        </p:blipFill>
        <p:spPr>
          <a:xfrm>
            <a:off x="6883468" y="10691"/>
            <a:ext cx="4628452" cy="2775972"/>
          </a:xfrm>
          <a:prstGeom prst="rect">
            <a:avLst/>
          </a:prstGeom>
        </p:spPr>
      </p:pic>
    </p:spTree>
    <p:extLst>
      <p:ext uri="{BB962C8B-B14F-4D97-AF65-F5344CB8AC3E}">
        <p14:creationId xmlns:p14="http://schemas.microsoft.com/office/powerpoint/2010/main" val="167131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3C4D-8383-4FE7-BFF4-B0E8E5E9521D}"/>
              </a:ext>
            </a:extLst>
          </p:cNvPr>
          <p:cNvSpPr>
            <a:spLocks noGrp="1"/>
          </p:cNvSpPr>
          <p:nvPr>
            <p:ph type="title"/>
          </p:nvPr>
        </p:nvSpPr>
        <p:spPr>
          <a:xfrm>
            <a:off x="693821" y="-10111"/>
            <a:ext cx="3541295" cy="982412"/>
          </a:xfrm>
        </p:spPr>
        <p:txBody>
          <a:bodyPr>
            <a:normAutofit/>
          </a:bodyPr>
          <a:lstStyle/>
          <a:p>
            <a:r>
              <a:rPr lang="en-US" sz="2800" dirty="0"/>
              <a:t>EV sensitivity and stats</a:t>
            </a:r>
          </a:p>
        </p:txBody>
      </p:sp>
      <p:pic>
        <p:nvPicPr>
          <p:cNvPr id="3" name="Picture 2">
            <a:extLst>
              <a:ext uri="{FF2B5EF4-FFF2-40B4-BE49-F238E27FC236}">
                <a16:creationId xmlns:a16="http://schemas.microsoft.com/office/drawing/2014/main" id="{F59ABE94-2670-4DD9-9221-7C99C5E4E7A1}"/>
              </a:ext>
            </a:extLst>
          </p:cNvPr>
          <p:cNvPicPr>
            <a:picLocks noChangeAspect="1"/>
          </p:cNvPicPr>
          <p:nvPr/>
        </p:nvPicPr>
        <p:blipFill>
          <a:blip r:embed="rId2"/>
          <a:stretch>
            <a:fillRect/>
          </a:stretch>
        </p:blipFill>
        <p:spPr>
          <a:xfrm>
            <a:off x="533318" y="3774576"/>
            <a:ext cx="4009524" cy="2404762"/>
          </a:xfrm>
          <a:prstGeom prst="rect">
            <a:avLst/>
          </a:prstGeom>
        </p:spPr>
      </p:pic>
      <p:sp>
        <p:nvSpPr>
          <p:cNvPr id="4" name="TextBox 3">
            <a:extLst>
              <a:ext uri="{FF2B5EF4-FFF2-40B4-BE49-F238E27FC236}">
                <a16:creationId xmlns:a16="http://schemas.microsoft.com/office/drawing/2014/main" id="{18644FC7-3475-44FB-823E-32ED1EF24B72}"/>
              </a:ext>
            </a:extLst>
          </p:cNvPr>
          <p:cNvSpPr txBox="1"/>
          <p:nvPr/>
        </p:nvSpPr>
        <p:spPr>
          <a:xfrm>
            <a:off x="841045" y="6179338"/>
            <a:ext cx="3394071" cy="646331"/>
          </a:xfrm>
          <a:prstGeom prst="rect">
            <a:avLst/>
          </a:prstGeom>
          <a:noFill/>
        </p:spPr>
        <p:txBody>
          <a:bodyPr wrap="none" rtlCol="0">
            <a:spAutoFit/>
          </a:bodyPr>
          <a:lstStyle/>
          <a:p>
            <a:r>
              <a:rPr lang="en-US" dirty="0"/>
              <a:t>Participants learn the EV structure</a:t>
            </a:r>
          </a:p>
          <a:p>
            <a:r>
              <a:rPr lang="en-US" dirty="0"/>
              <a:t>throughout task</a:t>
            </a:r>
          </a:p>
        </p:txBody>
      </p:sp>
      <p:pic>
        <p:nvPicPr>
          <p:cNvPr id="5" name="Picture 4">
            <a:extLst>
              <a:ext uri="{FF2B5EF4-FFF2-40B4-BE49-F238E27FC236}">
                <a16:creationId xmlns:a16="http://schemas.microsoft.com/office/drawing/2014/main" id="{2DD196B1-BB92-4C3B-8148-48644A208925}"/>
              </a:ext>
            </a:extLst>
          </p:cNvPr>
          <p:cNvPicPr>
            <a:picLocks noChangeAspect="1"/>
          </p:cNvPicPr>
          <p:nvPr/>
        </p:nvPicPr>
        <p:blipFill>
          <a:blip r:embed="rId3"/>
          <a:stretch>
            <a:fillRect/>
          </a:stretch>
        </p:blipFill>
        <p:spPr>
          <a:xfrm>
            <a:off x="269959" y="771029"/>
            <a:ext cx="5007893" cy="3003547"/>
          </a:xfrm>
          <a:prstGeom prst="rect">
            <a:avLst/>
          </a:prstGeom>
        </p:spPr>
      </p:pic>
      <p:pic>
        <p:nvPicPr>
          <p:cNvPr id="6" name="Picture 5">
            <a:extLst>
              <a:ext uri="{FF2B5EF4-FFF2-40B4-BE49-F238E27FC236}">
                <a16:creationId xmlns:a16="http://schemas.microsoft.com/office/drawing/2014/main" id="{AEC51967-7280-409B-A5F6-2B2BED9FFB95}"/>
              </a:ext>
            </a:extLst>
          </p:cNvPr>
          <p:cNvPicPr>
            <a:picLocks noChangeAspect="1"/>
          </p:cNvPicPr>
          <p:nvPr/>
        </p:nvPicPr>
        <p:blipFill>
          <a:blip r:embed="rId4"/>
          <a:stretch>
            <a:fillRect/>
          </a:stretch>
        </p:blipFill>
        <p:spPr>
          <a:xfrm>
            <a:off x="6772694" y="4097741"/>
            <a:ext cx="4009524" cy="2404762"/>
          </a:xfrm>
          <a:prstGeom prst="rect">
            <a:avLst/>
          </a:prstGeom>
        </p:spPr>
      </p:pic>
      <p:pic>
        <p:nvPicPr>
          <p:cNvPr id="8" name="Picture 7">
            <a:extLst>
              <a:ext uri="{FF2B5EF4-FFF2-40B4-BE49-F238E27FC236}">
                <a16:creationId xmlns:a16="http://schemas.microsoft.com/office/drawing/2014/main" id="{8D551351-0203-4352-B053-84AD8A7B9CDD}"/>
              </a:ext>
            </a:extLst>
          </p:cNvPr>
          <p:cNvPicPr>
            <a:picLocks noChangeAspect="1"/>
          </p:cNvPicPr>
          <p:nvPr/>
        </p:nvPicPr>
        <p:blipFill>
          <a:blip r:embed="rId5"/>
          <a:stretch>
            <a:fillRect/>
          </a:stretch>
        </p:blipFill>
        <p:spPr>
          <a:xfrm>
            <a:off x="6212305" y="111763"/>
            <a:ext cx="5562600" cy="3703670"/>
          </a:xfrm>
          <a:prstGeom prst="rect">
            <a:avLst/>
          </a:prstGeom>
        </p:spPr>
      </p:pic>
    </p:spTree>
    <p:extLst>
      <p:ext uri="{BB962C8B-B14F-4D97-AF65-F5344CB8AC3E}">
        <p14:creationId xmlns:p14="http://schemas.microsoft.com/office/powerpoint/2010/main" val="332532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964A-8DF9-4EDA-ACF3-E0DCD02F0D97}"/>
              </a:ext>
            </a:extLst>
          </p:cNvPr>
          <p:cNvSpPr>
            <a:spLocks noGrp="1"/>
          </p:cNvSpPr>
          <p:nvPr>
            <p:ph type="title"/>
          </p:nvPr>
        </p:nvSpPr>
        <p:spPr>
          <a:xfrm>
            <a:off x="175470" y="0"/>
            <a:ext cx="1765625" cy="649756"/>
          </a:xfrm>
        </p:spPr>
        <p:txBody>
          <a:bodyPr>
            <a:normAutofit/>
          </a:bodyPr>
          <a:lstStyle/>
          <a:p>
            <a:r>
              <a:rPr lang="en-US" sz="2400" dirty="0"/>
              <a:t>Low Mag</a:t>
            </a:r>
          </a:p>
        </p:txBody>
      </p:sp>
      <p:pic>
        <p:nvPicPr>
          <p:cNvPr id="3" name="Picture 2">
            <a:extLst>
              <a:ext uri="{FF2B5EF4-FFF2-40B4-BE49-F238E27FC236}">
                <a16:creationId xmlns:a16="http://schemas.microsoft.com/office/drawing/2014/main" id="{E1B58453-57FC-43D9-94C9-1368F754CC10}"/>
              </a:ext>
            </a:extLst>
          </p:cNvPr>
          <p:cNvPicPr>
            <a:picLocks noChangeAspect="1"/>
          </p:cNvPicPr>
          <p:nvPr/>
        </p:nvPicPr>
        <p:blipFill>
          <a:blip r:embed="rId2"/>
          <a:stretch>
            <a:fillRect/>
          </a:stretch>
        </p:blipFill>
        <p:spPr>
          <a:xfrm>
            <a:off x="706855" y="1149317"/>
            <a:ext cx="3800977" cy="2279683"/>
          </a:xfrm>
          <a:prstGeom prst="rect">
            <a:avLst/>
          </a:prstGeom>
        </p:spPr>
      </p:pic>
      <p:pic>
        <p:nvPicPr>
          <p:cNvPr id="4" name="Picture 3">
            <a:extLst>
              <a:ext uri="{FF2B5EF4-FFF2-40B4-BE49-F238E27FC236}">
                <a16:creationId xmlns:a16="http://schemas.microsoft.com/office/drawing/2014/main" id="{4EBFE79D-3138-4334-B567-E9D63AE8D5C9}"/>
              </a:ext>
            </a:extLst>
          </p:cNvPr>
          <p:cNvPicPr>
            <a:picLocks noChangeAspect="1"/>
          </p:cNvPicPr>
          <p:nvPr/>
        </p:nvPicPr>
        <p:blipFill>
          <a:blip r:embed="rId3"/>
          <a:stretch>
            <a:fillRect/>
          </a:stretch>
        </p:blipFill>
        <p:spPr>
          <a:xfrm>
            <a:off x="6931192" y="1087102"/>
            <a:ext cx="4169945" cy="2500976"/>
          </a:xfrm>
          <a:prstGeom prst="rect">
            <a:avLst/>
          </a:prstGeom>
        </p:spPr>
      </p:pic>
      <p:pic>
        <p:nvPicPr>
          <p:cNvPr id="5" name="Picture 4">
            <a:extLst>
              <a:ext uri="{FF2B5EF4-FFF2-40B4-BE49-F238E27FC236}">
                <a16:creationId xmlns:a16="http://schemas.microsoft.com/office/drawing/2014/main" id="{18A92703-AA1D-4467-8887-C2BFF99DCA62}"/>
              </a:ext>
            </a:extLst>
          </p:cNvPr>
          <p:cNvPicPr>
            <a:picLocks noChangeAspect="1"/>
          </p:cNvPicPr>
          <p:nvPr/>
        </p:nvPicPr>
        <p:blipFill>
          <a:blip r:embed="rId4"/>
          <a:stretch>
            <a:fillRect/>
          </a:stretch>
        </p:blipFill>
        <p:spPr>
          <a:xfrm>
            <a:off x="590458" y="3928561"/>
            <a:ext cx="4169945" cy="2500976"/>
          </a:xfrm>
          <a:prstGeom prst="rect">
            <a:avLst/>
          </a:prstGeom>
        </p:spPr>
      </p:pic>
      <p:pic>
        <p:nvPicPr>
          <p:cNvPr id="6" name="Picture 5">
            <a:extLst>
              <a:ext uri="{FF2B5EF4-FFF2-40B4-BE49-F238E27FC236}">
                <a16:creationId xmlns:a16="http://schemas.microsoft.com/office/drawing/2014/main" id="{A541295D-0A96-48B6-9A3D-D3B4A8378BB7}"/>
              </a:ext>
            </a:extLst>
          </p:cNvPr>
          <p:cNvPicPr>
            <a:picLocks noChangeAspect="1"/>
          </p:cNvPicPr>
          <p:nvPr/>
        </p:nvPicPr>
        <p:blipFill>
          <a:blip r:embed="rId5"/>
          <a:stretch>
            <a:fillRect/>
          </a:stretch>
        </p:blipFill>
        <p:spPr>
          <a:xfrm>
            <a:off x="6931192" y="3998825"/>
            <a:ext cx="4298282" cy="2577948"/>
          </a:xfrm>
          <a:prstGeom prst="rect">
            <a:avLst/>
          </a:prstGeom>
        </p:spPr>
      </p:pic>
    </p:spTree>
    <p:extLst>
      <p:ext uri="{BB962C8B-B14F-4D97-AF65-F5344CB8AC3E}">
        <p14:creationId xmlns:p14="http://schemas.microsoft.com/office/powerpoint/2010/main" val="203278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016D28-F5B0-4CD9-B450-D8CBCC1155D2}"/>
              </a:ext>
            </a:extLst>
          </p:cNvPr>
          <p:cNvPicPr>
            <a:picLocks noChangeAspect="1"/>
          </p:cNvPicPr>
          <p:nvPr/>
        </p:nvPicPr>
        <p:blipFill>
          <a:blip r:embed="rId2"/>
          <a:stretch>
            <a:fillRect/>
          </a:stretch>
        </p:blipFill>
        <p:spPr>
          <a:xfrm>
            <a:off x="530392" y="579735"/>
            <a:ext cx="3223461" cy="1933311"/>
          </a:xfrm>
          <a:prstGeom prst="rect">
            <a:avLst/>
          </a:prstGeom>
        </p:spPr>
      </p:pic>
      <p:sp>
        <p:nvSpPr>
          <p:cNvPr id="3" name="Title 1">
            <a:extLst>
              <a:ext uri="{FF2B5EF4-FFF2-40B4-BE49-F238E27FC236}">
                <a16:creationId xmlns:a16="http://schemas.microsoft.com/office/drawing/2014/main" id="{F2750A11-98CC-430C-AB34-0D33EC43F38B}"/>
              </a:ext>
            </a:extLst>
          </p:cNvPr>
          <p:cNvSpPr>
            <a:spLocks noGrp="1"/>
          </p:cNvSpPr>
          <p:nvPr>
            <p:ph type="title"/>
          </p:nvPr>
        </p:nvSpPr>
        <p:spPr>
          <a:xfrm>
            <a:off x="175470" y="0"/>
            <a:ext cx="1765625" cy="649756"/>
          </a:xfrm>
        </p:spPr>
        <p:txBody>
          <a:bodyPr>
            <a:normAutofit/>
          </a:bodyPr>
          <a:lstStyle/>
          <a:p>
            <a:r>
              <a:rPr lang="en-US" sz="2400" dirty="0"/>
              <a:t>Mid Mag</a:t>
            </a:r>
          </a:p>
        </p:txBody>
      </p:sp>
    </p:spTree>
    <p:extLst>
      <p:ext uri="{BB962C8B-B14F-4D97-AF65-F5344CB8AC3E}">
        <p14:creationId xmlns:p14="http://schemas.microsoft.com/office/powerpoint/2010/main" val="393906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E3F3-A3A0-4BF8-B3EE-081A271A637E}"/>
              </a:ext>
            </a:extLst>
          </p:cNvPr>
          <p:cNvSpPr>
            <a:spLocks noGrp="1"/>
          </p:cNvSpPr>
          <p:nvPr>
            <p:ph type="title"/>
          </p:nvPr>
        </p:nvSpPr>
        <p:spPr>
          <a:xfrm>
            <a:off x="175470" y="0"/>
            <a:ext cx="1765625" cy="649756"/>
          </a:xfrm>
        </p:spPr>
        <p:txBody>
          <a:bodyPr>
            <a:normAutofit/>
          </a:bodyPr>
          <a:lstStyle/>
          <a:p>
            <a:r>
              <a:rPr lang="en-US" sz="2400" dirty="0"/>
              <a:t>High Mag</a:t>
            </a:r>
          </a:p>
        </p:txBody>
      </p:sp>
    </p:spTree>
    <p:extLst>
      <p:ext uri="{BB962C8B-B14F-4D97-AF65-F5344CB8AC3E}">
        <p14:creationId xmlns:p14="http://schemas.microsoft.com/office/powerpoint/2010/main" val="2905144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258</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Ramp ResponseMapping 2.0</vt:lpstr>
      <vt:lpstr>Facts about ResponseMapping</vt:lpstr>
      <vt:lpstr>Reason for attrition</vt:lpstr>
      <vt:lpstr>PowerPoint Presentation</vt:lpstr>
      <vt:lpstr>All data</vt:lpstr>
      <vt:lpstr>EV sensitivity and stats</vt:lpstr>
      <vt:lpstr>Low Mag</vt:lpstr>
      <vt:lpstr>Mid Mag</vt:lpstr>
      <vt:lpstr>High Mag</vt:lpstr>
      <vt:lpstr>Low value</vt:lpstr>
      <vt:lpstr>Mid value</vt:lpstr>
      <vt:lpstr>High value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 ResponseMapping 2.0</dc:title>
  <dc:creator>Guillaume Pagnier</dc:creator>
  <cp:lastModifiedBy>Guillaume Pagnier</cp:lastModifiedBy>
  <cp:revision>12</cp:revision>
  <dcterms:created xsi:type="dcterms:W3CDTF">2019-01-31T21:19:59Z</dcterms:created>
  <dcterms:modified xsi:type="dcterms:W3CDTF">2019-02-05T02:03:58Z</dcterms:modified>
</cp:coreProperties>
</file>