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A8AF-726B-4E5B-8C1C-EBADF88DE912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BCE-83B5-4D36-8240-34FC3A27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Howe, M. W., Tierney, P. L., Sandberg, S. G., Phillips, P. E.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Graybiel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M. Prolonged dopamine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striatum signals proximity and value of distant rewards.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575–579 (2013).</a:t>
            </a:r>
          </a:p>
          <a:p>
            <a:pPr marL="228600" indent="-228600">
              <a:buAutoNum type="alphaLcParenR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M.,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Ostlund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B. &amp; Maidment, N. T. Phasic mesolimbic dopamine signaling precedes and predicts performance of a self-initiated action sequence task.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Biol. Psychiatry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846–854 (2012).</a:t>
            </a:r>
          </a:p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Hamid, A. A. et al. Mesolimbic dopamine signals the value of work.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Nat.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Neurosci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117–126 (2016).</a:t>
            </a:r>
          </a:p>
          <a:p>
            <a:pPr marL="228600" indent="-228600">
              <a:buAutoNum type="alphaLcParenR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true in instrumental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46D-DE46-404C-B5B0-D084FC4E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977B-735A-4B0F-9B9C-FACCD22E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7E93-2707-4F95-891A-E741E4D9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06FD-FD41-4060-8882-989169B1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5D99-ECA9-41E8-BB34-A22E76F6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352E-2D8B-4748-98F3-5824F9B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B4E41-B10B-4396-B257-41B268AD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F3AF-51DE-4302-B83E-49240A5F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5637-D5A9-47B2-BF08-8186595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DDD2-38A6-456E-8FE4-E6E35888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BF54A-2B8F-4392-B9CD-02C6D999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C6B8-DC6A-4104-93A0-D7BD9FB6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FF64-084D-453E-BA5C-476CD99E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EA1C-F9EA-4ABB-93D0-A505B99C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880A-1019-4794-9B11-A348BC10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B7C9-135C-4370-93F0-66A7CCB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A406-7919-46B2-8169-79ED2FE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9A7-86A4-4E97-9E7E-8822712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D257-44EF-445D-8B06-05F10DC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B4A7-132D-42CD-9CAC-4EC4C75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34E-E301-4E01-9126-E5C215C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0AA0-D75E-49D1-92F4-A253D5D5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2F20-28FC-408D-B78F-470C63C6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B44B-844D-4F1B-B8D5-8F13E274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9987-DCCD-4AC4-B908-1318CA3D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832-FC5A-4096-BFA1-44444DA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3424-FFDC-4B4A-9C17-6B9F008E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5167-0480-4787-B6D9-5A27320D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5ED1-8F73-41B2-8BE1-80307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7D79-0DD9-4A4A-AB24-98BC03A3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78EF-AB08-4B3F-B01A-795FC3F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4C0-18EC-484E-B7A3-3C9FABE8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49EA-5E54-401F-9FFF-84D4A2B5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EB8A-1124-480A-849A-DF7DD10D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F94B-D8D1-47B2-BA9F-18333D8EF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B54D1-15DA-4A2A-90E0-BC4BF0507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7D61C-0A3F-4102-9BA5-E775A1D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D8EC-B56A-4A0C-926E-A2D33B62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D0F37-71F3-4E38-9AA4-663CA3D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D60-4F08-4144-A9EE-B9E0C13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1597A-6F5B-49A9-B282-6A0F93D5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46A-09B2-4578-BC2D-9FA90A43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B2553-438A-4B1C-948C-ACA6D8BC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7A205-C077-48CD-B0D8-AD54177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863FD-E433-45C2-8E55-FFB6224F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88434-733F-4696-92E1-4EDB331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1923-72AC-49EE-BE6A-06AA859F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E359-79F3-4520-BBAF-66B1E54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C7B4-1304-4335-8FF9-83BC5CC8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63B9-CD60-4279-A6EA-314FF05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84AC-1AF3-4D72-8365-2FA410F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A725-4B36-4CA1-9DC5-59BDADF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9660-028B-4D1D-8FC5-B3B7A44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4DF2-6F85-46EB-8919-9D498BE70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5794-5EFC-4F7C-AE9A-3D3F3CE8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9EEC-74EC-4502-9516-DEE307D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9707-2727-46DB-B414-449CAD1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EAD-91E8-4C86-9762-468789AF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6ACE5-CA91-4EAA-96CA-2C5EC39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9142-BF1B-4C86-9E0D-3E10F500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AA5-94AA-4D05-B513-9EA05BEEF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24C0-7FB7-4DC8-A982-E6468AA02D2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64B0-74F8-467E-90BE-ED67765F5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769-4017-47C2-85FE-D12437ED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C013-E63D-4793-B1D6-DE949876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00"/>
            <a:ext cx="9144000" cy="2387600"/>
          </a:xfrm>
        </p:spPr>
        <p:txBody>
          <a:bodyPr/>
          <a:lstStyle/>
          <a:p>
            <a:r>
              <a:rPr lang="en-US" dirty="0"/>
              <a:t>Ramping risk-taking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E2BB-41C2-4299-960B-87D856B8F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Examining the dynamics of how a progressing value function changes gambling behavior in humans</a:t>
            </a:r>
          </a:p>
          <a:p>
            <a:endParaRPr lang="en-US" dirty="0"/>
          </a:p>
          <a:p>
            <a:r>
              <a:rPr lang="en-US" dirty="0" err="1"/>
              <a:t>Shenhav</a:t>
            </a:r>
            <a:r>
              <a:rPr lang="en-US" dirty="0"/>
              <a:t> lab meeting 10.29.18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3F8CF-2488-4F3E-9699-B1033E6D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23" y="2288658"/>
            <a:ext cx="2000323" cy="12765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8A7CCD5-2B02-459A-9583-98F0B4DD93F0}"/>
              </a:ext>
            </a:extLst>
          </p:cNvPr>
          <p:cNvGrpSpPr/>
          <p:nvPr/>
        </p:nvGrpSpPr>
        <p:grpSpPr>
          <a:xfrm>
            <a:off x="5718322" y="2597046"/>
            <a:ext cx="1501629" cy="968179"/>
            <a:chOff x="5193079" y="4397282"/>
            <a:chExt cx="1501629" cy="9681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01FFAA-520A-48AE-8BE0-C89FBCE3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38CBE-2AC9-4D1E-9548-123583366803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92C7F-7DFC-46B1-AA08-5C95DDDAA15B}"/>
              </a:ext>
            </a:extLst>
          </p:cNvPr>
          <p:cNvGrpSpPr/>
          <p:nvPr/>
        </p:nvGrpSpPr>
        <p:grpSpPr>
          <a:xfrm>
            <a:off x="7717990" y="1095375"/>
            <a:ext cx="1951362" cy="1322379"/>
            <a:chOff x="3284310" y="5592929"/>
            <a:chExt cx="1684588" cy="1112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2A1B5B-671C-43B7-B087-ADE11F4C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3EA1E9-EBD6-4676-A277-26BC3176BFA1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C7562-4259-4373-977F-ED2135F9B0DB}"/>
              </a:ext>
            </a:extLst>
          </p:cNvPr>
          <p:cNvGrpSpPr/>
          <p:nvPr/>
        </p:nvGrpSpPr>
        <p:grpSpPr>
          <a:xfrm>
            <a:off x="7676082" y="4119925"/>
            <a:ext cx="1951362" cy="1418391"/>
            <a:chOff x="6844536" y="5592929"/>
            <a:chExt cx="1951362" cy="14183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B1C7EA-0656-4664-85AD-DB4DB57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40838-6822-4F79-A862-E183B92D9C23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7C2B1-C491-46FC-8038-CC4C6D0E1749}"/>
              </a:ext>
            </a:extLst>
          </p:cNvPr>
          <p:cNvGrpSpPr/>
          <p:nvPr/>
        </p:nvGrpSpPr>
        <p:grpSpPr>
          <a:xfrm>
            <a:off x="1864273" y="2071523"/>
            <a:ext cx="3424700" cy="2336585"/>
            <a:chOff x="443349" y="2046570"/>
            <a:chExt cx="2229285" cy="152098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9946772-D8B8-4AE9-B3D5-1A21144C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349" y="2046570"/>
              <a:ext cx="2229285" cy="152098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6D7F9E-7CA9-4594-9CC7-2DE04D2B5C49}"/>
                </a:ext>
              </a:extLst>
            </p:cNvPr>
            <p:cNvSpPr/>
            <p:nvPr/>
          </p:nvSpPr>
          <p:spPr>
            <a:xfrm>
              <a:off x="814025" y="212723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C6678B0C-4355-4A5B-90AB-18333950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600"/>
            <a:ext cx="2619375" cy="758825"/>
          </a:xfrm>
        </p:spPr>
        <p:txBody>
          <a:bodyPr>
            <a:normAutofit/>
          </a:bodyPr>
          <a:lstStyle/>
          <a:p>
            <a:r>
              <a:rPr lang="en-US" sz="2400" dirty="0"/>
              <a:t>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381722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3165-9711-40A4-B761-CE4F918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Task specifications and participants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15EDB3-4593-48F5-8443-DF8A889C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67" y="3252509"/>
            <a:ext cx="2442882" cy="252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Magnitude</a:t>
            </a:r>
          </a:p>
          <a:p>
            <a:pPr marL="0" indent="0">
              <a:buNone/>
            </a:pPr>
            <a:r>
              <a:rPr lang="en-US" sz="1400" dirty="0"/>
              <a:t>Low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$1 or $2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Mid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$3 or $4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High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$5 or $6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44936-D130-4905-869A-9822F2573301}"/>
              </a:ext>
            </a:extLst>
          </p:cNvPr>
          <p:cNvSpPr txBox="1">
            <a:spLocks/>
          </p:cNvSpPr>
          <p:nvPr/>
        </p:nvSpPr>
        <p:spPr>
          <a:xfrm>
            <a:off x="8524763" y="3079690"/>
            <a:ext cx="2442882" cy="291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</a:t>
            </a:r>
          </a:p>
          <a:p>
            <a:pPr marL="0" indent="0">
              <a:buNone/>
            </a:pPr>
            <a:r>
              <a:rPr lang="en-US" sz="1400" dirty="0"/>
              <a:t>Low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1.5* guaranteed amount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Mid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2* guaranteed amount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High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3* guaranteed amount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5BD20-94FC-475D-9E31-A119AE29DCC6}"/>
              </a:ext>
            </a:extLst>
          </p:cNvPr>
          <p:cNvSpPr txBox="1"/>
          <p:nvPr/>
        </p:nvSpPr>
        <p:spPr>
          <a:xfrm>
            <a:off x="748789" y="1248370"/>
            <a:ext cx="9452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221 participants </a:t>
            </a:r>
          </a:p>
          <a:p>
            <a:r>
              <a:rPr lang="en-US" dirty="0"/>
              <a:t>18-40 years old</a:t>
            </a:r>
          </a:p>
          <a:p>
            <a:r>
              <a:rPr lang="en-US" dirty="0"/>
              <a:t>127 male 76 female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77893-D499-46A9-8A3F-90D49EF2F78C}"/>
              </a:ext>
            </a:extLst>
          </p:cNvPr>
          <p:cNvSpPr txBox="1"/>
          <p:nvPr/>
        </p:nvSpPr>
        <p:spPr>
          <a:xfrm>
            <a:off x="657467" y="2388939"/>
            <a:ext cx="507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133 trials. Option to gamble on 86.39% of trials. </a:t>
            </a:r>
          </a:p>
          <a:p>
            <a:r>
              <a:rPr lang="en-US" dirty="0"/>
              <a:t>Each trial has a magnitude and a value component.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8C257-7644-4B64-B9B1-FD9D78FA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644" y="3450976"/>
            <a:ext cx="3952762" cy="28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4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89D6-4F9F-4DA4-8E73-D65B81F6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analyses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CFA88-6990-4476-B989-BEB0F353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011176"/>
            <a:ext cx="4285712" cy="3208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B492B-9345-4808-8BD3-409068C3E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67" y="2011176"/>
            <a:ext cx="4285712" cy="320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3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8EAAD3-6C10-442F-9BCF-17D8D5B3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8" y="1316493"/>
            <a:ext cx="4600132" cy="344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D454F-6C0F-4FC8-901B-6BD5B9C4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4" y="1316493"/>
            <a:ext cx="4600131" cy="34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2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DF81C4-31E0-4E09-B63E-E0ECC6A3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051" y="2224218"/>
            <a:ext cx="4325327" cy="3652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EB19A-D045-4AC7-8548-93347167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3" y="190818"/>
            <a:ext cx="4325327" cy="3238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855B0-B849-478E-B465-EBFD11993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724" y="237310"/>
            <a:ext cx="3970603" cy="297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096-A879-4BC2-9E51-9D1C8927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D9D8-86B4-4BF6-BA09-D238D837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6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dopamine (DA) do?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372419-61FB-40DB-98A8-F39C5B253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138916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Lots of things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CFA508-1D36-4B92-92BC-4C3D077A0FEB}"/>
              </a:ext>
            </a:extLst>
          </p:cNvPr>
          <p:cNvSpPr txBox="1">
            <a:spLocks/>
          </p:cNvSpPr>
          <p:nvPr/>
        </p:nvSpPr>
        <p:spPr>
          <a:xfrm>
            <a:off x="1330842" y="2775467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Current behavior (performance)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0B981-26CF-4BF4-8642-FA8C8A1288FC}"/>
              </a:ext>
            </a:extLst>
          </p:cNvPr>
          <p:cNvSpPr txBox="1">
            <a:spLocks/>
          </p:cNvSpPr>
          <p:nvPr/>
        </p:nvSpPr>
        <p:spPr>
          <a:xfrm>
            <a:off x="7129130" y="2711668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Future behavior (learning)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04FD7-80B0-45E6-A30A-6460D2AD5D8B}"/>
              </a:ext>
            </a:extLst>
          </p:cNvPr>
          <p:cNvSpPr txBox="1"/>
          <p:nvPr/>
        </p:nvSpPr>
        <p:spPr>
          <a:xfrm>
            <a:off x="7129130" y="3429000"/>
            <a:ext cx="401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Fast, phasic DA spikes in the striatum occur when participants experience reward (RPEs)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553-0132-4CE4-8996-3775A9FE9F40}"/>
              </a:ext>
            </a:extLst>
          </p:cNvPr>
          <p:cNvSpPr txBox="1"/>
          <p:nvPr/>
        </p:nvSpPr>
        <p:spPr>
          <a:xfrm>
            <a:off x="1330842" y="3579629"/>
            <a:ext cx="401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lesions leads to akinetic movements and the choice to not pursue rewards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DE47B-9C39-41D8-9148-CB9338FA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143" y="4740963"/>
            <a:ext cx="2252773" cy="1349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0BDD4-E6B8-431F-AF73-2D2A359F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48" y="4765222"/>
            <a:ext cx="2465341" cy="13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2B5C-7ED3-444F-87E3-8F6E12DB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Reflects state value of a reward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58932-9FD8-43F1-BA4B-D7A5554345AD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Striatal DA encodes the </a:t>
            </a:r>
            <a:r>
              <a:rPr lang="en-US" sz="3600" i="1" dirty="0"/>
              <a:t>value</a:t>
            </a:r>
            <a:r>
              <a:rPr lang="en-US" sz="3600" dirty="0"/>
              <a:t> of work and ramps up to an expected reward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36899-9FAA-494A-91FA-221C2C59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6" y="2778832"/>
            <a:ext cx="3571875" cy="255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FB5586-027D-4836-BB4F-66E7F605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2778832"/>
            <a:ext cx="2800350" cy="2371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DCE7E0-01E2-4D5C-905D-B54543FB8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100" y="2336979"/>
            <a:ext cx="3695700" cy="28384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7531E2-9BF3-45A1-B983-6B6CE0754D2B}"/>
              </a:ext>
            </a:extLst>
          </p:cNvPr>
          <p:cNvSpPr txBox="1">
            <a:spLocks/>
          </p:cNvSpPr>
          <p:nvPr/>
        </p:nvSpPr>
        <p:spPr>
          <a:xfrm>
            <a:off x="838200" y="5523620"/>
            <a:ext cx="7789340" cy="46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Encodes temporal discounting in instrumental cases</a:t>
            </a:r>
          </a:p>
        </p:txBody>
      </p:sp>
    </p:spTree>
    <p:extLst>
      <p:ext uri="{BB962C8B-B14F-4D97-AF65-F5344CB8AC3E}">
        <p14:creationId xmlns:p14="http://schemas.microsoft.com/office/powerpoint/2010/main" val="59099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A389-E524-4922-B91D-909C6F4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Implications of fluctuating DA?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3F29-0E24-4F1C-95CD-AF60F6C9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9" y="2402298"/>
            <a:ext cx="6286500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AFAA0-AD4D-40C2-B481-A867146A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99" y="4808364"/>
            <a:ext cx="7210425" cy="981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C27BED-C006-4FC1-8999-BF2296C891AB}"/>
              </a:ext>
            </a:extLst>
          </p:cNvPr>
          <p:cNvSpPr/>
          <p:nvPr/>
        </p:nvSpPr>
        <p:spPr>
          <a:xfrm>
            <a:off x="1196292" y="4042617"/>
            <a:ext cx="8044405" cy="200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025B7-BA5E-4378-B208-786337015FF5}"/>
              </a:ext>
            </a:extLst>
          </p:cNvPr>
          <p:cNvSpPr txBox="1"/>
          <p:nvPr/>
        </p:nvSpPr>
        <p:spPr>
          <a:xfrm>
            <a:off x="1456264" y="1832892"/>
            <a:ext cx="69042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Indiscriminately increasing vigor of any action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84BB3-D528-48B7-B306-4DE759D8F262}"/>
              </a:ext>
            </a:extLst>
          </p:cNvPr>
          <p:cNvSpPr txBox="1"/>
          <p:nvPr/>
        </p:nvSpPr>
        <p:spPr>
          <a:xfrm>
            <a:off x="871546" y="4190277"/>
            <a:ext cx="83691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 dirty="0"/>
              <a:t>Modulates perceived rewards and/or perceived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F00-EC1A-4DB3-9B6D-09DA5DF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fluctuating levels of DA bias value perception?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A9AC-1112-4FE8-A761-B887348C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At different levels of DA, participants may be perceiving value differently.</a:t>
            </a:r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C772A-91A3-4CA3-8E1D-90E53BBB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889" y="2923046"/>
            <a:ext cx="4356220" cy="297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CBA1A-F2D2-44B3-9638-168A599ED716}"/>
              </a:ext>
            </a:extLst>
          </p:cNvPr>
          <p:cNvSpPr txBox="1"/>
          <p:nvPr/>
        </p:nvSpPr>
        <p:spPr>
          <a:xfrm>
            <a:off x="444324" y="6231265"/>
            <a:ext cx="1130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i.e. participants should prefer risky gambles as the potential reward is higher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68C89-40DB-4292-927A-E51CC02E1E8A}"/>
              </a:ext>
            </a:extLst>
          </p:cNvPr>
          <p:cNvSpPr txBox="1"/>
          <p:nvPr/>
        </p:nvSpPr>
        <p:spPr>
          <a:xfrm>
            <a:off x="1932102" y="2593059"/>
            <a:ext cx="832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Specifically when experiencing high levels of DA, participants should focus on rewards.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2453-38E1-4AA3-8017-253DED4F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97" y="2854501"/>
            <a:ext cx="10515600" cy="9526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Do humans’ propensity to gamble vary as striatal DA changes (via proximity to reward)?</a:t>
            </a:r>
          </a:p>
        </p:txBody>
      </p:sp>
    </p:spTree>
    <p:extLst>
      <p:ext uri="{BB962C8B-B14F-4D97-AF65-F5344CB8AC3E}">
        <p14:creationId xmlns:p14="http://schemas.microsoft.com/office/powerpoint/2010/main" val="47906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AE67-871C-4FA0-8792-45D6D97E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6630-FEBA-4E1F-ADAF-CD633387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elicit DA ramping in humans online via </a:t>
            </a:r>
            <a:r>
              <a:rPr lang="en-US" dirty="0" err="1"/>
              <a:t>mTurk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32B9D-8149-425F-B829-E44FE1B0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70" y="2415504"/>
            <a:ext cx="8112811" cy="40773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F3485-624E-4326-B27E-D751C83D853A}"/>
              </a:ext>
            </a:extLst>
          </p:cNvPr>
          <p:cNvCxnSpPr>
            <a:cxnSpLocks/>
          </p:cNvCxnSpPr>
          <p:nvPr/>
        </p:nvCxnSpPr>
        <p:spPr>
          <a:xfrm flipH="1">
            <a:off x="4120587" y="3648096"/>
            <a:ext cx="19114" cy="1456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5C8466-4972-47E4-A533-05B8563B55EF}"/>
              </a:ext>
            </a:extLst>
          </p:cNvPr>
          <p:cNvCxnSpPr>
            <a:cxnSpLocks/>
          </p:cNvCxnSpPr>
          <p:nvPr/>
        </p:nvCxnSpPr>
        <p:spPr>
          <a:xfrm>
            <a:off x="5142232" y="3648096"/>
            <a:ext cx="0" cy="1021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27E3F-BFFD-4DF7-8B0F-16719BBA7EF1}"/>
              </a:ext>
            </a:extLst>
          </p:cNvPr>
          <p:cNvCxnSpPr>
            <a:cxnSpLocks/>
          </p:cNvCxnSpPr>
          <p:nvPr/>
        </p:nvCxnSpPr>
        <p:spPr>
          <a:xfrm>
            <a:off x="6073565" y="3648096"/>
            <a:ext cx="1" cy="530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F72F10-7F9E-48A5-8FF1-2B6298279E8C}"/>
              </a:ext>
            </a:extLst>
          </p:cNvPr>
          <p:cNvSpPr txBox="1"/>
          <p:nvPr/>
        </p:nvSpPr>
        <p:spPr>
          <a:xfrm>
            <a:off x="5614815" y="334031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FC90-4AA1-4C77-BEC4-5316E74ACFB4}"/>
              </a:ext>
            </a:extLst>
          </p:cNvPr>
          <p:cNvSpPr txBox="1"/>
          <p:nvPr/>
        </p:nvSpPr>
        <p:spPr>
          <a:xfrm>
            <a:off x="4727345" y="334210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CA80E-FB23-423C-97C7-B335375AC4F1}"/>
              </a:ext>
            </a:extLst>
          </p:cNvPr>
          <p:cNvSpPr txBox="1"/>
          <p:nvPr/>
        </p:nvSpPr>
        <p:spPr>
          <a:xfrm>
            <a:off x="3721157" y="334032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</p:spTree>
    <p:extLst>
      <p:ext uri="{BB962C8B-B14F-4D97-AF65-F5344CB8AC3E}">
        <p14:creationId xmlns:p14="http://schemas.microsoft.com/office/powerpoint/2010/main" val="40944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33663D9-5E6E-4BAB-9B20-84C4618A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8" y="734564"/>
            <a:ext cx="3527527" cy="225119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45A01BF-74AE-4D49-9E91-176247E4A275}"/>
              </a:ext>
            </a:extLst>
          </p:cNvPr>
          <p:cNvGrpSpPr/>
          <p:nvPr/>
        </p:nvGrpSpPr>
        <p:grpSpPr>
          <a:xfrm>
            <a:off x="3048620" y="2378953"/>
            <a:ext cx="3659405" cy="2569522"/>
            <a:chOff x="819618" y="3498113"/>
            <a:chExt cx="1501629" cy="105439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BCC0E4C-408F-436F-888A-5A012BF44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D42CC8-6612-4EB9-A7C3-567007DB797C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CA466F-170F-4FEC-8D8D-80179D84AB74}"/>
              </a:ext>
            </a:extLst>
          </p:cNvPr>
          <p:cNvGrpSpPr/>
          <p:nvPr/>
        </p:nvGrpSpPr>
        <p:grpSpPr>
          <a:xfrm>
            <a:off x="5148630" y="3558658"/>
            <a:ext cx="5100270" cy="3707245"/>
            <a:chOff x="6844536" y="5592929"/>
            <a:chExt cx="1951362" cy="141839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1990F0B-FCF2-4820-8151-F9E97C8F2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05F2F6-9D0F-436C-BCB3-886FF2F78FA0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33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F581C-4566-495D-8EEC-C9338503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9" y="668587"/>
            <a:ext cx="3527527" cy="22511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2033DA-CEC5-4995-8767-3057B239162A}"/>
              </a:ext>
            </a:extLst>
          </p:cNvPr>
          <p:cNvGrpSpPr/>
          <p:nvPr/>
        </p:nvGrpSpPr>
        <p:grpSpPr>
          <a:xfrm>
            <a:off x="2720805" y="2261557"/>
            <a:ext cx="2485405" cy="1745175"/>
            <a:chOff x="819618" y="3498113"/>
            <a:chExt cx="1501629" cy="10543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F100B3-24C4-480C-8D86-35CF4964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60FD2D-8DDB-41E0-A393-2D9845593B42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2349A2D-C820-48FE-BD66-066E87F930E4}"/>
              </a:ext>
            </a:extLst>
          </p:cNvPr>
          <p:cNvGrpSpPr/>
          <p:nvPr/>
        </p:nvGrpSpPr>
        <p:grpSpPr>
          <a:xfrm>
            <a:off x="4534478" y="4941994"/>
            <a:ext cx="2890470" cy="2101003"/>
            <a:chOff x="6844536" y="5592929"/>
            <a:chExt cx="1951362" cy="141839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7AAE95-471C-40FC-B86C-B83D8BF5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0DDC9E-0B67-432D-B34E-4F48EFFB2B3B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555B0D-FA7B-41A1-BE1F-4406D53FCFEC}"/>
              </a:ext>
            </a:extLst>
          </p:cNvPr>
          <p:cNvGrpSpPr/>
          <p:nvPr/>
        </p:nvGrpSpPr>
        <p:grpSpPr>
          <a:xfrm>
            <a:off x="4685912" y="3172789"/>
            <a:ext cx="2485405" cy="1602471"/>
            <a:chOff x="5193079" y="4397282"/>
            <a:chExt cx="1501629" cy="9681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00A334-3EBC-4D4E-9373-C626D392F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2F73A7-E3FF-4A1D-9FB7-EE3938E9DDE7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81C5C6-CF84-499E-90FE-8FD8680821E6}"/>
              </a:ext>
            </a:extLst>
          </p:cNvPr>
          <p:cNvGrpSpPr/>
          <p:nvPr/>
        </p:nvGrpSpPr>
        <p:grpSpPr>
          <a:xfrm>
            <a:off x="8421534" y="3021268"/>
            <a:ext cx="3027516" cy="1999408"/>
            <a:chOff x="3284310" y="5592929"/>
            <a:chExt cx="1684588" cy="111252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587743-6035-41FE-87EF-A83ED5D97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5A28E4-929F-4737-A0F9-25A16D7C80B9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9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420</Words>
  <Application>Microsoft Office PowerPoint</Application>
  <PresentationFormat>Widescreen</PresentationFormat>
  <Paragraphs>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Ramping risk-taking</vt:lpstr>
      <vt:lpstr>What does dopamine (DA) do?</vt:lpstr>
      <vt:lpstr>PowerPoint Presentation</vt:lpstr>
      <vt:lpstr>Implications of fluctuating DA?</vt:lpstr>
      <vt:lpstr>Do fluctuating levels of DA bias value perception?</vt:lpstr>
      <vt:lpstr>PowerPoint Presentation</vt:lpstr>
      <vt:lpstr>Task</vt:lpstr>
      <vt:lpstr>PowerPoint Presentation</vt:lpstr>
      <vt:lpstr>PowerPoint Presentation</vt:lpstr>
      <vt:lpstr>Current version</vt:lpstr>
      <vt:lpstr>Task specifications and participants</vt:lpstr>
      <vt:lpstr>First order analyses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risk-taking</dc:title>
  <dc:creator>Guillaume P</dc:creator>
  <cp:lastModifiedBy>Guillaume P</cp:lastModifiedBy>
  <cp:revision>23</cp:revision>
  <dcterms:created xsi:type="dcterms:W3CDTF">2018-10-26T15:50:38Z</dcterms:created>
  <dcterms:modified xsi:type="dcterms:W3CDTF">2018-10-26T21:24:13Z</dcterms:modified>
</cp:coreProperties>
</file>