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2714" autoAdjust="0"/>
  </p:normalViewPr>
  <p:slideViewPr>
    <p:cSldViewPr>
      <p:cViewPr>
        <p:scale>
          <a:sx n="50" d="100"/>
          <a:sy n="50" d="100"/>
        </p:scale>
        <p:origin x="-2820" y="-1548"/>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31.10.2018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31.10.2018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31.10.2018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6CF16740-A794-41E1-8FDB-A7808BD019BF}"/>
              </a:ext>
            </a:extLst>
          </p:cNvPr>
          <p:cNvPicPr>
            <a:picLocks noChangeAspect="1"/>
          </p:cNvPicPr>
          <p:nvPr/>
        </p:nvPicPr>
        <p:blipFill rotWithShape="1">
          <a:blip r:embed="rId3"/>
          <a:srcRect l="30486" t="9464" r="30361" b="34442"/>
          <a:stretch/>
        </p:blipFill>
        <p:spPr>
          <a:xfrm>
            <a:off x="10758537" y="24963895"/>
            <a:ext cx="4020232" cy="3929823"/>
          </a:xfrm>
          <a:prstGeom prst="rect">
            <a:avLst/>
          </a:prstGeom>
        </p:spPr>
      </p:pic>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3"/>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4"/>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5"/>
          <a:stretch>
            <a:fillRect/>
          </a:stretch>
        </p:blipFill>
        <p:spPr>
          <a:xfrm>
            <a:off x="38715044" y="6795813"/>
            <a:ext cx="3121666" cy="2253415"/>
          </a:xfrm>
          <a:prstGeom prst="rect">
            <a:avLst/>
          </a:prstGeom>
        </p:spPr>
      </p:pic>
      <p:pic>
        <p:nvPicPr>
          <p:cNvPr id="28" name="Picture 27">
            <a:extLst>
              <a:ext uri="{FF2B5EF4-FFF2-40B4-BE49-F238E27FC236}">
                <a16:creationId xmlns:a16="http://schemas.microsoft.com/office/drawing/2014/main" id="{655A71A9-9201-4887-A848-88A8BEDFC7CE}"/>
              </a:ext>
            </a:extLst>
          </p:cNvPr>
          <p:cNvPicPr>
            <a:picLocks noChangeAspect="1"/>
          </p:cNvPicPr>
          <p:nvPr/>
        </p:nvPicPr>
        <p:blipFill>
          <a:blip r:embed="rId6"/>
          <a:stretch>
            <a:fillRect/>
          </a:stretch>
        </p:blipFill>
        <p:spPr>
          <a:xfrm>
            <a:off x="38621410" y="4418815"/>
            <a:ext cx="3177129" cy="2293452"/>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49514" y="374089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mj-lt"/>
                <a:cs typeface="Avenir Heavy"/>
              </a:rPr>
              <a:t> </a:t>
            </a:r>
          </a:p>
        </p:txBody>
      </p:sp>
      <p:sp>
        <p:nvSpPr>
          <p:cNvPr id="141" name="Abgerundetes Rechteck 140"/>
          <p:cNvSpPr/>
          <p:nvPr/>
        </p:nvSpPr>
        <p:spPr>
          <a:xfrm>
            <a:off x="33791226" y="17646802"/>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519936" y="3891302"/>
            <a:ext cx="19985245" cy="8473733"/>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(Fig 1C).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Thus, we can capitalize on the dopaminergic ramp naturally happening to test whether performance (via choice) is modulated by DA,  independent of any effect DA has on learning.</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1516070" y="20551673"/>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073417" y="26253836"/>
            <a:ext cx="19646663" cy="2895523"/>
          </a:xfrm>
          <a:prstGeom prst="rect">
            <a:avLst/>
          </a:prstGeom>
          <a:noFill/>
          <a:ln>
            <a:noFill/>
          </a:ln>
        </p:spPr>
        <p:txBody>
          <a:bodyPr wrap="square" lIns="398636" tIns="199320" rIns="398636" bIns="199320">
            <a:spAutoFit/>
          </a:bodyPr>
          <a:lstStyle/>
          <a:p>
            <a:r>
              <a:rPr lang="en-US" sz="1800" b="1" noProof="1">
                <a:solidFill>
                  <a:srgbClr val="000000"/>
                </a:solidFill>
                <a:latin typeface="+mj-lt"/>
                <a:cs typeface="Avenir Heavy"/>
              </a:rPr>
              <a:t>References:</a:t>
            </a:r>
          </a:p>
          <a:p>
            <a:pPr marL="457200" indent="-457200">
              <a:buAutoNum type="arabicPeriod"/>
            </a:pPr>
            <a:r>
              <a:rPr lang="en-US" sz="1800" dirty="0">
                <a:latin typeface="+mj-lt"/>
              </a:rPr>
              <a:t>Schultz, W. (2001). Book review: Reward signaling by dopamine neurons. </a:t>
            </a:r>
            <a:r>
              <a:rPr lang="en-US" sz="1800" i="1" dirty="0">
                <a:latin typeface="+mj-lt"/>
              </a:rPr>
              <a:t>The Neuroscientist</a:t>
            </a:r>
            <a:r>
              <a:rPr lang="en-US" sz="1800" dirty="0">
                <a:latin typeface="+mj-lt"/>
              </a:rPr>
              <a:t>, </a:t>
            </a:r>
            <a:r>
              <a:rPr lang="en-US" sz="1800" i="1" dirty="0">
                <a:latin typeface="+mj-lt"/>
              </a:rPr>
              <a:t>7</a:t>
            </a:r>
            <a:r>
              <a:rPr lang="en-US" sz="1800" dirty="0">
                <a:latin typeface="+mj-lt"/>
              </a:rPr>
              <a:t>(4), 293-302</a:t>
            </a:r>
          </a:p>
          <a:p>
            <a:pPr marL="457200" indent="-457200">
              <a:buAutoNum type="arabicPeriod"/>
            </a:pPr>
            <a:r>
              <a:rPr lang="en-US" sz="1800" dirty="0" err="1">
                <a:latin typeface="+mj-lt"/>
              </a:rPr>
              <a:t>Niv</a:t>
            </a:r>
            <a:r>
              <a:rPr lang="en-US" sz="1800" dirty="0">
                <a:latin typeface="+mj-lt"/>
              </a:rPr>
              <a:t>, Y., </a:t>
            </a:r>
            <a:r>
              <a:rPr lang="en-US" sz="1800" dirty="0" err="1">
                <a:latin typeface="+mj-lt"/>
              </a:rPr>
              <a:t>Daw</a:t>
            </a:r>
            <a:r>
              <a:rPr lang="en-US" sz="1800" dirty="0">
                <a:latin typeface="+mj-lt"/>
              </a:rPr>
              <a:t>, N. D., Joel, D., &amp; Dayan, P. (2007). Tonic dopamine: opportunity costs and the control of response vigor. </a:t>
            </a:r>
            <a:r>
              <a:rPr lang="en-US" sz="1800" i="1" dirty="0">
                <a:latin typeface="+mj-lt"/>
              </a:rPr>
              <a:t>Psychopharmacology</a:t>
            </a:r>
            <a:r>
              <a:rPr lang="en-US" sz="1800" dirty="0">
                <a:latin typeface="+mj-lt"/>
              </a:rPr>
              <a:t>, </a:t>
            </a:r>
            <a:r>
              <a:rPr lang="en-US" sz="1800" i="1" dirty="0">
                <a:latin typeface="+mj-lt"/>
              </a:rPr>
              <a:t>191</a:t>
            </a:r>
            <a:r>
              <a:rPr lang="en-US" sz="1800" dirty="0">
                <a:latin typeface="+mj-lt"/>
              </a:rPr>
              <a:t>(3), 507-520.</a:t>
            </a:r>
          </a:p>
          <a:p>
            <a:pPr marL="457200" indent="-457200">
              <a:buFontTx/>
              <a:buAutoNum type="arabicPeriod"/>
            </a:pPr>
            <a:r>
              <a:rPr lang="en-US" sz="1800" dirty="0">
                <a:latin typeface="+mj-lt"/>
              </a:rPr>
              <a:t>Hamid, A. A., Pettibone, J. R., Mabrouk, O. S., Hetrick, V. L., Schmidt, R., Vander </a:t>
            </a:r>
            <a:r>
              <a:rPr lang="en-US" sz="1800" dirty="0" err="1">
                <a:latin typeface="+mj-lt"/>
              </a:rPr>
              <a:t>Weele</a:t>
            </a:r>
            <a:r>
              <a:rPr lang="en-US" sz="1800" dirty="0">
                <a:latin typeface="+mj-lt"/>
              </a:rPr>
              <a:t>, C. M., ... &amp; </a:t>
            </a:r>
            <a:r>
              <a:rPr lang="en-US" sz="1800" dirty="0" err="1">
                <a:latin typeface="+mj-lt"/>
              </a:rPr>
              <a:t>Berke</a:t>
            </a:r>
            <a:r>
              <a:rPr lang="en-US" sz="1800" dirty="0">
                <a:latin typeface="+mj-lt"/>
              </a:rPr>
              <a:t>, J. D. (2016). Mesolimbic dopamine signals the value of work. </a:t>
            </a:r>
            <a:r>
              <a:rPr lang="en-US" sz="1800" i="1" dirty="0">
                <a:latin typeface="+mj-lt"/>
              </a:rPr>
              <a:t>Nature neuroscience</a:t>
            </a:r>
            <a:r>
              <a:rPr lang="en-US" sz="1800" dirty="0">
                <a:latin typeface="+mj-lt"/>
              </a:rPr>
              <a:t>, </a:t>
            </a:r>
            <a:r>
              <a:rPr lang="en-US" sz="1800" i="1" dirty="0">
                <a:latin typeface="+mj-lt"/>
              </a:rPr>
              <a:t>19</a:t>
            </a:r>
            <a:r>
              <a:rPr lang="en-US" sz="1800" dirty="0">
                <a:latin typeface="+mj-lt"/>
              </a:rPr>
              <a:t>(1), 117.</a:t>
            </a:r>
          </a:p>
          <a:p>
            <a:pPr marL="457200" indent="-457200">
              <a:buFontTx/>
              <a:buAutoNum type="arabicPeriod"/>
            </a:pPr>
            <a:r>
              <a:rPr lang="en-US" sz="1800" dirty="0">
                <a:latin typeface="+mj-lt"/>
              </a:rPr>
              <a:t>Collins, A. G., &amp; Frank, M. J. (2014). Opponent actor learning (</a:t>
            </a:r>
            <a:r>
              <a:rPr lang="en-US" sz="1800" dirty="0" err="1">
                <a:latin typeface="+mj-lt"/>
              </a:rPr>
              <a:t>OpAL</a:t>
            </a:r>
            <a:r>
              <a:rPr lang="en-US" sz="1800" dirty="0">
                <a:latin typeface="+mj-lt"/>
              </a:rPr>
              <a:t>): Modeling interactive effects of striatal dopamine on reinforcement learning and choice incentive. </a:t>
            </a:r>
            <a:r>
              <a:rPr lang="en-US" sz="1800" i="1" dirty="0">
                <a:latin typeface="+mj-lt"/>
              </a:rPr>
              <a:t>Psychological review</a:t>
            </a:r>
            <a:r>
              <a:rPr lang="en-US" sz="1800" dirty="0">
                <a:latin typeface="+mj-lt"/>
              </a:rPr>
              <a:t>, </a:t>
            </a:r>
            <a:r>
              <a:rPr lang="en-US" sz="1800" i="1" dirty="0">
                <a:latin typeface="+mj-lt"/>
              </a:rPr>
              <a:t>121</a:t>
            </a:r>
            <a:r>
              <a:rPr lang="en-US" sz="1800" dirty="0">
                <a:latin typeface="+mj-lt"/>
              </a:rPr>
              <a:t>(3), 337.</a:t>
            </a:r>
          </a:p>
          <a:p>
            <a:pPr marL="457200" indent="-457200">
              <a:buAutoNum type="arabicPeriod"/>
            </a:pPr>
            <a:r>
              <a:rPr lang="en-US" sz="1800" dirty="0">
                <a:latin typeface="+mj-lt"/>
              </a:rPr>
              <a:t>Howe, M. W., Tierney, P. L., Sandberg, S. G., Phillips, P. E., &amp; </a:t>
            </a:r>
            <a:r>
              <a:rPr lang="en-US" sz="1800" dirty="0" err="1">
                <a:latin typeface="+mj-lt"/>
              </a:rPr>
              <a:t>Graybiel</a:t>
            </a:r>
            <a:r>
              <a:rPr lang="en-US" sz="1800" dirty="0">
                <a:latin typeface="+mj-lt"/>
              </a:rPr>
              <a:t>, A. M. (2013). Prolonged dopamine </a:t>
            </a:r>
            <a:r>
              <a:rPr lang="en-US" sz="1800" dirty="0" err="1">
                <a:latin typeface="+mj-lt"/>
              </a:rPr>
              <a:t>signalling</a:t>
            </a:r>
            <a:r>
              <a:rPr lang="en-US" sz="1800" dirty="0">
                <a:latin typeface="+mj-lt"/>
              </a:rPr>
              <a:t> in striatum signals proximity and value of distant rewards. </a:t>
            </a:r>
            <a:r>
              <a:rPr lang="en-US" sz="1800" i="1" dirty="0">
                <a:latin typeface="+mj-lt"/>
              </a:rPr>
              <a:t>Nature</a:t>
            </a:r>
            <a:r>
              <a:rPr lang="en-US" sz="1800" dirty="0">
                <a:latin typeface="+mj-lt"/>
              </a:rPr>
              <a:t>, </a:t>
            </a:r>
            <a:r>
              <a:rPr lang="en-US" sz="1800" i="1" dirty="0">
                <a:latin typeface="+mj-lt"/>
              </a:rPr>
              <a:t>500</a:t>
            </a:r>
            <a:r>
              <a:rPr lang="en-US" sz="1800" dirty="0">
                <a:latin typeface="+mj-lt"/>
              </a:rPr>
              <a:t>(7464), 575.</a:t>
            </a:r>
          </a:p>
          <a:p>
            <a:pPr marL="457200" indent="-457200">
              <a:buAutoNum type="arabicPeriod"/>
            </a:pPr>
            <a:r>
              <a:rPr lang="en-US" sz="1800" dirty="0" err="1">
                <a:latin typeface="+mj-lt"/>
              </a:rPr>
              <a:t>Buckholtz</a:t>
            </a:r>
            <a:r>
              <a:rPr lang="en-US" sz="1800" dirty="0">
                <a:latin typeface="+mj-lt"/>
              </a:rPr>
              <a:t>, J. W., Treadway, M. T., Cowan, R. L., Woodward, N. D., Li, R., Ansari, M. S., ... &amp; Kessler, R. M. (2010). Dopaminergic network differences in human impulsivity. </a:t>
            </a:r>
            <a:r>
              <a:rPr lang="en-US" sz="1800" i="1" dirty="0">
                <a:latin typeface="+mj-lt"/>
              </a:rPr>
              <a:t>Science</a:t>
            </a:r>
            <a:r>
              <a:rPr lang="en-US" sz="1800" dirty="0">
                <a:latin typeface="+mj-lt"/>
              </a:rPr>
              <a:t>, </a:t>
            </a:r>
            <a:r>
              <a:rPr lang="en-US" sz="1800" i="1" dirty="0">
                <a:latin typeface="+mj-lt"/>
              </a:rPr>
              <a:t>329</a:t>
            </a:r>
            <a:r>
              <a:rPr lang="en-US" sz="1800" dirty="0">
                <a:latin typeface="+mj-lt"/>
              </a:rPr>
              <a:t>(5991), 532-532.</a:t>
            </a:r>
          </a:p>
        </p:txBody>
      </p:sp>
      <p:sp>
        <p:nvSpPr>
          <p:cNvPr id="56" name="Abgerundetes Rechteck 55"/>
          <p:cNvSpPr/>
          <p:nvPr/>
        </p:nvSpPr>
        <p:spPr>
          <a:xfrm>
            <a:off x="33791226" y="5091509"/>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52103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15675149" y="25495367"/>
            <a:ext cx="6720935" cy="3154710"/>
          </a:xfrm>
          <a:prstGeom prst="rect">
            <a:avLst/>
          </a:prstGeom>
          <a:noFill/>
        </p:spPr>
        <p:txBody>
          <a:bodyPr wrap="square" rtlCol="0">
            <a:spAutoFit/>
          </a:bodyPr>
          <a:lstStyle/>
          <a:p>
            <a:pPr>
              <a:spcAft>
                <a:spcPts val="600"/>
              </a:spcAft>
            </a:pPr>
            <a:r>
              <a:rPr lang="en-US" sz="3000" noProof="1">
                <a:latin typeface="+mj-lt"/>
                <a:cs typeface="Avenir Heavy"/>
              </a:rPr>
              <a:t>Subjects</a:t>
            </a:r>
            <a:endParaRPr lang="en-US" sz="3200" noProof="1">
              <a:latin typeface="+mj-lt"/>
              <a:cs typeface="Avenir Heavy"/>
            </a:endParaRPr>
          </a:p>
          <a:p>
            <a:pPr marL="342900" indent="-342900">
              <a:spcAft>
                <a:spcPts val="600"/>
              </a:spcAft>
              <a:buFont typeface="Arial" panose="020B0604020202020204" pitchFamily="34" charset="0"/>
              <a:buChar char="•"/>
            </a:pPr>
            <a:r>
              <a:rPr lang="en-US" sz="2400" noProof="1">
                <a:latin typeface="+mj-lt"/>
              </a:rPr>
              <a:t>207 Participants via Amazon’s mechanical turk; (127 male; 76 female; 4 declined to answer) </a:t>
            </a:r>
          </a:p>
          <a:p>
            <a:pPr marL="342900" indent="-342900">
              <a:spcAft>
                <a:spcPts val="600"/>
              </a:spcAft>
              <a:buFont typeface="Arial" panose="020B0604020202020204" pitchFamily="34" charset="0"/>
              <a:buChar char="•"/>
            </a:pPr>
            <a:r>
              <a:rPr lang="en-US" sz="2400" noProof="1">
                <a:latin typeface="+mj-lt"/>
              </a:rPr>
              <a:t>18-40 years old.</a:t>
            </a:r>
          </a:p>
          <a:p>
            <a:pPr marL="342900" indent="-342900">
              <a:spcAft>
                <a:spcPts val="600"/>
              </a:spcAft>
              <a:buFont typeface="Arial" panose="020B0604020202020204" pitchFamily="34" charset="0"/>
              <a:buChar char="•"/>
            </a:pPr>
            <a:r>
              <a:rPr lang="en-US" sz="2400" noProof="1">
                <a:latin typeface="+mj-lt"/>
              </a:rPr>
              <a:t>133 trials (~45 minutes) </a:t>
            </a:r>
          </a:p>
          <a:p>
            <a:pPr marL="342900" indent="-342900">
              <a:spcAft>
                <a:spcPts val="600"/>
              </a:spcAft>
              <a:buFont typeface="Arial" panose="020B0604020202020204" pitchFamily="34" charset="0"/>
              <a:buChar char="•"/>
            </a:pPr>
            <a:r>
              <a:rPr lang="en-US" sz="2400" noProof="1">
                <a:latin typeface="+mj-lt"/>
              </a:rPr>
              <a:t>Option to gamble on 86.39 % of trials.</a:t>
            </a:r>
          </a:p>
          <a:p>
            <a:pPr marL="342900" indent="-342900">
              <a:spcAft>
                <a:spcPts val="600"/>
              </a:spcAft>
              <a:buFont typeface="Arial" panose="020B0604020202020204" pitchFamily="34" charset="0"/>
              <a:buChar char="•"/>
            </a:pPr>
            <a:r>
              <a:rPr lang="en-US" sz="2400" noProof="1">
                <a:latin typeface="+mj-lt"/>
              </a:rPr>
              <a:t>6 catch trials</a:t>
            </a: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93835" y="12545318"/>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372140" y="12569459"/>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9585443"/>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0794766"/>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2498278"/>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519934" y="1053752"/>
            <a:ext cx="6745764" cy="2368817"/>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01028" y="12581059"/>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10"/>
          <a:stretch>
            <a:fillRect/>
          </a:stretch>
        </p:blipFill>
        <p:spPr>
          <a:xfrm>
            <a:off x="7192641" y="13296827"/>
            <a:ext cx="6698338" cy="3741298"/>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7081959"/>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1"/>
          <a:stretch>
            <a:fillRect/>
          </a:stretch>
        </p:blipFill>
        <p:spPr>
          <a:xfrm>
            <a:off x="2147066" y="13073528"/>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2"/>
          <a:stretch>
            <a:fillRect/>
          </a:stretch>
        </p:blipFill>
        <p:spPr>
          <a:xfrm>
            <a:off x="2267991" y="15130340"/>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85212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31680" y="18324277"/>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1332071347"/>
              </p:ext>
            </p:extLst>
          </p:nvPr>
        </p:nvGraphicFramePr>
        <p:xfrm>
          <a:off x="2205836" y="24894175"/>
          <a:ext cx="7676624" cy="284618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776331">
                <a:tc>
                  <a:txBody>
                    <a:bodyPr/>
                    <a:lstStyle/>
                    <a:p>
                      <a:pPr algn="ctr"/>
                      <a:r>
                        <a:rPr lang="en-US" sz="2000" dirty="0"/>
                        <a:t>Guaranteed amount  = $1 or $2</a:t>
                      </a:r>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1.5 x guaranteed amount</a:t>
                      </a:r>
                    </a:p>
                  </a:txBody>
                  <a:tcPr marL="56283" marR="56283" marT="28142" marB="28142"/>
                </a:tc>
                <a:extLst>
                  <a:ext uri="{0D108BD9-81ED-4DB2-BD59-A6C34878D82A}">
                    <a16:rowId xmlns:a16="http://schemas.microsoft.com/office/drawing/2014/main" val="2480911570"/>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2 x guaranteed amount</a:t>
                      </a:r>
                    </a:p>
                    <a:p>
                      <a:endParaRPr lang="en-US" sz="2000" dirty="0"/>
                    </a:p>
                  </a:txBody>
                  <a:tcPr marL="56283" marR="56283" marT="28142" marB="28142"/>
                </a:tc>
                <a:extLst>
                  <a:ext uri="{0D108BD9-81ED-4DB2-BD59-A6C34878D82A}">
                    <a16:rowId xmlns:a16="http://schemas.microsoft.com/office/drawing/2014/main" val="2786918704"/>
                  </a:ext>
                </a:extLst>
              </a:tr>
              <a:tr h="1034928">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ctr" defTabSz="3986369" rtl="0" eaLnBrk="1" fontAlgn="auto" latinLnBrk="0" hangingPunct="1">
                        <a:lnSpc>
                          <a:spcPct val="100000"/>
                        </a:lnSpc>
                        <a:spcBef>
                          <a:spcPts val="0"/>
                        </a:spcBef>
                        <a:spcAft>
                          <a:spcPts val="0"/>
                        </a:spcAft>
                        <a:buClrTx/>
                        <a:buSzTx/>
                        <a:buFontTx/>
                        <a:buNone/>
                        <a:tabLst/>
                        <a:defRPr/>
                      </a:pPr>
                      <a:r>
                        <a:rPr lang="en-US" sz="2000" dirty="0"/>
                        <a:t>Gamble possible reward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2436746" y="23924845"/>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Guaranteed amount manipulation (Magnitude)</a:t>
            </a:r>
          </a:p>
        </p:txBody>
      </p:sp>
      <p:sp>
        <p:nvSpPr>
          <p:cNvPr id="72" name="Textfeld 44">
            <a:extLst>
              <a:ext uri="{FF2B5EF4-FFF2-40B4-BE49-F238E27FC236}">
                <a16:creationId xmlns:a16="http://schemas.microsoft.com/office/drawing/2014/main" id="{B0939118-83AE-4C7A-811D-0D2591853B3A}"/>
              </a:ext>
            </a:extLst>
          </p:cNvPr>
          <p:cNvSpPr txBox="1"/>
          <p:nvPr/>
        </p:nvSpPr>
        <p:spPr>
          <a:xfrm>
            <a:off x="1221822" y="25132417"/>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1221823" y="26057133"/>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1219226" y="27150274"/>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89530" y="17009814"/>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7140067"/>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3"/>
            <a:stretch>
              <a:fillRect/>
            </a:stretch>
          </p:blipFill>
          <p:spPr>
            <a:xfrm>
              <a:off x="5238936" y="4459367"/>
              <a:ext cx="1451016" cy="904134"/>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151631"/>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4"/>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5"/>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441344"/>
            <a:ext cx="632374" cy="921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24285" y="13131181"/>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7"/>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87040" cy="74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0" name="Textfeld 44">
            <a:extLst>
              <a:ext uri="{FF2B5EF4-FFF2-40B4-BE49-F238E27FC236}">
                <a16:creationId xmlns:a16="http://schemas.microsoft.com/office/drawing/2014/main" id="{CFF8DDDF-E286-4488-A28F-061DAE41E37C}"/>
              </a:ext>
            </a:extLst>
          </p:cNvPr>
          <p:cNvSpPr txBox="1"/>
          <p:nvPr/>
        </p:nvSpPr>
        <p:spPr>
          <a:xfrm>
            <a:off x="23309703" y="15349140"/>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(n=58)</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2607510" y="9677252"/>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(n=82)</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2649274" y="4678658"/>
            <a:ext cx="8585667"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pic>
        <p:nvPicPr>
          <p:cNvPr id="23" name="Picture 22">
            <a:extLst>
              <a:ext uri="{FF2B5EF4-FFF2-40B4-BE49-F238E27FC236}">
                <a16:creationId xmlns:a16="http://schemas.microsoft.com/office/drawing/2014/main" id="{3A04715D-CB9C-4D4D-8F29-18B3DA8F6D7F}"/>
              </a:ext>
            </a:extLst>
          </p:cNvPr>
          <p:cNvPicPr>
            <a:picLocks noChangeAspect="1"/>
          </p:cNvPicPr>
          <p:nvPr/>
        </p:nvPicPr>
        <p:blipFill>
          <a:blip r:embed="rId18"/>
          <a:stretch>
            <a:fillRect/>
          </a:stretch>
        </p:blipFill>
        <p:spPr>
          <a:xfrm>
            <a:off x="33291961" y="5680937"/>
            <a:ext cx="4888472" cy="3213357"/>
          </a:xfrm>
          <a:prstGeom prst="rect">
            <a:avLst/>
          </a:prstGeom>
        </p:spPr>
      </p:pic>
      <p:pic>
        <p:nvPicPr>
          <p:cNvPr id="31" name="Picture 30">
            <a:extLst>
              <a:ext uri="{FF2B5EF4-FFF2-40B4-BE49-F238E27FC236}">
                <a16:creationId xmlns:a16="http://schemas.microsoft.com/office/drawing/2014/main" id="{1E70712B-D465-4D42-8B5B-782D17293E10}"/>
              </a:ext>
            </a:extLst>
          </p:cNvPr>
          <p:cNvPicPr>
            <a:picLocks noChangeAspect="1"/>
          </p:cNvPicPr>
          <p:nvPr/>
        </p:nvPicPr>
        <p:blipFill>
          <a:blip r:embed="rId19"/>
          <a:stretch>
            <a:fillRect/>
          </a:stretch>
        </p:blipFill>
        <p:spPr>
          <a:xfrm>
            <a:off x="21849089" y="5410640"/>
            <a:ext cx="5814874" cy="3822310"/>
          </a:xfrm>
          <a:prstGeom prst="rect">
            <a:avLst/>
          </a:prstGeom>
        </p:spPr>
      </p:pic>
      <p:pic>
        <p:nvPicPr>
          <p:cNvPr id="33" name="Picture 32">
            <a:extLst>
              <a:ext uri="{FF2B5EF4-FFF2-40B4-BE49-F238E27FC236}">
                <a16:creationId xmlns:a16="http://schemas.microsoft.com/office/drawing/2014/main" id="{200420A8-17DA-4B2E-BC71-E0B21CFD21AD}"/>
              </a:ext>
            </a:extLst>
          </p:cNvPr>
          <p:cNvPicPr>
            <a:picLocks noChangeAspect="1"/>
          </p:cNvPicPr>
          <p:nvPr/>
        </p:nvPicPr>
        <p:blipFill>
          <a:blip r:embed="rId20"/>
          <a:stretch>
            <a:fillRect/>
          </a:stretch>
        </p:blipFill>
        <p:spPr>
          <a:xfrm>
            <a:off x="27821322" y="5399122"/>
            <a:ext cx="5812545" cy="3820780"/>
          </a:xfrm>
          <a:prstGeom prst="rect">
            <a:avLst/>
          </a:prstGeom>
        </p:spPr>
      </p:pic>
      <p:pic>
        <p:nvPicPr>
          <p:cNvPr id="34" name="Picture 33">
            <a:extLst>
              <a:ext uri="{FF2B5EF4-FFF2-40B4-BE49-F238E27FC236}">
                <a16:creationId xmlns:a16="http://schemas.microsoft.com/office/drawing/2014/main" id="{04B3C686-B33A-4851-9E13-6E8369D247D3}"/>
              </a:ext>
            </a:extLst>
          </p:cNvPr>
          <p:cNvPicPr>
            <a:picLocks noChangeAspect="1"/>
          </p:cNvPicPr>
          <p:nvPr/>
        </p:nvPicPr>
        <p:blipFill>
          <a:blip r:embed="rId21"/>
          <a:stretch>
            <a:fillRect/>
          </a:stretch>
        </p:blipFill>
        <p:spPr>
          <a:xfrm>
            <a:off x="22227683" y="10397425"/>
            <a:ext cx="5946485" cy="3908823"/>
          </a:xfrm>
          <a:prstGeom prst="rect">
            <a:avLst/>
          </a:prstGeom>
        </p:spPr>
      </p:pic>
      <p:pic>
        <p:nvPicPr>
          <p:cNvPr id="35" name="Picture 34">
            <a:extLst>
              <a:ext uri="{FF2B5EF4-FFF2-40B4-BE49-F238E27FC236}">
                <a16:creationId xmlns:a16="http://schemas.microsoft.com/office/drawing/2014/main" id="{8B069EA2-BA63-4DB4-BF11-263BB089CCF5}"/>
              </a:ext>
            </a:extLst>
          </p:cNvPr>
          <p:cNvPicPr>
            <a:picLocks noChangeAspect="1"/>
          </p:cNvPicPr>
          <p:nvPr/>
        </p:nvPicPr>
        <p:blipFill>
          <a:blip r:embed="rId22"/>
          <a:stretch>
            <a:fillRect/>
          </a:stretch>
        </p:blipFill>
        <p:spPr>
          <a:xfrm>
            <a:off x="28254483" y="10314570"/>
            <a:ext cx="6198577" cy="4074532"/>
          </a:xfrm>
          <a:prstGeom prst="rect">
            <a:avLst/>
          </a:prstGeom>
        </p:spPr>
      </p:pic>
      <p:pic>
        <p:nvPicPr>
          <p:cNvPr id="37" name="Picture 36">
            <a:extLst>
              <a:ext uri="{FF2B5EF4-FFF2-40B4-BE49-F238E27FC236}">
                <a16:creationId xmlns:a16="http://schemas.microsoft.com/office/drawing/2014/main" id="{6FA27C94-760A-49A6-B4A4-318A3EFEA62C}"/>
              </a:ext>
            </a:extLst>
          </p:cNvPr>
          <p:cNvPicPr>
            <a:picLocks noChangeAspect="1"/>
          </p:cNvPicPr>
          <p:nvPr/>
        </p:nvPicPr>
        <p:blipFill>
          <a:blip r:embed="rId23"/>
          <a:stretch>
            <a:fillRect/>
          </a:stretch>
        </p:blipFill>
        <p:spPr>
          <a:xfrm>
            <a:off x="22455623" y="16289691"/>
            <a:ext cx="6040755" cy="3970789"/>
          </a:xfrm>
          <a:prstGeom prst="rect">
            <a:avLst/>
          </a:prstGeom>
        </p:spPr>
      </p:pic>
      <p:pic>
        <p:nvPicPr>
          <p:cNvPr id="38" name="Picture 37">
            <a:extLst>
              <a:ext uri="{FF2B5EF4-FFF2-40B4-BE49-F238E27FC236}">
                <a16:creationId xmlns:a16="http://schemas.microsoft.com/office/drawing/2014/main" id="{2FB5A567-3B50-4ED9-9185-3794C5473F2F}"/>
              </a:ext>
            </a:extLst>
          </p:cNvPr>
          <p:cNvPicPr>
            <a:picLocks noChangeAspect="1"/>
          </p:cNvPicPr>
          <p:nvPr/>
        </p:nvPicPr>
        <p:blipFill>
          <a:blip r:embed="rId24"/>
          <a:stretch>
            <a:fillRect/>
          </a:stretch>
        </p:blipFill>
        <p:spPr>
          <a:xfrm>
            <a:off x="28280757" y="16301848"/>
            <a:ext cx="5908369" cy="3883768"/>
          </a:xfrm>
          <a:prstGeom prst="rect">
            <a:avLst/>
          </a:prstGeom>
        </p:spPr>
      </p:pic>
      <p:pic>
        <p:nvPicPr>
          <p:cNvPr id="10" name="Picture 9">
            <a:extLst>
              <a:ext uri="{FF2B5EF4-FFF2-40B4-BE49-F238E27FC236}">
                <a16:creationId xmlns:a16="http://schemas.microsoft.com/office/drawing/2014/main" id="{2094A08A-0EE4-4C88-966C-046A93411DB3}"/>
              </a:ext>
            </a:extLst>
          </p:cNvPr>
          <p:cNvPicPr>
            <a:picLocks noChangeAspect="1"/>
          </p:cNvPicPr>
          <p:nvPr/>
        </p:nvPicPr>
        <p:blipFill>
          <a:blip r:embed="rId25"/>
          <a:stretch>
            <a:fillRect/>
          </a:stretch>
        </p:blipFill>
        <p:spPr>
          <a:xfrm>
            <a:off x="34834876" y="12381123"/>
            <a:ext cx="2977050" cy="2180419"/>
          </a:xfrm>
          <a:prstGeom prst="rect">
            <a:avLst/>
          </a:prstGeom>
        </p:spPr>
      </p:pic>
      <p:pic>
        <p:nvPicPr>
          <p:cNvPr id="18" name="Picture 17">
            <a:extLst>
              <a:ext uri="{FF2B5EF4-FFF2-40B4-BE49-F238E27FC236}">
                <a16:creationId xmlns:a16="http://schemas.microsoft.com/office/drawing/2014/main" id="{4AC8E408-1702-4D58-955B-29FF2DE453A5}"/>
              </a:ext>
            </a:extLst>
          </p:cNvPr>
          <p:cNvPicPr>
            <a:picLocks noChangeAspect="1"/>
          </p:cNvPicPr>
          <p:nvPr/>
        </p:nvPicPr>
        <p:blipFill>
          <a:blip r:embed="rId26"/>
          <a:stretch>
            <a:fillRect/>
          </a:stretch>
        </p:blipFill>
        <p:spPr>
          <a:xfrm>
            <a:off x="38447024" y="12381123"/>
            <a:ext cx="2977050" cy="2180419"/>
          </a:xfrm>
          <a:prstGeom prst="rect">
            <a:avLst/>
          </a:prstGeom>
        </p:spPr>
      </p:pic>
      <p:pic>
        <p:nvPicPr>
          <p:cNvPr id="19" name="Picture 18">
            <a:extLst>
              <a:ext uri="{FF2B5EF4-FFF2-40B4-BE49-F238E27FC236}">
                <a16:creationId xmlns:a16="http://schemas.microsoft.com/office/drawing/2014/main" id="{9D5B5D7F-F711-488D-9D35-3C4D3DECAEE3}"/>
              </a:ext>
            </a:extLst>
          </p:cNvPr>
          <p:cNvPicPr>
            <a:picLocks noChangeAspect="1"/>
          </p:cNvPicPr>
          <p:nvPr/>
        </p:nvPicPr>
        <p:blipFill>
          <a:blip r:embed="rId27"/>
          <a:stretch>
            <a:fillRect/>
          </a:stretch>
        </p:blipFill>
        <p:spPr>
          <a:xfrm>
            <a:off x="34744651" y="17964923"/>
            <a:ext cx="2977051" cy="2180420"/>
          </a:xfrm>
          <a:prstGeom prst="rect">
            <a:avLst/>
          </a:prstGeom>
        </p:spPr>
      </p:pic>
      <p:pic>
        <p:nvPicPr>
          <p:cNvPr id="21" name="Picture 20">
            <a:extLst>
              <a:ext uri="{FF2B5EF4-FFF2-40B4-BE49-F238E27FC236}">
                <a16:creationId xmlns:a16="http://schemas.microsoft.com/office/drawing/2014/main" id="{6BA230C1-1DA9-42FC-9579-2AEA8505F46B}"/>
              </a:ext>
            </a:extLst>
          </p:cNvPr>
          <p:cNvPicPr>
            <a:picLocks noChangeAspect="1"/>
          </p:cNvPicPr>
          <p:nvPr/>
        </p:nvPicPr>
        <p:blipFill>
          <a:blip r:embed="rId28"/>
          <a:stretch>
            <a:fillRect/>
          </a:stretch>
        </p:blipFill>
        <p:spPr>
          <a:xfrm>
            <a:off x="38447024" y="18048754"/>
            <a:ext cx="2862592" cy="2096589"/>
          </a:xfrm>
          <a:prstGeom prst="rect">
            <a:avLst/>
          </a:prstGeom>
        </p:spPr>
      </p:pic>
      <p:pic>
        <p:nvPicPr>
          <p:cNvPr id="22" name="Picture 21">
            <a:extLst>
              <a:ext uri="{FF2B5EF4-FFF2-40B4-BE49-F238E27FC236}">
                <a16:creationId xmlns:a16="http://schemas.microsoft.com/office/drawing/2014/main" id="{8F207C7A-B647-4272-9B33-0B88CAB5E332}"/>
              </a:ext>
            </a:extLst>
          </p:cNvPr>
          <p:cNvPicPr>
            <a:picLocks noChangeAspect="1"/>
          </p:cNvPicPr>
          <p:nvPr/>
        </p:nvPicPr>
        <p:blipFill>
          <a:blip r:embed="rId29"/>
          <a:stretch>
            <a:fillRect/>
          </a:stretch>
        </p:blipFill>
        <p:spPr>
          <a:xfrm>
            <a:off x="34801743" y="15446099"/>
            <a:ext cx="2862865" cy="2096789"/>
          </a:xfrm>
          <a:prstGeom prst="rect">
            <a:avLst/>
          </a:prstGeom>
        </p:spPr>
      </p:pic>
      <p:pic>
        <p:nvPicPr>
          <p:cNvPr id="24" name="Picture 23">
            <a:extLst>
              <a:ext uri="{FF2B5EF4-FFF2-40B4-BE49-F238E27FC236}">
                <a16:creationId xmlns:a16="http://schemas.microsoft.com/office/drawing/2014/main" id="{E6FB8651-7D66-45C6-93F7-7BD7DF40F152}"/>
              </a:ext>
            </a:extLst>
          </p:cNvPr>
          <p:cNvPicPr>
            <a:picLocks noChangeAspect="1"/>
          </p:cNvPicPr>
          <p:nvPr/>
        </p:nvPicPr>
        <p:blipFill>
          <a:blip r:embed="rId30"/>
          <a:stretch>
            <a:fillRect/>
          </a:stretch>
        </p:blipFill>
        <p:spPr>
          <a:xfrm>
            <a:off x="38486908" y="15540337"/>
            <a:ext cx="2584382" cy="1892826"/>
          </a:xfrm>
          <a:prstGeom prst="rect">
            <a:avLst/>
          </a:prstGeom>
        </p:spPr>
      </p:pic>
      <p:pic>
        <p:nvPicPr>
          <p:cNvPr id="25" name="Picture 24">
            <a:extLst>
              <a:ext uri="{FF2B5EF4-FFF2-40B4-BE49-F238E27FC236}">
                <a16:creationId xmlns:a16="http://schemas.microsoft.com/office/drawing/2014/main" id="{4A72CFC6-E939-4E4B-A6D8-0E7910971772}"/>
              </a:ext>
            </a:extLst>
          </p:cNvPr>
          <p:cNvPicPr>
            <a:picLocks noChangeAspect="1"/>
          </p:cNvPicPr>
          <p:nvPr/>
        </p:nvPicPr>
        <p:blipFill>
          <a:blip r:embed="rId31"/>
          <a:stretch>
            <a:fillRect/>
          </a:stretch>
        </p:blipFill>
        <p:spPr>
          <a:xfrm>
            <a:off x="34834876" y="10099475"/>
            <a:ext cx="2616402" cy="1916277"/>
          </a:xfrm>
          <a:prstGeom prst="rect">
            <a:avLst/>
          </a:prstGeom>
        </p:spPr>
      </p:pic>
      <p:pic>
        <p:nvPicPr>
          <p:cNvPr id="26" name="Picture 25">
            <a:extLst>
              <a:ext uri="{FF2B5EF4-FFF2-40B4-BE49-F238E27FC236}">
                <a16:creationId xmlns:a16="http://schemas.microsoft.com/office/drawing/2014/main" id="{F6D80A29-0109-47C5-B54F-A9CF365BE7AB}"/>
              </a:ext>
            </a:extLst>
          </p:cNvPr>
          <p:cNvPicPr>
            <a:picLocks noChangeAspect="1"/>
          </p:cNvPicPr>
          <p:nvPr/>
        </p:nvPicPr>
        <p:blipFill>
          <a:blip r:embed="rId32"/>
          <a:stretch>
            <a:fillRect/>
          </a:stretch>
        </p:blipFill>
        <p:spPr>
          <a:xfrm>
            <a:off x="38447024" y="10227503"/>
            <a:ext cx="2651889" cy="1942268"/>
          </a:xfrm>
          <a:prstGeom prst="rect">
            <a:avLst/>
          </a:prstGeom>
        </p:spPr>
      </p:pic>
      <p:sp>
        <p:nvSpPr>
          <p:cNvPr id="159" name="Textfeld 47">
            <a:extLst>
              <a:ext uri="{FF2B5EF4-FFF2-40B4-BE49-F238E27FC236}">
                <a16:creationId xmlns:a16="http://schemas.microsoft.com/office/drawing/2014/main" id="{FB237A7F-6258-434A-8A64-7A6647A79ED4}"/>
              </a:ext>
            </a:extLst>
          </p:cNvPr>
          <p:cNvSpPr txBox="1"/>
          <p:nvPr/>
        </p:nvSpPr>
        <p:spPr>
          <a:xfrm>
            <a:off x="22189147" y="21564476"/>
            <a:ext cx="19253053" cy="4862870"/>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mj-lt"/>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mj-lt"/>
              </a:rPr>
              <a:t>These effects were specifically robust to participants who failed at least one catch trial. In fact, participants who passed all catch trials tended to exhibit a negative relationship between gambling propensity and interruption time. These data are indicative of a possible link between impulsivity and dopaminergic release (Buckholtz et al., 2010).</a:t>
            </a:r>
          </a:p>
          <a:p>
            <a:pPr marL="457200" indent="-457200">
              <a:buFont typeface="Arial" panose="020B0604020202020204" pitchFamily="34" charset="0"/>
              <a:buChar char="•"/>
            </a:pPr>
            <a:r>
              <a:rPr lang="en-US" sz="2600" noProof="1">
                <a:latin typeface="+mj-lt"/>
              </a:rPr>
              <a:t>Magnitude had no effect on driving the propensity  to gamble but a higher value gamble increased a participant’s propensity to gamble. This effect was strongest in individuals who passed all catch trials. </a:t>
            </a:r>
          </a:p>
          <a:p>
            <a:pPr marL="457200" indent="-457200">
              <a:buFont typeface="Arial" panose="020B0604020202020204" pitchFamily="34" charset="0"/>
              <a:buChar char="•"/>
            </a:pPr>
            <a:r>
              <a:rPr lang="en-US" sz="2600" noProof="1">
                <a:latin typeface="+mj-lt"/>
              </a:rPr>
              <a:t>Future versions will investigate the effect of the progress bar pausing, an instrumental choice being made at the time of the gamble, and removing the gamble preview.</a:t>
            </a:r>
          </a:p>
          <a:p>
            <a:pPr marL="457200" indent="-457200">
              <a:buFont typeface="Arial" panose="020B0604020202020204" pitchFamily="34" charset="0"/>
              <a:buChar char="•"/>
            </a:pPr>
            <a:r>
              <a:rPr lang="en-US" sz="2600" noProof="1">
                <a:latin typeface="+mj-lt"/>
              </a:rPr>
              <a:t>These pilot data are consistent with the theory that DA dynamics affect how humans calculate the value of an acion and that the value of such a calculation may shift as a promixity to a reward.</a:t>
            </a:r>
          </a:p>
          <a:p>
            <a:endParaRPr lang="en-US" sz="2400" noProof="1">
              <a:latin typeface="+mj-lt"/>
            </a:endParaRPr>
          </a:p>
        </p:txBody>
      </p:sp>
      <p:cxnSp>
        <p:nvCxnSpPr>
          <p:cNvPr id="9" name="Straight Connector 8">
            <a:extLst>
              <a:ext uri="{FF2B5EF4-FFF2-40B4-BE49-F238E27FC236}">
                <a16:creationId xmlns:a16="http://schemas.microsoft.com/office/drawing/2014/main" id="{11FABEF1-8127-4094-B4B6-3D2E039F9C23}"/>
              </a:ext>
            </a:extLst>
          </p:cNvPr>
          <p:cNvCxnSpPr>
            <a:cxnSpLocks/>
          </p:cNvCxnSpPr>
          <p:nvPr/>
        </p:nvCxnSpPr>
        <p:spPr>
          <a:xfrm flipV="1">
            <a:off x="39470892" y="7352529"/>
            <a:ext cx="0" cy="415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947E943-9492-4B59-9EBE-6DA30AF59CB6}"/>
              </a:ext>
            </a:extLst>
          </p:cNvPr>
          <p:cNvCxnSpPr/>
          <p:nvPr/>
        </p:nvCxnSpPr>
        <p:spPr>
          <a:xfrm flipV="1">
            <a:off x="40275877" y="7352529"/>
            <a:ext cx="0" cy="285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C95F683-E0F5-4980-96BF-67256B6AB12D}"/>
              </a:ext>
            </a:extLst>
          </p:cNvPr>
          <p:cNvCxnSpPr/>
          <p:nvPr/>
        </p:nvCxnSpPr>
        <p:spPr>
          <a:xfrm>
            <a:off x="39470892" y="7340243"/>
            <a:ext cx="811871" cy="12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1AFA311-3FF1-48B4-B2DB-C31A27D55CF2}"/>
              </a:ext>
            </a:extLst>
          </p:cNvPr>
          <p:cNvCxnSpPr>
            <a:cxnSpLocks/>
          </p:cNvCxnSpPr>
          <p:nvPr/>
        </p:nvCxnSpPr>
        <p:spPr>
          <a:xfrm flipV="1">
            <a:off x="40420161" y="7052702"/>
            <a:ext cx="0" cy="585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1BFB1A1-189B-4474-8EB8-27AEC07ABBAB}"/>
              </a:ext>
            </a:extLst>
          </p:cNvPr>
          <p:cNvCxnSpPr>
            <a:cxnSpLocks/>
          </p:cNvCxnSpPr>
          <p:nvPr/>
        </p:nvCxnSpPr>
        <p:spPr>
          <a:xfrm flipV="1">
            <a:off x="41225146" y="7052701"/>
            <a:ext cx="0" cy="136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239271E-B6D1-4C6F-BFEC-30E051723C86}"/>
              </a:ext>
            </a:extLst>
          </p:cNvPr>
          <p:cNvCxnSpPr>
            <a:cxnSpLocks/>
          </p:cNvCxnSpPr>
          <p:nvPr/>
        </p:nvCxnSpPr>
        <p:spPr>
          <a:xfrm>
            <a:off x="40420161" y="7040415"/>
            <a:ext cx="811871" cy="12286"/>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AB4DC5-330D-4975-B2C9-2D65A0ECABAE}"/>
              </a:ext>
            </a:extLst>
          </p:cNvPr>
          <p:cNvSpPr txBox="1"/>
          <p:nvPr/>
        </p:nvSpPr>
        <p:spPr>
          <a:xfrm>
            <a:off x="39734138" y="7300074"/>
            <a:ext cx="274434" cy="307777"/>
          </a:xfrm>
          <a:prstGeom prst="rect">
            <a:avLst/>
          </a:prstGeom>
          <a:noFill/>
        </p:spPr>
        <p:txBody>
          <a:bodyPr wrap="none" rtlCol="0">
            <a:spAutoFit/>
          </a:bodyPr>
          <a:lstStyle/>
          <a:p>
            <a:r>
              <a:rPr lang="en-US" sz="1400" dirty="0"/>
              <a:t>*</a:t>
            </a:r>
          </a:p>
        </p:txBody>
      </p:sp>
      <p:sp>
        <p:nvSpPr>
          <p:cNvPr id="103" name="TextBox 102">
            <a:extLst>
              <a:ext uri="{FF2B5EF4-FFF2-40B4-BE49-F238E27FC236}">
                <a16:creationId xmlns:a16="http://schemas.microsoft.com/office/drawing/2014/main" id="{81FBAFC1-DEC9-4B71-BD55-6F7DA0D3A7B4}"/>
              </a:ext>
            </a:extLst>
          </p:cNvPr>
          <p:cNvSpPr txBox="1"/>
          <p:nvPr/>
        </p:nvSpPr>
        <p:spPr>
          <a:xfrm>
            <a:off x="40675574" y="6999329"/>
            <a:ext cx="274434" cy="307777"/>
          </a:xfrm>
          <a:prstGeom prst="rect">
            <a:avLst/>
          </a:prstGeom>
          <a:noFill/>
        </p:spPr>
        <p:txBody>
          <a:bodyPr wrap="none" rtlCol="0">
            <a:spAutoFit/>
          </a:bodyPr>
          <a:lstStyle/>
          <a:p>
            <a:r>
              <a:rPr lang="en-US" sz="1400" dirty="0"/>
              <a:t>*</a:t>
            </a:r>
          </a:p>
        </p:txBody>
      </p:sp>
      <p:cxnSp>
        <p:nvCxnSpPr>
          <p:cNvPr id="104" name="Straight Connector 103">
            <a:extLst>
              <a:ext uri="{FF2B5EF4-FFF2-40B4-BE49-F238E27FC236}">
                <a16:creationId xmlns:a16="http://schemas.microsoft.com/office/drawing/2014/main" id="{3294409D-C592-498F-91DC-26668C6E448F}"/>
              </a:ext>
            </a:extLst>
          </p:cNvPr>
          <p:cNvCxnSpPr>
            <a:cxnSpLocks/>
          </p:cNvCxnSpPr>
          <p:nvPr/>
        </p:nvCxnSpPr>
        <p:spPr>
          <a:xfrm flipV="1">
            <a:off x="39034913" y="10608869"/>
            <a:ext cx="0" cy="415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E6647E2-45FB-48CF-8952-1244E81F996C}"/>
              </a:ext>
            </a:extLst>
          </p:cNvPr>
          <p:cNvCxnSpPr/>
          <p:nvPr/>
        </p:nvCxnSpPr>
        <p:spPr>
          <a:xfrm flipV="1">
            <a:off x="39839898" y="10608869"/>
            <a:ext cx="0" cy="285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947AC39-38D1-4A2E-9084-F3FE4F77A506}"/>
              </a:ext>
            </a:extLst>
          </p:cNvPr>
          <p:cNvCxnSpPr/>
          <p:nvPr/>
        </p:nvCxnSpPr>
        <p:spPr>
          <a:xfrm>
            <a:off x="39034913" y="10596583"/>
            <a:ext cx="811871" cy="12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B6FBB63-59C2-4B2F-A1A1-B1CC52A4B2D5}"/>
              </a:ext>
            </a:extLst>
          </p:cNvPr>
          <p:cNvCxnSpPr>
            <a:cxnSpLocks/>
          </p:cNvCxnSpPr>
          <p:nvPr/>
        </p:nvCxnSpPr>
        <p:spPr>
          <a:xfrm flipV="1">
            <a:off x="40011850" y="10468362"/>
            <a:ext cx="0" cy="3994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063D531-67E9-4E3A-8CCA-01DCDF828359}"/>
              </a:ext>
            </a:extLst>
          </p:cNvPr>
          <p:cNvCxnSpPr>
            <a:cxnSpLocks/>
          </p:cNvCxnSpPr>
          <p:nvPr/>
        </p:nvCxnSpPr>
        <p:spPr>
          <a:xfrm flipV="1">
            <a:off x="40580323" y="10472563"/>
            <a:ext cx="0" cy="136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FF16A4E-ABC8-4134-8C84-F83C9045827E}"/>
              </a:ext>
            </a:extLst>
          </p:cNvPr>
          <p:cNvCxnSpPr>
            <a:cxnSpLocks/>
          </p:cNvCxnSpPr>
          <p:nvPr/>
        </p:nvCxnSpPr>
        <p:spPr>
          <a:xfrm>
            <a:off x="40011850" y="10456074"/>
            <a:ext cx="568473"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F0A25D15-ED48-43A8-AAB3-933771CFF99A}"/>
              </a:ext>
            </a:extLst>
          </p:cNvPr>
          <p:cNvSpPr txBox="1"/>
          <p:nvPr/>
        </p:nvSpPr>
        <p:spPr>
          <a:xfrm>
            <a:off x="39303631" y="10559988"/>
            <a:ext cx="274434" cy="307777"/>
          </a:xfrm>
          <a:prstGeom prst="rect">
            <a:avLst/>
          </a:prstGeom>
          <a:noFill/>
        </p:spPr>
        <p:txBody>
          <a:bodyPr wrap="none" rtlCol="0">
            <a:spAutoFit/>
          </a:bodyPr>
          <a:lstStyle/>
          <a:p>
            <a:r>
              <a:rPr lang="en-US" sz="1400" dirty="0"/>
              <a:t>*</a:t>
            </a:r>
          </a:p>
        </p:txBody>
      </p:sp>
      <p:sp>
        <p:nvSpPr>
          <p:cNvPr id="121" name="TextBox 120">
            <a:extLst>
              <a:ext uri="{FF2B5EF4-FFF2-40B4-BE49-F238E27FC236}">
                <a16:creationId xmlns:a16="http://schemas.microsoft.com/office/drawing/2014/main" id="{9E0FC7C0-909C-4E9E-84B3-9048AC9829BE}"/>
              </a:ext>
            </a:extLst>
          </p:cNvPr>
          <p:cNvSpPr txBox="1"/>
          <p:nvPr/>
        </p:nvSpPr>
        <p:spPr>
          <a:xfrm>
            <a:off x="40143352" y="10406099"/>
            <a:ext cx="274434" cy="307777"/>
          </a:xfrm>
          <a:prstGeom prst="rect">
            <a:avLst/>
          </a:prstGeom>
          <a:noFill/>
        </p:spPr>
        <p:txBody>
          <a:bodyPr wrap="none" rtlCol="0">
            <a:spAutoFit/>
          </a:bodyPr>
          <a:lstStyle/>
          <a:p>
            <a:r>
              <a:rPr lang="en-US" sz="1400" dirty="0"/>
              <a:t>*</a:t>
            </a:r>
          </a:p>
        </p:txBody>
      </p:sp>
      <p:sp>
        <p:nvSpPr>
          <p:cNvPr id="125" name="Textfeld 44">
            <a:extLst>
              <a:ext uri="{FF2B5EF4-FFF2-40B4-BE49-F238E27FC236}">
                <a16:creationId xmlns:a16="http://schemas.microsoft.com/office/drawing/2014/main" id="{53D25D6B-80AF-43B3-A645-358A3A5711A0}"/>
              </a:ext>
            </a:extLst>
          </p:cNvPr>
          <p:cNvSpPr txBox="1"/>
          <p:nvPr/>
        </p:nvSpPr>
        <p:spPr>
          <a:xfrm>
            <a:off x="6292090" y="23920567"/>
            <a:ext cx="3518792" cy="830997"/>
          </a:xfrm>
          <a:prstGeom prst="rect">
            <a:avLst/>
          </a:prstGeom>
          <a:noFill/>
        </p:spPr>
        <p:txBody>
          <a:bodyPr wrap="square" rtlCol="0">
            <a:spAutoFit/>
          </a:bodyPr>
          <a:lstStyle/>
          <a:p>
            <a:pPr algn="ctr">
              <a:spcAft>
                <a:spcPts val="600"/>
              </a:spcAft>
            </a:pPr>
            <a:r>
              <a:rPr lang="en-US" sz="2400" noProof="1">
                <a:latin typeface="Avenir Heavy"/>
                <a:cs typeface="Avenir Heavy"/>
              </a:rPr>
              <a:t>Gamble manipulation (Value)</a:t>
            </a:r>
          </a:p>
        </p:txBody>
      </p:sp>
      <p:pic>
        <p:nvPicPr>
          <p:cNvPr id="127" name="Picture 126">
            <a:extLst>
              <a:ext uri="{FF2B5EF4-FFF2-40B4-BE49-F238E27FC236}">
                <a16:creationId xmlns:a16="http://schemas.microsoft.com/office/drawing/2014/main" id="{5300877C-7DD2-4393-B335-051121517830}"/>
              </a:ext>
            </a:extLst>
          </p:cNvPr>
          <p:cNvPicPr>
            <a:picLocks noChangeAspect="1"/>
          </p:cNvPicPr>
          <p:nvPr/>
        </p:nvPicPr>
        <p:blipFill rotWithShape="1">
          <a:blip r:embed="rId17"/>
          <a:srcRect l="-1" t="-218" r="64548" b="88593"/>
          <a:stretch/>
        </p:blipFill>
        <p:spPr>
          <a:xfrm>
            <a:off x="10710515" y="24176627"/>
            <a:ext cx="2449392" cy="584162"/>
          </a:xfrm>
          <a:prstGeom prst="rect">
            <a:avLst/>
          </a:prstGeom>
        </p:spPr>
      </p:pic>
      <p:pic>
        <p:nvPicPr>
          <p:cNvPr id="128" name="Picture 127">
            <a:extLst>
              <a:ext uri="{FF2B5EF4-FFF2-40B4-BE49-F238E27FC236}">
                <a16:creationId xmlns:a16="http://schemas.microsoft.com/office/drawing/2014/main" id="{0178A3E7-53F4-4279-95C2-2825E9B2A9CD}"/>
              </a:ext>
            </a:extLst>
          </p:cNvPr>
          <p:cNvPicPr>
            <a:picLocks noChangeAspect="1"/>
          </p:cNvPicPr>
          <p:nvPr/>
        </p:nvPicPr>
        <p:blipFill rotWithShape="1">
          <a:blip r:embed="rId17"/>
          <a:srcRect l="90630" t="-563" r="-632" b="88593"/>
          <a:stretch/>
        </p:blipFill>
        <p:spPr>
          <a:xfrm>
            <a:off x="14433219" y="24203533"/>
            <a:ext cx="691100" cy="601475"/>
          </a:xfrm>
          <a:prstGeom prst="rect">
            <a:avLst/>
          </a:prstGeom>
        </p:spPr>
      </p:pic>
      <p:sp>
        <p:nvSpPr>
          <p:cNvPr id="58" name="Rectangle 57">
            <a:extLst>
              <a:ext uri="{FF2B5EF4-FFF2-40B4-BE49-F238E27FC236}">
                <a16:creationId xmlns:a16="http://schemas.microsoft.com/office/drawing/2014/main" id="{D38212AC-0F4C-4384-A6D9-C7FD00EE3367}"/>
              </a:ext>
            </a:extLst>
          </p:cNvPr>
          <p:cNvSpPr/>
          <p:nvPr/>
        </p:nvSpPr>
        <p:spPr>
          <a:xfrm>
            <a:off x="10407614" y="24074722"/>
            <a:ext cx="4845609" cy="544619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9" name="Picture 58">
            <a:extLst>
              <a:ext uri="{FF2B5EF4-FFF2-40B4-BE49-F238E27FC236}">
                <a16:creationId xmlns:a16="http://schemas.microsoft.com/office/drawing/2014/main" id="{B285B1CE-CCAF-47D0-A57D-ECB6BDB23F09}"/>
              </a:ext>
            </a:extLst>
          </p:cNvPr>
          <p:cNvPicPr>
            <a:picLocks noChangeAspect="1"/>
          </p:cNvPicPr>
          <p:nvPr/>
        </p:nvPicPr>
        <p:blipFill>
          <a:blip r:embed="rId33"/>
          <a:stretch>
            <a:fillRect/>
          </a:stretch>
        </p:blipFill>
        <p:spPr>
          <a:xfrm>
            <a:off x="8948466" y="13115849"/>
            <a:ext cx="2273687" cy="210669"/>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9442</TotalTime>
  <Words>548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832</cp:revision>
  <cp:lastPrinted>2018-03-23T17:00:33Z</cp:lastPrinted>
  <dcterms:created xsi:type="dcterms:W3CDTF">2011-05-19T09:45:11Z</dcterms:created>
  <dcterms:modified xsi:type="dcterms:W3CDTF">2018-11-01T01:22:21Z</dcterms:modified>
</cp:coreProperties>
</file>