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42811700" cy="30275213"/>
  <p:notesSz cx="6858000" cy="9144000"/>
  <p:defaultTextStyle>
    <a:defPPr>
      <a:defRPr lang="de-DE"/>
    </a:defPPr>
    <a:lvl1pPr marL="0" algn="l" defTabSz="3986369" rtl="0" eaLnBrk="1" latinLnBrk="0" hangingPunct="1">
      <a:defRPr sz="7800" kern="1200">
        <a:solidFill>
          <a:schemeClr val="tx1"/>
        </a:solidFill>
        <a:latin typeface="+mn-lt"/>
        <a:ea typeface="+mn-ea"/>
        <a:cs typeface="+mn-cs"/>
      </a:defRPr>
    </a:lvl1pPr>
    <a:lvl2pPr marL="1993183" algn="l" defTabSz="3986369" rtl="0" eaLnBrk="1" latinLnBrk="0" hangingPunct="1">
      <a:defRPr sz="7800" kern="1200">
        <a:solidFill>
          <a:schemeClr val="tx1"/>
        </a:solidFill>
        <a:latin typeface="+mn-lt"/>
        <a:ea typeface="+mn-ea"/>
        <a:cs typeface="+mn-cs"/>
      </a:defRPr>
    </a:lvl2pPr>
    <a:lvl3pPr marL="3986369" algn="l" defTabSz="3986369" rtl="0" eaLnBrk="1" latinLnBrk="0" hangingPunct="1">
      <a:defRPr sz="7800" kern="1200">
        <a:solidFill>
          <a:schemeClr val="tx1"/>
        </a:solidFill>
        <a:latin typeface="+mn-lt"/>
        <a:ea typeface="+mn-ea"/>
        <a:cs typeface="+mn-cs"/>
      </a:defRPr>
    </a:lvl3pPr>
    <a:lvl4pPr marL="5979552" algn="l" defTabSz="3986369" rtl="0" eaLnBrk="1" latinLnBrk="0" hangingPunct="1">
      <a:defRPr sz="7800" kern="1200">
        <a:solidFill>
          <a:schemeClr val="tx1"/>
        </a:solidFill>
        <a:latin typeface="+mn-lt"/>
        <a:ea typeface="+mn-ea"/>
        <a:cs typeface="+mn-cs"/>
      </a:defRPr>
    </a:lvl4pPr>
    <a:lvl5pPr marL="7972735" algn="l" defTabSz="3986369" rtl="0" eaLnBrk="1" latinLnBrk="0" hangingPunct="1">
      <a:defRPr sz="7800" kern="1200">
        <a:solidFill>
          <a:schemeClr val="tx1"/>
        </a:solidFill>
        <a:latin typeface="+mn-lt"/>
        <a:ea typeface="+mn-ea"/>
        <a:cs typeface="+mn-cs"/>
      </a:defRPr>
    </a:lvl5pPr>
    <a:lvl6pPr marL="9965921" algn="l" defTabSz="3986369" rtl="0" eaLnBrk="1" latinLnBrk="0" hangingPunct="1">
      <a:defRPr sz="7800" kern="1200">
        <a:solidFill>
          <a:schemeClr val="tx1"/>
        </a:solidFill>
        <a:latin typeface="+mn-lt"/>
        <a:ea typeface="+mn-ea"/>
        <a:cs typeface="+mn-cs"/>
      </a:defRPr>
    </a:lvl6pPr>
    <a:lvl7pPr marL="11959104" algn="l" defTabSz="3986369" rtl="0" eaLnBrk="1" latinLnBrk="0" hangingPunct="1">
      <a:defRPr sz="7800" kern="1200">
        <a:solidFill>
          <a:schemeClr val="tx1"/>
        </a:solidFill>
        <a:latin typeface="+mn-lt"/>
        <a:ea typeface="+mn-ea"/>
        <a:cs typeface="+mn-cs"/>
      </a:defRPr>
    </a:lvl7pPr>
    <a:lvl8pPr marL="13952290" algn="l" defTabSz="3986369" rtl="0" eaLnBrk="1" latinLnBrk="0" hangingPunct="1">
      <a:defRPr sz="7800" kern="1200">
        <a:solidFill>
          <a:schemeClr val="tx1"/>
        </a:solidFill>
        <a:latin typeface="+mn-lt"/>
        <a:ea typeface="+mn-ea"/>
        <a:cs typeface="+mn-cs"/>
      </a:defRPr>
    </a:lvl8pPr>
    <a:lvl9pPr marL="15945473" algn="l" defTabSz="3986369" rtl="0" eaLnBrk="1" latinLnBrk="0" hangingPunct="1">
      <a:defRPr sz="7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9536">
          <p15:clr>
            <a:srgbClr val="A4A3A4"/>
          </p15:clr>
        </p15:guide>
        <p15:guide id="2" pos="13485">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00"/>
    <a:srgbClr val="10253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395" autoAdjust="0"/>
    <p:restoredTop sz="90834" autoAdjust="0"/>
  </p:normalViewPr>
  <p:slideViewPr>
    <p:cSldViewPr>
      <p:cViewPr>
        <p:scale>
          <a:sx n="25" d="100"/>
          <a:sy n="25" d="100"/>
        </p:scale>
        <p:origin x="1980" y="-60"/>
      </p:cViewPr>
      <p:guideLst>
        <p:guide orient="horz" pos="9536"/>
        <p:guide pos="13485"/>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dirty="0"/>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528212C-E14D-47E6-BF5A-B7E00B760EDE}" type="datetimeFigureOut">
              <a:rPr lang="de-DE" smtClean="0"/>
              <a:pPr/>
              <a:t>01.11.2018</a:t>
            </a:fld>
            <a:endParaRPr lang="de-DE" dirty="0"/>
          </a:p>
        </p:txBody>
      </p:sp>
      <p:sp>
        <p:nvSpPr>
          <p:cNvPr id="4" name="Folienbildplatzhalter 3"/>
          <p:cNvSpPr>
            <a:spLocks noGrp="1" noRot="1" noChangeAspect="1"/>
          </p:cNvSpPr>
          <p:nvPr>
            <p:ph type="sldImg" idx="2"/>
          </p:nvPr>
        </p:nvSpPr>
        <p:spPr>
          <a:xfrm>
            <a:off x="1004888" y="685800"/>
            <a:ext cx="4848225" cy="3429000"/>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dirty="0"/>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BC67A51-A136-4E03-91EB-3FC58591863F}" type="slidenum">
              <a:rPr lang="de-DE" smtClean="0"/>
              <a:pPr/>
              <a:t>‹#›</a:t>
            </a:fld>
            <a:endParaRPr lang="de-DE" dirty="0"/>
          </a:p>
        </p:txBody>
      </p:sp>
    </p:spTree>
    <p:extLst>
      <p:ext uri="{BB962C8B-B14F-4D97-AF65-F5344CB8AC3E}">
        <p14:creationId xmlns:p14="http://schemas.microsoft.com/office/powerpoint/2010/main" val="152940609"/>
      </p:ext>
    </p:extLst>
  </p:cSld>
  <p:clrMap bg1="lt1" tx1="dk1" bg2="lt2" tx2="dk2" accent1="accent1" accent2="accent2" accent3="accent3" accent4="accent4" accent5="accent5" accent6="accent6" hlink="hlink" folHlink="folHlink"/>
  <p:notesStyle>
    <a:lvl1pPr marL="0" algn="l" defTabSz="3986369" rtl="0" eaLnBrk="1" latinLnBrk="0" hangingPunct="1">
      <a:defRPr sz="5200" kern="1200">
        <a:solidFill>
          <a:schemeClr val="tx1"/>
        </a:solidFill>
        <a:latin typeface="+mn-lt"/>
        <a:ea typeface="+mn-ea"/>
        <a:cs typeface="+mn-cs"/>
      </a:defRPr>
    </a:lvl1pPr>
    <a:lvl2pPr marL="1993183" algn="l" defTabSz="3986369" rtl="0" eaLnBrk="1" latinLnBrk="0" hangingPunct="1">
      <a:defRPr sz="5200" kern="1200">
        <a:solidFill>
          <a:schemeClr val="tx1"/>
        </a:solidFill>
        <a:latin typeface="+mn-lt"/>
        <a:ea typeface="+mn-ea"/>
        <a:cs typeface="+mn-cs"/>
      </a:defRPr>
    </a:lvl2pPr>
    <a:lvl3pPr marL="3986369" algn="l" defTabSz="3986369" rtl="0" eaLnBrk="1" latinLnBrk="0" hangingPunct="1">
      <a:defRPr sz="5200" kern="1200">
        <a:solidFill>
          <a:schemeClr val="tx1"/>
        </a:solidFill>
        <a:latin typeface="+mn-lt"/>
        <a:ea typeface="+mn-ea"/>
        <a:cs typeface="+mn-cs"/>
      </a:defRPr>
    </a:lvl3pPr>
    <a:lvl4pPr marL="5979552" algn="l" defTabSz="3986369" rtl="0" eaLnBrk="1" latinLnBrk="0" hangingPunct="1">
      <a:defRPr sz="5200" kern="1200">
        <a:solidFill>
          <a:schemeClr val="tx1"/>
        </a:solidFill>
        <a:latin typeface="+mn-lt"/>
        <a:ea typeface="+mn-ea"/>
        <a:cs typeface="+mn-cs"/>
      </a:defRPr>
    </a:lvl4pPr>
    <a:lvl5pPr marL="7972735" algn="l" defTabSz="3986369" rtl="0" eaLnBrk="1" latinLnBrk="0" hangingPunct="1">
      <a:defRPr sz="5200" kern="1200">
        <a:solidFill>
          <a:schemeClr val="tx1"/>
        </a:solidFill>
        <a:latin typeface="+mn-lt"/>
        <a:ea typeface="+mn-ea"/>
        <a:cs typeface="+mn-cs"/>
      </a:defRPr>
    </a:lvl5pPr>
    <a:lvl6pPr marL="9965921" algn="l" defTabSz="3986369" rtl="0" eaLnBrk="1" latinLnBrk="0" hangingPunct="1">
      <a:defRPr sz="5200" kern="1200">
        <a:solidFill>
          <a:schemeClr val="tx1"/>
        </a:solidFill>
        <a:latin typeface="+mn-lt"/>
        <a:ea typeface="+mn-ea"/>
        <a:cs typeface="+mn-cs"/>
      </a:defRPr>
    </a:lvl6pPr>
    <a:lvl7pPr marL="11959104" algn="l" defTabSz="3986369" rtl="0" eaLnBrk="1" latinLnBrk="0" hangingPunct="1">
      <a:defRPr sz="5200" kern="1200">
        <a:solidFill>
          <a:schemeClr val="tx1"/>
        </a:solidFill>
        <a:latin typeface="+mn-lt"/>
        <a:ea typeface="+mn-ea"/>
        <a:cs typeface="+mn-cs"/>
      </a:defRPr>
    </a:lvl7pPr>
    <a:lvl8pPr marL="13952290" algn="l" defTabSz="3986369" rtl="0" eaLnBrk="1" latinLnBrk="0" hangingPunct="1">
      <a:defRPr sz="5200" kern="1200">
        <a:solidFill>
          <a:schemeClr val="tx1"/>
        </a:solidFill>
        <a:latin typeface="+mn-lt"/>
        <a:ea typeface="+mn-ea"/>
        <a:cs typeface="+mn-cs"/>
      </a:defRPr>
    </a:lvl8pPr>
    <a:lvl9pPr marL="15945473" algn="l" defTabSz="3986369" rtl="0" eaLnBrk="1" latinLnBrk="0" hangingPunct="1">
      <a:defRPr sz="5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1004888" y="685800"/>
            <a:ext cx="4848225" cy="3429000"/>
          </a:xfrm>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sz="quarter" idx="10"/>
          </p:nvPr>
        </p:nvSpPr>
        <p:spPr/>
        <p:txBody>
          <a:bodyPr/>
          <a:lstStyle/>
          <a:p>
            <a:fld id="{6BC67A51-A136-4E03-91EB-3FC58591863F}" type="slidenum">
              <a:rPr lang="de-DE" smtClean="0"/>
              <a:pPr/>
              <a:t>1</a:t>
            </a:fld>
            <a:endParaRPr lang="de-DE"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3210878" y="9404948"/>
            <a:ext cx="36389945" cy="6489546"/>
          </a:xfrm>
        </p:spPr>
        <p:txBody>
          <a:bodyPr/>
          <a:lstStyle/>
          <a:p>
            <a:r>
              <a:rPr lang="de-DE" dirty="0"/>
              <a:t>Titelmasterformat durch Klicken bearbeiten</a:t>
            </a:r>
          </a:p>
        </p:txBody>
      </p:sp>
      <p:sp>
        <p:nvSpPr>
          <p:cNvPr id="3" name="Untertitel 2"/>
          <p:cNvSpPr>
            <a:spLocks noGrp="1"/>
          </p:cNvSpPr>
          <p:nvPr>
            <p:ph type="subTitle" idx="1"/>
          </p:nvPr>
        </p:nvSpPr>
        <p:spPr>
          <a:xfrm>
            <a:off x="6421755" y="17155954"/>
            <a:ext cx="29968191" cy="7736998"/>
          </a:xfrm>
        </p:spPr>
        <p:txBody>
          <a:bodyPr/>
          <a:lstStyle>
            <a:lvl1pPr marL="0" indent="0" algn="ctr">
              <a:buNone/>
              <a:defRPr>
                <a:solidFill>
                  <a:schemeClr val="tx1">
                    <a:tint val="75000"/>
                  </a:schemeClr>
                </a:solidFill>
              </a:defRPr>
            </a:lvl1pPr>
            <a:lvl2pPr marL="1993183" indent="0" algn="ctr">
              <a:buNone/>
              <a:defRPr>
                <a:solidFill>
                  <a:schemeClr val="tx1">
                    <a:tint val="75000"/>
                  </a:schemeClr>
                </a:solidFill>
              </a:defRPr>
            </a:lvl2pPr>
            <a:lvl3pPr marL="3986369" indent="0" algn="ctr">
              <a:buNone/>
              <a:defRPr>
                <a:solidFill>
                  <a:schemeClr val="tx1">
                    <a:tint val="75000"/>
                  </a:schemeClr>
                </a:solidFill>
              </a:defRPr>
            </a:lvl3pPr>
            <a:lvl4pPr marL="5979552" indent="0" algn="ctr">
              <a:buNone/>
              <a:defRPr>
                <a:solidFill>
                  <a:schemeClr val="tx1">
                    <a:tint val="75000"/>
                  </a:schemeClr>
                </a:solidFill>
              </a:defRPr>
            </a:lvl4pPr>
            <a:lvl5pPr marL="7972735" indent="0" algn="ctr">
              <a:buNone/>
              <a:defRPr>
                <a:solidFill>
                  <a:schemeClr val="tx1">
                    <a:tint val="75000"/>
                  </a:schemeClr>
                </a:solidFill>
              </a:defRPr>
            </a:lvl5pPr>
            <a:lvl6pPr marL="9965921" indent="0" algn="ctr">
              <a:buNone/>
              <a:defRPr>
                <a:solidFill>
                  <a:schemeClr val="tx1">
                    <a:tint val="75000"/>
                  </a:schemeClr>
                </a:solidFill>
              </a:defRPr>
            </a:lvl6pPr>
            <a:lvl7pPr marL="11959104" indent="0" algn="ctr">
              <a:buNone/>
              <a:defRPr>
                <a:solidFill>
                  <a:schemeClr val="tx1">
                    <a:tint val="75000"/>
                  </a:schemeClr>
                </a:solidFill>
              </a:defRPr>
            </a:lvl7pPr>
            <a:lvl8pPr marL="13952290" indent="0" algn="ctr">
              <a:buNone/>
              <a:defRPr>
                <a:solidFill>
                  <a:schemeClr val="tx1">
                    <a:tint val="75000"/>
                  </a:schemeClr>
                </a:solidFill>
              </a:defRPr>
            </a:lvl8pPr>
            <a:lvl9pPr marL="15945473" indent="0" algn="ctr">
              <a:buNone/>
              <a:defRPr>
                <a:solidFill>
                  <a:schemeClr val="tx1">
                    <a:tint val="75000"/>
                  </a:schemeClr>
                </a:solidFill>
              </a:defRPr>
            </a:lvl9pPr>
          </a:lstStyle>
          <a:p>
            <a:r>
              <a:rPr lang="de-DE" dirty="0"/>
              <a:t>Formatvorlage des Untertitelmasters durch Klicken bearbeiten</a:t>
            </a:r>
          </a:p>
        </p:txBody>
      </p:sp>
      <p:sp>
        <p:nvSpPr>
          <p:cNvPr id="4" name="Datumsplatzhalter 3"/>
          <p:cNvSpPr>
            <a:spLocks noGrp="1"/>
          </p:cNvSpPr>
          <p:nvPr>
            <p:ph type="dt" sz="half" idx="10"/>
          </p:nvPr>
        </p:nvSpPr>
        <p:spPr/>
        <p:txBody>
          <a:bodyPr/>
          <a:lstStyle/>
          <a:p>
            <a:fld id="{0DBF1F82-4E5B-4407-973D-C7AE76259AD1}" type="datetimeFigureOut">
              <a:rPr lang="de-DE" smtClean="0"/>
              <a:pPr/>
              <a:t>01.11.2018</a:t>
            </a:fld>
            <a:endParaRPr lang="de-DE" dirty="0"/>
          </a:p>
        </p:txBody>
      </p:sp>
      <p:sp>
        <p:nvSpPr>
          <p:cNvPr id="5" name="Fußzeilenplatzhalter 4"/>
          <p:cNvSpPr>
            <a:spLocks noGrp="1"/>
          </p:cNvSpPr>
          <p:nvPr>
            <p:ph type="ftr" sz="quarter" idx="11"/>
          </p:nvPr>
        </p:nvSpPr>
        <p:spPr/>
        <p:txBody>
          <a:bodyPr/>
          <a:lstStyle/>
          <a:p>
            <a:endParaRPr lang="de-DE" dirty="0"/>
          </a:p>
        </p:txBody>
      </p:sp>
      <p:sp>
        <p:nvSpPr>
          <p:cNvPr id="6" name="Foliennummernplatzhalter 5"/>
          <p:cNvSpPr>
            <a:spLocks noGrp="1"/>
          </p:cNvSpPr>
          <p:nvPr>
            <p:ph type="sldNum" sz="quarter" idx="12"/>
          </p:nvPr>
        </p:nvSpPr>
        <p:spPr/>
        <p:txBody>
          <a:bodyPr/>
          <a:lstStyle/>
          <a:p>
            <a:fld id="{8DFFA617-3512-46F3-98D2-CB992EB5581D}" type="slidenum">
              <a:rPr lang="de-DE" smtClean="0"/>
              <a:pPr/>
              <a:t>‹#›</a:t>
            </a:fld>
            <a:endParaRPr lang="de-DE"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Vertikaler Textplatzhalter 2"/>
          <p:cNvSpPr>
            <a:spLocks noGrp="1"/>
          </p:cNvSpPr>
          <p:nvPr>
            <p:ph type="body" orient="vert" idx="1"/>
          </p:nvPr>
        </p:nvSpPr>
        <p:spPr/>
        <p:txBody>
          <a:bodyPr vert="eaVert"/>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0DBF1F82-4E5B-4407-973D-C7AE76259AD1}" type="datetimeFigureOut">
              <a:rPr lang="de-DE" smtClean="0"/>
              <a:pPr/>
              <a:t>01.11.2018</a:t>
            </a:fld>
            <a:endParaRPr lang="de-DE" dirty="0"/>
          </a:p>
        </p:txBody>
      </p:sp>
      <p:sp>
        <p:nvSpPr>
          <p:cNvPr id="5" name="Fußzeilenplatzhalter 4"/>
          <p:cNvSpPr>
            <a:spLocks noGrp="1"/>
          </p:cNvSpPr>
          <p:nvPr>
            <p:ph type="ftr" sz="quarter" idx="11"/>
          </p:nvPr>
        </p:nvSpPr>
        <p:spPr/>
        <p:txBody>
          <a:bodyPr/>
          <a:lstStyle/>
          <a:p>
            <a:endParaRPr lang="de-DE" dirty="0"/>
          </a:p>
        </p:txBody>
      </p:sp>
      <p:sp>
        <p:nvSpPr>
          <p:cNvPr id="6" name="Foliennummernplatzhalter 5"/>
          <p:cNvSpPr>
            <a:spLocks noGrp="1"/>
          </p:cNvSpPr>
          <p:nvPr>
            <p:ph type="sldNum" sz="quarter" idx="12"/>
          </p:nvPr>
        </p:nvSpPr>
        <p:spPr/>
        <p:txBody>
          <a:bodyPr/>
          <a:lstStyle/>
          <a:p>
            <a:fld id="{8DFFA617-3512-46F3-98D2-CB992EB5581D}" type="slidenum">
              <a:rPr lang="de-DE" smtClean="0"/>
              <a:pPr/>
              <a:t>‹#›</a:t>
            </a:fld>
            <a:endParaRPr lang="de-DE"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33625023" y="1212420"/>
            <a:ext cx="10435353" cy="25832046"/>
          </a:xfrm>
        </p:spPr>
        <p:txBody>
          <a:bodyPr vert="eaVert"/>
          <a:lstStyle/>
          <a:p>
            <a:r>
              <a:rPr lang="de-DE"/>
              <a:t>Titelmasterformat durch Klicken bearbeiten</a:t>
            </a:r>
          </a:p>
        </p:txBody>
      </p:sp>
      <p:sp>
        <p:nvSpPr>
          <p:cNvPr id="3" name="Vertikaler Textplatzhalter 2"/>
          <p:cNvSpPr>
            <a:spLocks noGrp="1"/>
          </p:cNvSpPr>
          <p:nvPr>
            <p:ph type="body" orient="vert" idx="1"/>
          </p:nvPr>
        </p:nvSpPr>
        <p:spPr>
          <a:xfrm>
            <a:off x="2318972" y="1212420"/>
            <a:ext cx="30592529" cy="25832046"/>
          </a:xfrm>
        </p:spPr>
        <p:txBody>
          <a:bodyPr vert="eaVert"/>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0DBF1F82-4E5B-4407-973D-C7AE76259AD1}" type="datetimeFigureOut">
              <a:rPr lang="de-DE" smtClean="0"/>
              <a:pPr/>
              <a:t>01.11.2018</a:t>
            </a:fld>
            <a:endParaRPr lang="de-DE" dirty="0"/>
          </a:p>
        </p:txBody>
      </p:sp>
      <p:sp>
        <p:nvSpPr>
          <p:cNvPr id="5" name="Fußzeilenplatzhalter 4"/>
          <p:cNvSpPr>
            <a:spLocks noGrp="1"/>
          </p:cNvSpPr>
          <p:nvPr>
            <p:ph type="ftr" sz="quarter" idx="11"/>
          </p:nvPr>
        </p:nvSpPr>
        <p:spPr/>
        <p:txBody>
          <a:bodyPr/>
          <a:lstStyle/>
          <a:p>
            <a:endParaRPr lang="de-DE" dirty="0"/>
          </a:p>
        </p:txBody>
      </p:sp>
      <p:sp>
        <p:nvSpPr>
          <p:cNvPr id="6" name="Foliennummernplatzhalter 5"/>
          <p:cNvSpPr>
            <a:spLocks noGrp="1"/>
          </p:cNvSpPr>
          <p:nvPr>
            <p:ph type="sldNum" sz="quarter" idx="12"/>
          </p:nvPr>
        </p:nvSpPr>
        <p:spPr/>
        <p:txBody>
          <a:bodyPr/>
          <a:lstStyle/>
          <a:p>
            <a:fld id="{8DFFA617-3512-46F3-98D2-CB992EB5581D}" type="slidenum">
              <a:rPr lang="de-DE" smtClean="0"/>
              <a:pPr/>
              <a:t>‹#›</a:t>
            </a:fld>
            <a:endParaRPr lang="de-DE"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idx="1"/>
          </p:nvPr>
        </p:nvSpPr>
        <p:spPr/>
        <p:txBody>
          <a:body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0DBF1F82-4E5B-4407-973D-C7AE76259AD1}" type="datetimeFigureOut">
              <a:rPr lang="de-DE" smtClean="0"/>
              <a:pPr/>
              <a:t>01.11.2018</a:t>
            </a:fld>
            <a:endParaRPr lang="de-DE" dirty="0"/>
          </a:p>
        </p:txBody>
      </p:sp>
      <p:sp>
        <p:nvSpPr>
          <p:cNvPr id="5" name="Fußzeilenplatzhalter 4"/>
          <p:cNvSpPr>
            <a:spLocks noGrp="1"/>
          </p:cNvSpPr>
          <p:nvPr>
            <p:ph type="ftr" sz="quarter" idx="11"/>
          </p:nvPr>
        </p:nvSpPr>
        <p:spPr/>
        <p:txBody>
          <a:bodyPr/>
          <a:lstStyle/>
          <a:p>
            <a:endParaRPr lang="de-DE" dirty="0"/>
          </a:p>
        </p:txBody>
      </p:sp>
      <p:sp>
        <p:nvSpPr>
          <p:cNvPr id="6" name="Foliennummernplatzhalter 5"/>
          <p:cNvSpPr>
            <a:spLocks noGrp="1"/>
          </p:cNvSpPr>
          <p:nvPr>
            <p:ph type="sldNum" sz="quarter" idx="12"/>
          </p:nvPr>
        </p:nvSpPr>
        <p:spPr/>
        <p:txBody>
          <a:bodyPr/>
          <a:lstStyle/>
          <a:p>
            <a:fld id="{8DFFA617-3512-46F3-98D2-CB992EB5581D}" type="slidenum">
              <a:rPr lang="de-DE" smtClean="0"/>
              <a:pPr/>
              <a:t>‹#›</a:t>
            </a:fld>
            <a:endParaRPr lang="de-DE"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3381831" y="19454635"/>
            <a:ext cx="36389945" cy="6012994"/>
          </a:xfrm>
        </p:spPr>
        <p:txBody>
          <a:bodyPr anchor="t"/>
          <a:lstStyle>
            <a:lvl1pPr algn="l">
              <a:defRPr sz="17300" b="1" cap="all"/>
            </a:lvl1pPr>
          </a:lstStyle>
          <a:p>
            <a:r>
              <a:rPr lang="de-DE"/>
              <a:t>Titelmasterformat durch Klicken bearbeiten</a:t>
            </a:r>
          </a:p>
        </p:txBody>
      </p:sp>
      <p:sp>
        <p:nvSpPr>
          <p:cNvPr id="3" name="Textplatzhalter 2"/>
          <p:cNvSpPr>
            <a:spLocks noGrp="1"/>
          </p:cNvSpPr>
          <p:nvPr>
            <p:ph type="body" idx="1"/>
          </p:nvPr>
        </p:nvSpPr>
        <p:spPr>
          <a:xfrm>
            <a:off x="3381831" y="12831933"/>
            <a:ext cx="36389945" cy="6622700"/>
          </a:xfrm>
        </p:spPr>
        <p:txBody>
          <a:bodyPr anchor="b"/>
          <a:lstStyle>
            <a:lvl1pPr marL="0" indent="0">
              <a:buNone/>
              <a:defRPr sz="8800">
                <a:solidFill>
                  <a:schemeClr val="tx1">
                    <a:tint val="75000"/>
                  </a:schemeClr>
                </a:solidFill>
              </a:defRPr>
            </a:lvl1pPr>
            <a:lvl2pPr marL="1993183" indent="0">
              <a:buNone/>
              <a:defRPr sz="7800">
                <a:solidFill>
                  <a:schemeClr val="tx1">
                    <a:tint val="75000"/>
                  </a:schemeClr>
                </a:solidFill>
              </a:defRPr>
            </a:lvl2pPr>
            <a:lvl3pPr marL="3986369" indent="0">
              <a:buNone/>
              <a:defRPr sz="6900">
                <a:solidFill>
                  <a:schemeClr val="tx1">
                    <a:tint val="75000"/>
                  </a:schemeClr>
                </a:solidFill>
              </a:defRPr>
            </a:lvl3pPr>
            <a:lvl4pPr marL="5979552" indent="0">
              <a:buNone/>
              <a:defRPr sz="6200">
                <a:solidFill>
                  <a:schemeClr val="tx1">
                    <a:tint val="75000"/>
                  </a:schemeClr>
                </a:solidFill>
              </a:defRPr>
            </a:lvl4pPr>
            <a:lvl5pPr marL="7972735" indent="0">
              <a:buNone/>
              <a:defRPr sz="6200">
                <a:solidFill>
                  <a:schemeClr val="tx1">
                    <a:tint val="75000"/>
                  </a:schemeClr>
                </a:solidFill>
              </a:defRPr>
            </a:lvl5pPr>
            <a:lvl6pPr marL="9965921" indent="0">
              <a:buNone/>
              <a:defRPr sz="6200">
                <a:solidFill>
                  <a:schemeClr val="tx1">
                    <a:tint val="75000"/>
                  </a:schemeClr>
                </a:solidFill>
              </a:defRPr>
            </a:lvl6pPr>
            <a:lvl7pPr marL="11959104" indent="0">
              <a:buNone/>
              <a:defRPr sz="6200">
                <a:solidFill>
                  <a:schemeClr val="tx1">
                    <a:tint val="75000"/>
                  </a:schemeClr>
                </a:solidFill>
              </a:defRPr>
            </a:lvl7pPr>
            <a:lvl8pPr marL="13952290" indent="0">
              <a:buNone/>
              <a:defRPr sz="6200">
                <a:solidFill>
                  <a:schemeClr val="tx1">
                    <a:tint val="75000"/>
                  </a:schemeClr>
                </a:solidFill>
              </a:defRPr>
            </a:lvl8pPr>
            <a:lvl9pPr marL="15945473" indent="0">
              <a:buNone/>
              <a:defRPr sz="6200">
                <a:solidFill>
                  <a:schemeClr val="tx1">
                    <a:tint val="75000"/>
                  </a:schemeClr>
                </a:solidFill>
              </a:defRPr>
            </a:lvl9pPr>
          </a:lstStyle>
          <a:p>
            <a:pPr lvl="0"/>
            <a:r>
              <a:rPr lang="de-DE"/>
              <a:t>Textmasterformate durch Klicken bearbeiten</a:t>
            </a:r>
          </a:p>
        </p:txBody>
      </p:sp>
      <p:sp>
        <p:nvSpPr>
          <p:cNvPr id="4" name="Datumsplatzhalter 3"/>
          <p:cNvSpPr>
            <a:spLocks noGrp="1"/>
          </p:cNvSpPr>
          <p:nvPr>
            <p:ph type="dt" sz="half" idx="10"/>
          </p:nvPr>
        </p:nvSpPr>
        <p:spPr/>
        <p:txBody>
          <a:bodyPr/>
          <a:lstStyle/>
          <a:p>
            <a:fld id="{0DBF1F82-4E5B-4407-973D-C7AE76259AD1}" type="datetimeFigureOut">
              <a:rPr lang="de-DE" smtClean="0"/>
              <a:pPr/>
              <a:t>01.11.2018</a:t>
            </a:fld>
            <a:endParaRPr lang="de-DE" dirty="0"/>
          </a:p>
        </p:txBody>
      </p:sp>
      <p:sp>
        <p:nvSpPr>
          <p:cNvPr id="5" name="Fußzeilenplatzhalter 4"/>
          <p:cNvSpPr>
            <a:spLocks noGrp="1"/>
          </p:cNvSpPr>
          <p:nvPr>
            <p:ph type="ftr" sz="quarter" idx="11"/>
          </p:nvPr>
        </p:nvSpPr>
        <p:spPr/>
        <p:txBody>
          <a:bodyPr/>
          <a:lstStyle/>
          <a:p>
            <a:endParaRPr lang="de-DE" dirty="0"/>
          </a:p>
        </p:txBody>
      </p:sp>
      <p:sp>
        <p:nvSpPr>
          <p:cNvPr id="6" name="Foliennummernplatzhalter 5"/>
          <p:cNvSpPr>
            <a:spLocks noGrp="1"/>
          </p:cNvSpPr>
          <p:nvPr>
            <p:ph type="sldNum" sz="quarter" idx="12"/>
          </p:nvPr>
        </p:nvSpPr>
        <p:spPr/>
        <p:txBody>
          <a:bodyPr/>
          <a:lstStyle/>
          <a:p>
            <a:fld id="{8DFFA617-3512-46F3-98D2-CB992EB5581D}" type="slidenum">
              <a:rPr lang="de-DE" smtClean="0"/>
              <a:pPr/>
              <a:t>‹#›</a:t>
            </a:fld>
            <a:endParaRPr lang="de-DE"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sz="half" idx="1"/>
          </p:nvPr>
        </p:nvSpPr>
        <p:spPr>
          <a:xfrm>
            <a:off x="2318976" y="7064225"/>
            <a:ext cx="20513940" cy="19980240"/>
          </a:xfrm>
        </p:spPr>
        <p:txBody>
          <a:bodyPr/>
          <a:lstStyle>
            <a:lvl1pPr>
              <a:defRPr sz="12100"/>
            </a:lvl1pPr>
            <a:lvl2pPr>
              <a:defRPr sz="10400"/>
            </a:lvl2pPr>
            <a:lvl3pPr>
              <a:defRPr sz="8800"/>
            </a:lvl3pPr>
            <a:lvl4pPr>
              <a:defRPr sz="7800"/>
            </a:lvl4pPr>
            <a:lvl5pPr>
              <a:defRPr sz="7800"/>
            </a:lvl5pPr>
            <a:lvl6pPr>
              <a:defRPr sz="7800"/>
            </a:lvl6pPr>
            <a:lvl7pPr>
              <a:defRPr sz="7800"/>
            </a:lvl7pPr>
            <a:lvl8pPr>
              <a:defRPr sz="7800"/>
            </a:lvl8pPr>
            <a:lvl9pPr>
              <a:defRPr sz="78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p:cNvSpPr>
            <a:spLocks noGrp="1"/>
          </p:cNvSpPr>
          <p:nvPr>
            <p:ph sz="half" idx="2"/>
          </p:nvPr>
        </p:nvSpPr>
        <p:spPr>
          <a:xfrm>
            <a:off x="23546444" y="7064225"/>
            <a:ext cx="20513940" cy="19980240"/>
          </a:xfrm>
        </p:spPr>
        <p:txBody>
          <a:bodyPr/>
          <a:lstStyle>
            <a:lvl1pPr>
              <a:defRPr sz="12100"/>
            </a:lvl1pPr>
            <a:lvl2pPr>
              <a:defRPr sz="10400"/>
            </a:lvl2pPr>
            <a:lvl3pPr>
              <a:defRPr sz="8800"/>
            </a:lvl3pPr>
            <a:lvl4pPr>
              <a:defRPr sz="7800"/>
            </a:lvl4pPr>
            <a:lvl5pPr>
              <a:defRPr sz="7800"/>
            </a:lvl5pPr>
            <a:lvl6pPr>
              <a:defRPr sz="7800"/>
            </a:lvl6pPr>
            <a:lvl7pPr>
              <a:defRPr sz="7800"/>
            </a:lvl7pPr>
            <a:lvl8pPr>
              <a:defRPr sz="7800"/>
            </a:lvl8pPr>
            <a:lvl9pPr>
              <a:defRPr sz="78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p:cNvSpPr>
            <a:spLocks noGrp="1"/>
          </p:cNvSpPr>
          <p:nvPr>
            <p:ph type="dt" sz="half" idx="10"/>
          </p:nvPr>
        </p:nvSpPr>
        <p:spPr/>
        <p:txBody>
          <a:bodyPr/>
          <a:lstStyle/>
          <a:p>
            <a:fld id="{0DBF1F82-4E5B-4407-973D-C7AE76259AD1}" type="datetimeFigureOut">
              <a:rPr lang="de-DE" smtClean="0"/>
              <a:pPr/>
              <a:t>01.11.2018</a:t>
            </a:fld>
            <a:endParaRPr lang="de-DE" dirty="0"/>
          </a:p>
        </p:txBody>
      </p:sp>
      <p:sp>
        <p:nvSpPr>
          <p:cNvPr id="6" name="Fußzeilenplatzhalter 5"/>
          <p:cNvSpPr>
            <a:spLocks noGrp="1"/>
          </p:cNvSpPr>
          <p:nvPr>
            <p:ph type="ftr" sz="quarter" idx="11"/>
          </p:nvPr>
        </p:nvSpPr>
        <p:spPr/>
        <p:txBody>
          <a:bodyPr/>
          <a:lstStyle/>
          <a:p>
            <a:endParaRPr lang="de-DE" dirty="0"/>
          </a:p>
        </p:txBody>
      </p:sp>
      <p:sp>
        <p:nvSpPr>
          <p:cNvPr id="7" name="Foliennummernplatzhalter 6"/>
          <p:cNvSpPr>
            <a:spLocks noGrp="1"/>
          </p:cNvSpPr>
          <p:nvPr>
            <p:ph type="sldNum" sz="quarter" idx="12"/>
          </p:nvPr>
        </p:nvSpPr>
        <p:spPr/>
        <p:txBody>
          <a:bodyPr/>
          <a:lstStyle/>
          <a:p>
            <a:fld id="{8DFFA617-3512-46F3-98D2-CB992EB5581D}" type="slidenum">
              <a:rPr lang="de-DE" smtClean="0"/>
              <a:pPr/>
              <a:t>‹#›</a:t>
            </a:fld>
            <a:endParaRPr lang="de-DE"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2140586" y="1212411"/>
            <a:ext cx="38530530" cy="5045869"/>
          </a:xfrm>
        </p:spPr>
        <p:txBody>
          <a:bodyPr/>
          <a:lstStyle>
            <a:lvl1pPr>
              <a:defRPr/>
            </a:lvl1pPr>
          </a:lstStyle>
          <a:p>
            <a:r>
              <a:rPr lang="de-DE"/>
              <a:t>Titelmasterformat durch Klicken bearbeiten</a:t>
            </a:r>
          </a:p>
        </p:txBody>
      </p:sp>
      <p:sp>
        <p:nvSpPr>
          <p:cNvPr id="3" name="Textplatzhalter 2"/>
          <p:cNvSpPr>
            <a:spLocks noGrp="1"/>
          </p:cNvSpPr>
          <p:nvPr>
            <p:ph type="body" idx="1"/>
          </p:nvPr>
        </p:nvSpPr>
        <p:spPr>
          <a:xfrm>
            <a:off x="2140592" y="6776885"/>
            <a:ext cx="18915934" cy="2824284"/>
          </a:xfrm>
        </p:spPr>
        <p:txBody>
          <a:bodyPr anchor="b"/>
          <a:lstStyle>
            <a:lvl1pPr marL="0" indent="0">
              <a:buNone/>
              <a:defRPr sz="10400" b="1"/>
            </a:lvl1pPr>
            <a:lvl2pPr marL="1993183" indent="0">
              <a:buNone/>
              <a:defRPr sz="8800" b="1"/>
            </a:lvl2pPr>
            <a:lvl3pPr marL="3986369" indent="0">
              <a:buNone/>
              <a:defRPr sz="7800" b="1"/>
            </a:lvl3pPr>
            <a:lvl4pPr marL="5979552" indent="0">
              <a:buNone/>
              <a:defRPr sz="6900" b="1"/>
            </a:lvl4pPr>
            <a:lvl5pPr marL="7972735" indent="0">
              <a:buNone/>
              <a:defRPr sz="6900" b="1"/>
            </a:lvl5pPr>
            <a:lvl6pPr marL="9965921" indent="0">
              <a:buNone/>
              <a:defRPr sz="6900" b="1"/>
            </a:lvl6pPr>
            <a:lvl7pPr marL="11959104" indent="0">
              <a:buNone/>
              <a:defRPr sz="6900" b="1"/>
            </a:lvl7pPr>
            <a:lvl8pPr marL="13952290" indent="0">
              <a:buNone/>
              <a:defRPr sz="6900" b="1"/>
            </a:lvl8pPr>
            <a:lvl9pPr marL="15945473" indent="0">
              <a:buNone/>
              <a:defRPr sz="6900" b="1"/>
            </a:lvl9pPr>
          </a:lstStyle>
          <a:p>
            <a:pPr lvl="0"/>
            <a:r>
              <a:rPr lang="de-DE"/>
              <a:t>Textmasterformate durch Klicken bearbeiten</a:t>
            </a:r>
          </a:p>
        </p:txBody>
      </p:sp>
      <p:sp>
        <p:nvSpPr>
          <p:cNvPr id="4" name="Inhaltsplatzhalter 3"/>
          <p:cNvSpPr>
            <a:spLocks noGrp="1"/>
          </p:cNvSpPr>
          <p:nvPr>
            <p:ph sz="half" idx="2"/>
          </p:nvPr>
        </p:nvSpPr>
        <p:spPr>
          <a:xfrm>
            <a:off x="2140592" y="9601167"/>
            <a:ext cx="18915934" cy="17443291"/>
          </a:xfrm>
        </p:spPr>
        <p:txBody>
          <a:bodyPr/>
          <a:lstStyle>
            <a:lvl1pPr>
              <a:defRPr sz="10400"/>
            </a:lvl1pPr>
            <a:lvl2pPr>
              <a:defRPr sz="8800"/>
            </a:lvl2pPr>
            <a:lvl3pPr>
              <a:defRPr sz="7800"/>
            </a:lvl3pPr>
            <a:lvl4pPr>
              <a:defRPr sz="6900"/>
            </a:lvl4pPr>
            <a:lvl5pPr>
              <a:defRPr sz="6900"/>
            </a:lvl5pPr>
            <a:lvl6pPr>
              <a:defRPr sz="6900"/>
            </a:lvl6pPr>
            <a:lvl7pPr>
              <a:defRPr sz="6900"/>
            </a:lvl7pPr>
            <a:lvl8pPr>
              <a:defRPr sz="6900"/>
            </a:lvl8pPr>
            <a:lvl9pPr>
              <a:defRPr sz="69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p:cNvSpPr>
            <a:spLocks noGrp="1"/>
          </p:cNvSpPr>
          <p:nvPr>
            <p:ph type="body" sz="quarter" idx="3"/>
          </p:nvPr>
        </p:nvSpPr>
        <p:spPr>
          <a:xfrm>
            <a:off x="21747756" y="6776885"/>
            <a:ext cx="18923371" cy="2824284"/>
          </a:xfrm>
        </p:spPr>
        <p:txBody>
          <a:bodyPr anchor="b"/>
          <a:lstStyle>
            <a:lvl1pPr marL="0" indent="0">
              <a:buNone/>
              <a:defRPr sz="10400" b="1"/>
            </a:lvl1pPr>
            <a:lvl2pPr marL="1993183" indent="0">
              <a:buNone/>
              <a:defRPr sz="8800" b="1"/>
            </a:lvl2pPr>
            <a:lvl3pPr marL="3986369" indent="0">
              <a:buNone/>
              <a:defRPr sz="7800" b="1"/>
            </a:lvl3pPr>
            <a:lvl4pPr marL="5979552" indent="0">
              <a:buNone/>
              <a:defRPr sz="6900" b="1"/>
            </a:lvl4pPr>
            <a:lvl5pPr marL="7972735" indent="0">
              <a:buNone/>
              <a:defRPr sz="6900" b="1"/>
            </a:lvl5pPr>
            <a:lvl6pPr marL="9965921" indent="0">
              <a:buNone/>
              <a:defRPr sz="6900" b="1"/>
            </a:lvl6pPr>
            <a:lvl7pPr marL="11959104" indent="0">
              <a:buNone/>
              <a:defRPr sz="6900" b="1"/>
            </a:lvl7pPr>
            <a:lvl8pPr marL="13952290" indent="0">
              <a:buNone/>
              <a:defRPr sz="6900" b="1"/>
            </a:lvl8pPr>
            <a:lvl9pPr marL="15945473" indent="0">
              <a:buNone/>
              <a:defRPr sz="6900" b="1"/>
            </a:lvl9pPr>
          </a:lstStyle>
          <a:p>
            <a:pPr lvl="0"/>
            <a:r>
              <a:rPr lang="de-DE"/>
              <a:t>Textmasterformate durch Klicken bearbeiten</a:t>
            </a:r>
          </a:p>
        </p:txBody>
      </p:sp>
      <p:sp>
        <p:nvSpPr>
          <p:cNvPr id="6" name="Inhaltsplatzhalter 5"/>
          <p:cNvSpPr>
            <a:spLocks noGrp="1"/>
          </p:cNvSpPr>
          <p:nvPr>
            <p:ph sz="quarter" idx="4"/>
          </p:nvPr>
        </p:nvSpPr>
        <p:spPr>
          <a:xfrm>
            <a:off x="21747756" y="9601167"/>
            <a:ext cx="18923371" cy="17443291"/>
          </a:xfrm>
        </p:spPr>
        <p:txBody>
          <a:bodyPr/>
          <a:lstStyle>
            <a:lvl1pPr>
              <a:defRPr sz="10400"/>
            </a:lvl1pPr>
            <a:lvl2pPr>
              <a:defRPr sz="8800"/>
            </a:lvl2pPr>
            <a:lvl3pPr>
              <a:defRPr sz="7800"/>
            </a:lvl3pPr>
            <a:lvl4pPr>
              <a:defRPr sz="6900"/>
            </a:lvl4pPr>
            <a:lvl5pPr>
              <a:defRPr sz="6900"/>
            </a:lvl5pPr>
            <a:lvl6pPr>
              <a:defRPr sz="6900"/>
            </a:lvl6pPr>
            <a:lvl7pPr>
              <a:defRPr sz="6900"/>
            </a:lvl7pPr>
            <a:lvl8pPr>
              <a:defRPr sz="6900"/>
            </a:lvl8pPr>
            <a:lvl9pPr>
              <a:defRPr sz="69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p:cNvSpPr>
            <a:spLocks noGrp="1"/>
          </p:cNvSpPr>
          <p:nvPr>
            <p:ph type="dt" sz="half" idx="10"/>
          </p:nvPr>
        </p:nvSpPr>
        <p:spPr/>
        <p:txBody>
          <a:bodyPr/>
          <a:lstStyle/>
          <a:p>
            <a:fld id="{0DBF1F82-4E5B-4407-973D-C7AE76259AD1}" type="datetimeFigureOut">
              <a:rPr lang="de-DE" smtClean="0"/>
              <a:pPr/>
              <a:t>01.11.2018</a:t>
            </a:fld>
            <a:endParaRPr lang="de-DE" dirty="0"/>
          </a:p>
        </p:txBody>
      </p:sp>
      <p:sp>
        <p:nvSpPr>
          <p:cNvPr id="8" name="Fußzeilenplatzhalter 7"/>
          <p:cNvSpPr>
            <a:spLocks noGrp="1"/>
          </p:cNvSpPr>
          <p:nvPr>
            <p:ph type="ftr" sz="quarter" idx="11"/>
          </p:nvPr>
        </p:nvSpPr>
        <p:spPr/>
        <p:txBody>
          <a:bodyPr/>
          <a:lstStyle/>
          <a:p>
            <a:endParaRPr lang="de-DE" dirty="0"/>
          </a:p>
        </p:txBody>
      </p:sp>
      <p:sp>
        <p:nvSpPr>
          <p:cNvPr id="9" name="Foliennummernplatzhalter 8"/>
          <p:cNvSpPr>
            <a:spLocks noGrp="1"/>
          </p:cNvSpPr>
          <p:nvPr>
            <p:ph type="sldNum" sz="quarter" idx="12"/>
          </p:nvPr>
        </p:nvSpPr>
        <p:spPr/>
        <p:txBody>
          <a:bodyPr/>
          <a:lstStyle/>
          <a:p>
            <a:fld id="{8DFFA617-3512-46F3-98D2-CB992EB5581D}" type="slidenum">
              <a:rPr lang="de-DE" smtClean="0"/>
              <a:pPr/>
              <a:t>‹#›</a:t>
            </a:fld>
            <a:endParaRPr lang="de-DE"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Datumsplatzhalter 2"/>
          <p:cNvSpPr>
            <a:spLocks noGrp="1"/>
          </p:cNvSpPr>
          <p:nvPr>
            <p:ph type="dt" sz="half" idx="10"/>
          </p:nvPr>
        </p:nvSpPr>
        <p:spPr/>
        <p:txBody>
          <a:bodyPr/>
          <a:lstStyle/>
          <a:p>
            <a:fld id="{0DBF1F82-4E5B-4407-973D-C7AE76259AD1}" type="datetimeFigureOut">
              <a:rPr lang="de-DE" smtClean="0"/>
              <a:pPr/>
              <a:t>01.11.2018</a:t>
            </a:fld>
            <a:endParaRPr lang="de-DE" dirty="0"/>
          </a:p>
        </p:txBody>
      </p:sp>
      <p:sp>
        <p:nvSpPr>
          <p:cNvPr id="4" name="Fußzeilenplatzhalter 3"/>
          <p:cNvSpPr>
            <a:spLocks noGrp="1"/>
          </p:cNvSpPr>
          <p:nvPr>
            <p:ph type="ftr" sz="quarter" idx="11"/>
          </p:nvPr>
        </p:nvSpPr>
        <p:spPr/>
        <p:txBody>
          <a:bodyPr/>
          <a:lstStyle/>
          <a:p>
            <a:endParaRPr lang="de-DE" dirty="0"/>
          </a:p>
        </p:txBody>
      </p:sp>
      <p:sp>
        <p:nvSpPr>
          <p:cNvPr id="5" name="Foliennummernplatzhalter 4"/>
          <p:cNvSpPr>
            <a:spLocks noGrp="1"/>
          </p:cNvSpPr>
          <p:nvPr>
            <p:ph type="sldNum" sz="quarter" idx="12"/>
          </p:nvPr>
        </p:nvSpPr>
        <p:spPr/>
        <p:txBody>
          <a:bodyPr/>
          <a:lstStyle/>
          <a:p>
            <a:fld id="{8DFFA617-3512-46F3-98D2-CB992EB5581D}" type="slidenum">
              <a:rPr lang="de-DE" smtClean="0"/>
              <a:pPr/>
              <a:t>‹#›</a:t>
            </a:fld>
            <a:endParaRPr lang="de-DE"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0DBF1F82-4E5B-4407-973D-C7AE76259AD1}" type="datetimeFigureOut">
              <a:rPr lang="de-DE" smtClean="0"/>
              <a:pPr/>
              <a:t>01.11.2018</a:t>
            </a:fld>
            <a:endParaRPr lang="de-DE" dirty="0"/>
          </a:p>
        </p:txBody>
      </p:sp>
      <p:sp>
        <p:nvSpPr>
          <p:cNvPr id="3" name="Fußzeilenplatzhalter 2"/>
          <p:cNvSpPr>
            <a:spLocks noGrp="1"/>
          </p:cNvSpPr>
          <p:nvPr>
            <p:ph type="ftr" sz="quarter" idx="11"/>
          </p:nvPr>
        </p:nvSpPr>
        <p:spPr/>
        <p:txBody>
          <a:bodyPr/>
          <a:lstStyle/>
          <a:p>
            <a:endParaRPr lang="de-DE" dirty="0"/>
          </a:p>
        </p:txBody>
      </p:sp>
      <p:sp>
        <p:nvSpPr>
          <p:cNvPr id="4" name="Foliennummernplatzhalter 3"/>
          <p:cNvSpPr>
            <a:spLocks noGrp="1"/>
          </p:cNvSpPr>
          <p:nvPr>
            <p:ph type="sldNum" sz="quarter" idx="12"/>
          </p:nvPr>
        </p:nvSpPr>
        <p:spPr/>
        <p:txBody>
          <a:bodyPr/>
          <a:lstStyle/>
          <a:p>
            <a:fld id="{8DFFA617-3512-46F3-98D2-CB992EB5581D}" type="slidenum">
              <a:rPr lang="de-DE" smtClean="0"/>
              <a:pPr/>
              <a:t>‹#›</a:t>
            </a:fld>
            <a:endParaRPr lang="de-DE"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2140593" y="1205402"/>
            <a:ext cx="14084755" cy="5129967"/>
          </a:xfrm>
        </p:spPr>
        <p:txBody>
          <a:bodyPr anchor="b"/>
          <a:lstStyle>
            <a:lvl1pPr algn="l">
              <a:defRPr sz="8800" b="1"/>
            </a:lvl1pPr>
          </a:lstStyle>
          <a:p>
            <a:r>
              <a:rPr lang="de-DE"/>
              <a:t>Titelmasterformat durch Klicken bearbeiten</a:t>
            </a:r>
          </a:p>
        </p:txBody>
      </p:sp>
      <p:sp>
        <p:nvSpPr>
          <p:cNvPr id="3" name="Inhaltsplatzhalter 2"/>
          <p:cNvSpPr>
            <a:spLocks noGrp="1"/>
          </p:cNvSpPr>
          <p:nvPr>
            <p:ph idx="1"/>
          </p:nvPr>
        </p:nvSpPr>
        <p:spPr>
          <a:xfrm>
            <a:off x="16738189" y="1205411"/>
            <a:ext cx="23932928" cy="25839058"/>
          </a:xfrm>
        </p:spPr>
        <p:txBody>
          <a:bodyPr/>
          <a:lstStyle>
            <a:lvl1pPr>
              <a:defRPr sz="14000"/>
            </a:lvl1pPr>
            <a:lvl2pPr>
              <a:defRPr sz="12100"/>
            </a:lvl2pPr>
            <a:lvl3pPr>
              <a:defRPr sz="10400"/>
            </a:lvl3pPr>
            <a:lvl4pPr>
              <a:defRPr sz="8800"/>
            </a:lvl4pPr>
            <a:lvl5pPr>
              <a:defRPr sz="8800"/>
            </a:lvl5pPr>
            <a:lvl6pPr>
              <a:defRPr sz="8800"/>
            </a:lvl6pPr>
            <a:lvl7pPr>
              <a:defRPr sz="8800"/>
            </a:lvl7pPr>
            <a:lvl8pPr>
              <a:defRPr sz="8800"/>
            </a:lvl8pPr>
            <a:lvl9pPr>
              <a:defRPr sz="88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p:cNvSpPr>
            <a:spLocks noGrp="1"/>
          </p:cNvSpPr>
          <p:nvPr>
            <p:ph type="body" sz="half" idx="2"/>
          </p:nvPr>
        </p:nvSpPr>
        <p:spPr>
          <a:xfrm>
            <a:off x="2140593" y="6335376"/>
            <a:ext cx="14084755" cy="20709089"/>
          </a:xfrm>
        </p:spPr>
        <p:txBody>
          <a:bodyPr/>
          <a:lstStyle>
            <a:lvl1pPr marL="0" indent="0">
              <a:buNone/>
              <a:defRPr sz="6200"/>
            </a:lvl1pPr>
            <a:lvl2pPr marL="1993183" indent="0">
              <a:buNone/>
              <a:defRPr sz="5200"/>
            </a:lvl2pPr>
            <a:lvl3pPr marL="3986369" indent="0">
              <a:buNone/>
              <a:defRPr sz="4200"/>
            </a:lvl3pPr>
            <a:lvl4pPr marL="5979552" indent="0">
              <a:buNone/>
              <a:defRPr sz="3900"/>
            </a:lvl4pPr>
            <a:lvl5pPr marL="7972735" indent="0">
              <a:buNone/>
              <a:defRPr sz="3900"/>
            </a:lvl5pPr>
            <a:lvl6pPr marL="9965921" indent="0">
              <a:buNone/>
              <a:defRPr sz="3900"/>
            </a:lvl6pPr>
            <a:lvl7pPr marL="11959104" indent="0">
              <a:buNone/>
              <a:defRPr sz="3900"/>
            </a:lvl7pPr>
            <a:lvl8pPr marL="13952290" indent="0">
              <a:buNone/>
              <a:defRPr sz="3900"/>
            </a:lvl8pPr>
            <a:lvl9pPr marL="15945473" indent="0">
              <a:buNone/>
              <a:defRPr sz="3900"/>
            </a:lvl9pPr>
          </a:lstStyle>
          <a:p>
            <a:pPr lvl="0"/>
            <a:r>
              <a:rPr lang="de-DE"/>
              <a:t>Textmasterformate durch Klicken bearbeiten</a:t>
            </a:r>
          </a:p>
        </p:txBody>
      </p:sp>
      <p:sp>
        <p:nvSpPr>
          <p:cNvPr id="5" name="Datumsplatzhalter 4"/>
          <p:cNvSpPr>
            <a:spLocks noGrp="1"/>
          </p:cNvSpPr>
          <p:nvPr>
            <p:ph type="dt" sz="half" idx="10"/>
          </p:nvPr>
        </p:nvSpPr>
        <p:spPr/>
        <p:txBody>
          <a:bodyPr/>
          <a:lstStyle/>
          <a:p>
            <a:fld id="{0DBF1F82-4E5B-4407-973D-C7AE76259AD1}" type="datetimeFigureOut">
              <a:rPr lang="de-DE" smtClean="0"/>
              <a:pPr/>
              <a:t>01.11.2018</a:t>
            </a:fld>
            <a:endParaRPr lang="de-DE" dirty="0"/>
          </a:p>
        </p:txBody>
      </p:sp>
      <p:sp>
        <p:nvSpPr>
          <p:cNvPr id="6" name="Fußzeilenplatzhalter 5"/>
          <p:cNvSpPr>
            <a:spLocks noGrp="1"/>
          </p:cNvSpPr>
          <p:nvPr>
            <p:ph type="ftr" sz="quarter" idx="11"/>
          </p:nvPr>
        </p:nvSpPr>
        <p:spPr/>
        <p:txBody>
          <a:bodyPr/>
          <a:lstStyle/>
          <a:p>
            <a:endParaRPr lang="de-DE" dirty="0"/>
          </a:p>
        </p:txBody>
      </p:sp>
      <p:sp>
        <p:nvSpPr>
          <p:cNvPr id="7" name="Foliennummernplatzhalter 6"/>
          <p:cNvSpPr>
            <a:spLocks noGrp="1"/>
          </p:cNvSpPr>
          <p:nvPr>
            <p:ph type="sldNum" sz="quarter" idx="12"/>
          </p:nvPr>
        </p:nvSpPr>
        <p:spPr/>
        <p:txBody>
          <a:bodyPr/>
          <a:lstStyle/>
          <a:p>
            <a:fld id="{8DFFA617-3512-46F3-98D2-CB992EB5581D}" type="slidenum">
              <a:rPr lang="de-DE" smtClean="0"/>
              <a:pPr/>
              <a:t>‹#›</a:t>
            </a:fld>
            <a:endParaRPr lang="de-DE"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1392" y="21192649"/>
            <a:ext cx="25687020" cy="2501915"/>
          </a:xfrm>
        </p:spPr>
        <p:txBody>
          <a:bodyPr anchor="b"/>
          <a:lstStyle>
            <a:lvl1pPr algn="l">
              <a:defRPr sz="8800" b="1"/>
            </a:lvl1pPr>
          </a:lstStyle>
          <a:p>
            <a:r>
              <a:rPr lang="de-DE"/>
              <a:t>Titelmasterformat durch Klicken bearbeiten</a:t>
            </a:r>
          </a:p>
        </p:txBody>
      </p:sp>
      <p:sp>
        <p:nvSpPr>
          <p:cNvPr id="3" name="Bildplatzhalter 2"/>
          <p:cNvSpPr>
            <a:spLocks noGrp="1"/>
          </p:cNvSpPr>
          <p:nvPr>
            <p:ph type="pic" idx="1"/>
          </p:nvPr>
        </p:nvSpPr>
        <p:spPr>
          <a:xfrm>
            <a:off x="8391392" y="2705145"/>
            <a:ext cx="25687020" cy="18165128"/>
          </a:xfrm>
        </p:spPr>
        <p:txBody>
          <a:bodyPr/>
          <a:lstStyle>
            <a:lvl1pPr marL="0" indent="0">
              <a:buNone/>
              <a:defRPr sz="14000"/>
            </a:lvl1pPr>
            <a:lvl2pPr marL="1993183" indent="0">
              <a:buNone/>
              <a:defRPr sz="12100"/>
            </a:lvl2pPr>
            <a:lvl3pPr marL="3986369" indent="0">
              <a:buNone/>
              <a:defRPr sz="10400"/>
            </a:lvl3pPr>
            <a:lvl4pPr marL="5979552" indent="0">
              <a:buNone/>
              <a:defRPr sz="8800"/>
            </a:lvl4pPr>
            <a:lvl5pPr marL="7972735" indent="0">
              <a:buNone/>
              <a:defRPr sz="8800"/>
            </a:lvl5pPr>
            <a:lvl6pPr marL="9965921" indent="0">
              <a:buNone/>
              <a:defRPr sz="8800"/>
            </a:lvl6pPr>
            <a:lvl7pPr marL="11959104" indent="0">
              <a:buNone/>
              <a:defRPr sz="8800"/>
            </a:lvl7pPr>
            <a:lvl8pPr marL="13952290" indent="0">
              <a:buNone/>
              <a:defRPr sz="8800"/>
            </a:lvl8pPr>
            <a:lvl9pPr marL="15945473" indent="0">
              <a:buNone/>
              <a:defRPr sz="8800"/>
            </a:lvl9pPr>
          </a:lstStyle>
          <a:p>
            <a:endParaRPr lang="de-DE" dirty="0"/>
          </a:p>
        </p:txBody>
      </p:sp>
      <p:sp>
        <p:nvSpPr>
          <p:cNvPr id="4" name="Textplatzhalter 3"/>
          <p:cNvSpPr>
            <a:spLocks noGrp="1"/>
          </p:cNvSpPr>
          <p:nvPr>
            <p:ph type="body" sz="half" idx="2"/>
          </p:nvPr>
        </p:nvSpPr>
        <p:spPr>
          <a:xfrm>
            <a:off x="8391392" y="23694564"/>
            <a:ext cx="25687020" cy="3553128"/>
          </a:xfrm>
        </p:spPr>
        <p:txBody>
          <a:bodyPr/>
          <a:lstStyle>
            <a:lvl1pPr marL="0" indent="0">
              <a:buNone/>
              <a:defRPr sz="6200"/>
            </a:lvl1pPr>
            <a:lvl2pPr marL="1993183" indent="0">
              <a:buNone/>
              <a:defRPr sz="5200"/>
            </a:lvl2pPr>
            <a:lvl3pPr marL="3986369" indent="0">
              <a:buNone/>
              <a:defRPr sz="4200"/>
            </a:lvl3pPr>
            <a:lvl4pPr marL="5979552" indent="0">
              <a:buNone/>
              <a:defRPr sz="3900"/>
            </a:lvl4pPr>
            <a:lvl5pPr marL="7972735" indent="0">
              <a:buNone/>
              <a:defRPr sz="3900"/>
            </a:lvl5pPr>
            <a:lvl6pPr marL="9965921" indent="0">
              <a:buNone/>
              <a:defRPr sz="3900"/>
            </a:lvl6pPr>
            <a:lvl7pPr marL="11959104" indent="0">
              <a:buNone/>
              <a:defRPr sz="3900"/>
            </a:lvl7pPr>
            <a:lvl8pPr marL="13952290" indent="0">
              <a:buNone/>
              <a:defRPr sz="3900"/>
            </a:lvl8pPr>
            <a:lvl9pPr marL="15945473" indent="0">
              <a:buNone/>
              <a:defRPr sz="3900"/>
            </a:lvl9pPr>
          </a:lstStyle>
          <a:p>
            <a:pPr lvl="0"/>
            <a:r>
              <a:rPr lang="de-DE"/>
              <a:t>Textmasterformate durch Klicken bearbeiten</a:t>
            </a:r>
          </a:p>
        </p:txBody>
      </p:sp>
      <p:sp>
        <p:nvSpPr>
          <p:cNvPr id="5" name="Datumsplatzhalter 4"/>
          <p:cNvSpPr>
            <a:spLocks noGrp="1"/>
          </p:cNvSpPr>
          <p:nvPr>
            <p:ph type="dt" sz="half" idx="10"/>
          </p:nvPr>
        </p:nvSpPr>
        <p:spPr/>
        <p:txBody>
          <a:bodyPr/>
          <a:lstStyle/>
          <a:p>
            <a:fld id="{0DBF1F82-4E5B-4407-973D-C7AE76259AD1}" type="datetimeFigureOut">
              <a:rPr lang="de-DE" smtClean="0"/>
              <a:pPr/>
              <a:t>01.11.2018</a:t>
            </a:fld>
            <a:endParaRPr lang="de-DE" dirty="0"/>
          </a:p>
        </p:txBody>
      </p:sp>
      <p:sp>
        <p:nvSpPr>
          <p:cNvPr id="6" name="Fußzeilenplatzhalter 5"/>
          <p:cNvSpPr>
            <a:spLocks noGrp="1"/>
          </p:cNvSpPr>
          <p:nvPr>
            <p:ph type="ftr" sz="quarter" idx="11"/>
          </p:nvPr>
        </p:nvSpPr>
        <p:spPr/>
        <p:txBody>
          <a:bodyPr/>
          <a:lstStyle/>
          <a:p>
            <a:endParaRPr lang="de-DE" dirty="0"/>
          </a:p>
        </p:txBody>
      </p:sp>
      <p:sp>
        <p:nvSpPr>
          <p:cNvPr id="7" name="Foliennummernplatzhalter 6"/>
          <p:cNvSpPr>
            <a:spLocks noGrp="1"/>
          </p:cNvSpPr>
          <p:nvPr>
            <p:ph type="sldNum" sz="quarter" idx="12"/>
          </p:nvPr>
        </p:nvSpPr>
        <p:spPr/>
        <p:txBody>
          <a:bodyPr/>
          <a:lstStyle/>
          <a:p>
            <a:fld id="{8DFFA617-3512-46F3-98D2-CB992EB5581D}" type="slidenum">
              <a:rPr lang="de-DE" smtClean="0"/>
              <a:pPr/>
              <a:t>‹#›</a:t>
            </a:fld>
            <a:endParaRPr lang="de-DE"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2140586" y="1212411"/>
            <a:ext cx="38530530" cy="5045869"/>
          </a:xfrm>
          <a:prstGeom prst="rect">
            <a:avLst/>
          </a:prstGeom>
        </p:spPr>
        <p:txBody>
          <a:bodyPr vert="horz" lIns="398636" tIns="199320" rIns="398636" bIns="199320" rtlCol="0" anchor="ctr">
            <a:normAutofit/>
          </a:bodyPr>
          <a:lstStyle/>
          <a:p>
            <a:r>
              <a:rPr lang="de-DE" dirty="0"/>
              <a:t>Titelmasterformat durch Klicken bearbeiten</a:t>
            </a:r>
          </a:p>
        </p:txBody>
      </p:sp>
      <p:sp>
        <p:nvSpPr>
          <p:cNvPr id="3" name="Textplatzhalter 2"/>
          <p:cNvSpPr>
            <a:spLocks noGrp="1"/>
          </p:cNvSpPr>
          <p:nvPr>
            <p:ph type="body" idx="1"/>
          </p:nvPr>
        </p:nvSpPr>
        <p:spPr>
          <a:xfrm>
            <a:off x="2140586" y="7064225"/>
            <a:ext cx="38530530" cy="19980240"/>
          </a:xfrm>
          <a:prstGeom prst="rect">
            <a:avLst/>
          </a:prstGeom>
        </p:spPr>
        <p:txBody>
          <a:bodyPr vert="horz" lIns="398636" tIns="199320" rIns="398636" bIns="199320" rtlCol="0">
            <a:normAutofit/>
          </a:bodyPr>
          <a:lstStyle/>
          <a:p>
            <a:pPr lvl="0"/>
            <a:r>
              <a:rPr lang="de-DE" dirty="0"/>
              <a:t>Textmasterformate durch Klicken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4" name="Datumsplatzhalter 3"/>
          <p:cNvSpPr>
            <a:spLocks noGrp="1"/>
          </p:cNvSpPr>
          <p:nvPr>
            <p:ph type="dt" sz="half" idx="2"/>
          </p:nvPr>
        </p:nvSpPr>
        <p:spPr>
          <a:xfrm>
            <a:off x="2140586" y="28060649"/>
            <a:ext cx="9989398" cy="1611876"/>
          </a:xfrm>
          <a:prstGeom prst="rect">
            <a:avLst/>
          </a:prstGeom>
        </p:spPr>
        <p:txBody>
          <a:bodyPr vert="horz" lIns="398636" tIns="199320" rIns="398636" bIns="199320" rtlCol="0" anchor="ctr"/>
          <a:lstStyle>
            <a:lvl1pPr algn="l">
              <a:defRPr sz="5200">
                <a:solidFill>
                  <a:schemeClr val="tx1">
                    <a:tint val="75000"/>
                  </a:schemeClr>
                </a:solidFill>
              </a:defRPr>
            </a:lvl1pPr>
          </a:lstStyle>
          <a:p>
            <a:fld id="{0DBF1F82-4E5B-4407-973D-C7AE76259AD1}" type="datetimeFigureOut">
              <a:rPr lang="de-DE" smtClean="0"/>
              <a:pPr/>
              <a:t>01.11.2018</a:t>
            </a:fld>
            <a:endParaRPr lang="de-DE" dirty="0"/>
          </a:p>
        </p:txBody>
      </p:sp>
      <p:sp>
        <p:nvSpPr>
          <p:cNvPr id="5" name="Fußzeilenplatzhalter 4"/>
          <p:cNvSpPr>
            <a:spLocks noGrp="1"/>
          </p:cNvSpPr>
          <p:nvPr>
            <p:ph type="ftr" sz="quarter" idx="3"/>
          </p:nvPr>
        </p:nvSpPr>
        <p:spPr>
          <a:xfrm>
            <a:off x="14627331" y="28060649"/>
            <a:ext cx="13557039" cy="1611876"/>
          </a:xfrm>
          <a:prstGeom prst="rect">
            <a:avLst/>
          </a:prstGeom>
        </p:spPr>
        <p:txBody>
          <a:bodyPr vert="horz" lIns="398636" tIns="199320" rIns="398636" bIns="199320" rtlCol="0" anchor="ctr"/>
          <a:lstStyle>
            <a:lvl1pPr algn="ctr">
              <a:defRPr sz="5200">
                <a:solidFill>
                  <a:schemeClr val="tx1">
                    <a:tint val="75000"/>
                  </a:schemeClr>
                </a:solidFill>
              </a:defRPr>
            </a:lvl1pPr>
          </a:lstStyle>
          <a:p>
            <a:endParaRPr lang="de-DE" dirty="0"/>
          </a:p>
        </p:txBody>
      </p:sp>
      <p:sp>
        <p:nvSpPr>
          <p:cNvPr id="6" name="Foliennummernplatzhalter 5"/>
          <p:cNvSpPr>
            <a:spLocks noGrp="1"/>
          </p:cNvSpPr>
          <p:nvPr>
            <p:ph type="sldNum" sz="quarter" idx="4"/>
          </p:nvPr>
        </p:nvSpPr>
        <p:spPr>
          <a:xfrm>
            <a:off x="30681719" y="28060649"/>
            <a:ext cx="9989398" cy="1611876"/>
          </a:xfrm>
          <a:prstGeom prst="rect">
            <a:avLst/>
          </a:prstGeom>
        </p:spPr>
        <p:txBody>
          <a:bodyPr vert="horz" lIns="398636" tIns="199320" rIns="398636" bIns="199320" rtlCol="0" anchor="ctr"/>
          <a:lstStyle>
            <a:lvl1pPr algn="r">
              <a:defRPr sz="5200">
                <a:solidFill>
                  <a:schemeClr val="tx1">
                    <a:tint val="75000"/>
                  </a:schemeClr>
                </a:solidFill>
              </a:defRPr>
            </a:lvl1pPr>
          </a:lstStyle>
          <a:p>
            <a:fld id="{8DFFA617-3512-46F3-98D2-CB992EB5581D}" type="slidenum">
              <a:rPr lang="de-DE" smtClean="0"/>
              <a:pPr/>
              <a:t>‹#›</a:t>
            </a:fld>
            <a:endParaRPr lang="de-DE"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986369" rtl="0" eaLnBrk="1" latinLnBrk="0" hangingPunct="1">
        <a:spcBef>
          <a:spcPct val="0"/>
        </a:spcBef>
        <a:buNone/>
        <a:defRPr sz="19200" kern="1200">
          <a:solidFill>
            <a:schemeClr val="tx1"/>
          </a:solidFill>
          <a:latin typeface="+mj-lt"/>
          <a:ea typeface="+mj-ea"/>
          <a:cs typeface="+mj-cs"/>
        </a:defRPr>
      </a:lvl1pPr>
    </p:titleStyle>
    <p:bodyStyle>
      <a:lvl1pPr marL="1494887" indent="-1494887" algn="l" defTabSz="3986369" rtl="0" eaLnBrk="1" latinLnBrk="0" hangingPunct="1">
        <a:spcBef>
          <a:spcPct val="20000"/>
        </a:spcBef>
        <a:buFont typeface="Arial" pitchFamily="34" charset="0"/>
        <a:buChar char="•"/>
        <a:defRPr sz="14000" kern="1200">
          <a:solidFill>
            <a:schemeClr val="tx1"/>
          </a:solidFill>
          <a:latin typeface="+mn-lt"/>
          <a:ea typeface="+mn-ea"/>
          <a:cs typeface="+mn-cs"/>
        </a:defRPr>
      </a:lvl1pPr>
      <a:lvl2pPr marL="3238924" indent="-1245741" algn="l" defTabSz="3986369" rtl="0" eaLnBrk="1" latinLnBrk="0" hangingPunct="1">
        <a:spcBef>
          <a:spcPct val="20000"/>
        </a:spcBef>
        <a:buFont typeface="Arial" pitchFamily="34" charset="0"/>
        <a:buChar char="–"/>
        <a:defRPr sz="12100" kern="1200">
          <a:solidFill>
            <a:schemeClr val="tx1"/>
          </a:solidFill>
          <a:latin typeface="+mn-lt"/>
          <a:ea typeface="+mn-ea"/>
          <a:cs typeface="+mn-cs"/>
        </a:defRPr>
      </a:lvl2pPr>
      <a:lvl3pPr marL="4982960" indent="-996591" algn="l" defTabSz="3986369" rtl="0" eaLnBrk="1" latinLnBrk="0" hangingPunct="1">
        <a:spcBef>
          <a:spcPct val="20000"/>
        </a:spcBef>
        <a:buFont typeface="Arial" pitchFamily="34" charset="0"/>
        <a:buChar char="•"/>
        <a:defRPr sz="10400" kern="1200">
          <a:solidFill>
            <a:schemeClr val="tx1"/>
          </a:solidFill>
          <a:latin typeface="+mn-lt"/>
          <a:ea typeface="+mn-ea"/>
          <a:cs typeface="+mn-cs"/>
        </a:defRPr>
      </a:lvl3pPr>
      <a:lvl4pPr marL="6976143" indent="-996591" algn="l" defTabSz="3986369" rtl="0" eaLnBrk="1" latinLnBrk="0" hangingPunct="1">
        <a:spcBef>
          <a:spcPct val="20000"/>
        </a:spcBef>
        <a:buFont typeface="Arial" pitchFamily="34" charset="0"/>
        <a:buChar char="–"/>
        <a:defRPr sz="8800" kern="1200">
          <a:solidFill>
            <a:schemeClr val="tx1"/>
          </a:solidFill>
          <a:latin typeface="+mn-lt"/>
          <a:ea typeface="+mn-ea"/>
          <a:cs typeface="+mn-cs"/>
        </a:defRPr>
      </a:lvl4pPr>
      <a:lvl5pPr marL="8969329" indent="-996591" algn="l" defTabSz="3986369" rtl="0" eaLnBrk="1" latinLnBrk="0" hangingPunct="1">
        <a:spcBef>
          <a:spcPct val="20000"/>
        </a:spcBef>
        <a:buFont typeface="Arial" pitchFamily="34" charset="0"/>
        <a:buChar char="»"/>
        <a:defRPr sz="8800" kern="1200">
          <a:solidFill>
            <a:schemeClr val="tx1"/>
          </a:solidFill>
          <a:latin typeface="+mn-lt"/>
          <a:ea typeface="+mn-ea"/>
          <a:cs typeface="+mn-cs"/>
        </a:defRPr>
      </a:lvl5pPr>
      <a:lvl6pPr marL="10962512" indent="-996591" algn="l" defTabSz="3986369" rtl="0" eaLnBrk="1" latinLnBrk="0" hangingPunct="1">
        <a:spcBef>
          <a:spcPct val="20000"/>
        </a:spcBef>
        <a:buFont typeface="Arial" pitchFamily="34" charset="0"/>
        <a:buChar char="•"/>
        <a:defRPr sz="8800" kern="1200">
          <a:solidFill>
            <a:schemeClr val="tx1"/>
          </a:solidFill>
          <a:latin typeface="+mn-lt"/>
          <a:ea typeface="+mn-ea"/>
          <a:cs typeface="+mn-cs"/>
        </a:defRPr>
      </a:lvl6pPr>
      <a:lvl7pPr marL="12955695" indent="-996591" algn="l" defTabSz="3986369" rtl="0" eaLnBrk="1" latinLnBrk="0" hangingPunct="1">
        <a:spcBef>
          <a:spcPct val="20000"/>
        </a:spcBef>
        <a:buFont typeface="Arial" pitchFamily="34" charset="0"/>
        <a:buChar char="•"/>
        <a:defRPr sz="8800" kern="1200">
          <a:solidFill>
            <a:schemeClr val="tx1"/>
          </a:solidFill>
          <a:latin typeface="+mn-lt"/>
          <a:ea typeface="+mn-ea"/>
          <a:cs typeface="+mn-cs"/>
        </a:defRPr>
      </a:lvl7pPr>
      <a:lvl8pPr marL="14948881" indent="-996591" algn="l" defTabSz="3986369" rtl="0" eaLnBrk="1" latinLnBrk="0" hangingPunct="1">
        <a:spcBef>
          <a:spcPct val="20000"/>
        </a:spcBef>
        <a:buFont typeface="Arial" pitchFamily="34" charset="0"/>
        <a:buChar char="•"/>
        <a:defRPr sz="8800" kern="1200">
          <a:solidFill>
            <a:schemeClr val="tx1"/>
          </a:solidFill>
          <a:latin typeface="+mn-lt"/>
          <a:ea typeface="+mn-ea"/>
          <a:cs typeface="+mn-cs"/>
        </a:defRPr>
      </a:lvl8pPr>
      <a:lvl9pPr marL="16942064" indent="-996591" algn="l" defTabSz="3986369" rtl="0" eaLnBrk="1" latinLnBrk="0" hangingPunct="1">
        <a:spcBef>
          <a:spcPct val="20000"/>
        </a:spcBef>
        <a:buFont typeface="Arial" pitchFamily="34" charset="0"/>
        <a:buChar char="•"/>
        <a:defRPr sz="8800" kern="1200">
          <a:solidFill>
            <a:schemeClr val="tx1"/>
          </a:solidFill>
          <a:latin typeface="+mn-lt"/>
          <a:ea typeface="+mn-ea"/>
          <a:cs typeface="+mn-cs"/>
        </a:defRPr>
      </a:lvl9pPr>
    </p:bodyStyle>
    <p:otherStyle>
      <a:defPPr>
        <a:defRPr lang="de-DE"/>
      </a:defPPr>
      <a:lvl1pPr marL="0" algn="l" defTabSz="3986369" rtl="0" eaLnBrk="1" latinLnBrk="0" hangingPunct="1">
        <a:defRPr sz="7800" kern="1200">
          <a:solidFill>
            <a:schemeClr val="tx1"/>
          </a:solidFill>
          <a:latin typeface="+mn-lt"/>
          <a:ea typeface="+mn-ea"/>
          <a:cs typeface="+mn-cs"/>
        </a:defRPr>
      </a:lvl1pPr>
      <a:lvl2pPr marL="1993183" algn="l" defTabSz="3986369" rtl="0" eaLnBrk="1" latinLnBrk="0" hangingPunct="1">
        <a:defRPr sz="7800" kern="1200">
          <a:solidFill>
            <a:schemeClr val="tx1"/>
          </a:solidFill>
          <a:latin typeface="+mn-lt"/>
          <a:ea typeface="+mn-ea"/>
          <a:cs typeface="+mn-cs"/>
        </a:defRPr>
      </a:lvl2pPr>
      <a:lvl3pPr marL="3986369" algn="l" defTabSz="3986369" rtl="0" eaLnBrk="1" latinLnBrk="0" hangingPunct="1">
        <a:defRPr sz="7800" kern="1200">
          <a:solidFill>
            <a:schemeClr val="tx1"/>
          </a:solidFill>
          <a:latin typeface="+mn-lt"/>
          <a:ea typeface="+mn-ea"/>
          <a:cs typeface="+mn-cs"/>
        </a:defRPr>
      </a:lvl3pPr>
      <a:lvl4pPr marL="5979552" algn="l" defTabSz="3986369" rtl="0" eaLnBrk="1" latinLnBrk="0" hangingPunct="1">
        <a:defRPr sz="7800" kern="1200">
          <a:solidFill>
            <a:schemeClr val="tx1"/>
          </a:solidFill>
          <a:latin typeface="+mn-lt"/>
          <a:ea typeface="+mn-ea"/>
          <a:cs typeface="+mn-cs"/>
        </a:defRPr>
      </a:lvl4pPr>
      <a:lvl5pPr marL="7972735" algn="l" defTabSz="3986369" rtl="0" eaLnBrk="1" latinLnBrk="0" hangingPunct="1">
        <a:defRPr sz="7800" kern="1200">
          <a:solidFill>
            <a:schemeClr val="tx1"/>
          </a:solidFill>
          <a:latin typeface="+mn-lt"/>
          <a:ea typeface="+mn-ea"/>
          <a:cs typeface="+mn-cs"/>
        </a:defRPr>
      </a:lvl5pPr>
      <a:lvl6pPr marL="9965921" algn="l" defTabSz="3986369" rtl="0" eaLnBrk="1" latinLnBrk="0" hangingPunct="1">
        <a:defRPr sz="7800" kern="1200">
          <a:solidFill>
            <a:schemeClr val="tx1"/>
          </a:solidFill>
          <a:latin typeface="+mn-lt"/>
          <a:ea typeface="+mn-ea"/>
          <a:cs typeface="+mn-cs"/>
        </a:defRPr>
      </a:lvl6pPr>
      <a:lvl7pPr marL="11959104" algn="l" defTabSz="3986369" rtl="0" eaLnBrk="1" latinLnBrk="0" hangingPunct="1">
        <a:defRPr sz="7800" kern="1200">
          <a:solidFill>
            <a:schemeClr val="tx1"/>
          </a:solidFill>
          <a:latin typeface="+mn-lt"/>
          <a:ea typeface="+mn-ea"/>
          <a:cs typeface="+mn-cs"/>
        </a:defRPr>
      </a:lvl7pPr>
      <a:lvl8pPr marL="13952290" algn="l" defTabSz="3986369" rtl="0" eaLnBrk="1" latinLnBrk="0" hangingPunct="1">
        <a:defRPr sz="7800" kern="1200">
          <a:solidFill>
            <a:schemeClr val="tx1"/>
          </a:solidFill>
          <a:latin typeface="+mn-lt"/>
          <a:ea typeface="+mn-ea"/>
          <a:cs typeface="+mn-cs"/>
        </a:defRPr>
      </a:lvl8pPr>
      <a:lvl9pPr marL="15945473" algn="l" defTabSz="3986369" rtl="0" eaLnBrk="1" latinLnBrk="0" hangingPunct="1">
        <a:defRPr sz="7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18" Type="http://schemas.openxmlformats.org/officeDocument/2006/relationships/image" Target="../media/image16.png"/><Relationship Id="rId26" Type="http://schemas.openxmlformats.org/officeDocument/2006/relationships/image" Target="../media/image24.png"/><Relationship Id="rId3" Type="http://schemas.openxmlformats.org/officeDocument/2006/relationships/image" Target="../media/image1.png"/><Relationship Id="rId21" Type="http://schemas.openxmlformats.org/officeDocument/2006/relationships/image" Target="../media/image19.png"/><Relationship Id="rId34" Type="http://schemas.openxmlformats.org/officeDocument/2006/relationships/image" Target="../media/image32.png"/><Relationship Id="rId7" Type="http://schemas.openxmlformats.org/officeDocument/2006/relationships/image" Target="../media/image5.emf"/><Relationship Id="rId12" Type="http://schemas.openxmlformats.org/officeDocument/2006/relationships/image" Target="../media/image10.png"/><Relationship Id="rId17" Type="http://schemas.openxmlformats.org/officeDocument/2006/relationships/image" Target="../media/image15.png"/><Relationship Id="rId25" Type="http://schemas.openxmlformats.org/officeDocument/2006/relationships/image" Target="../media/image23.png"/><Relationship Id="rId33" Type="http://schemas.openxmlformats.org/officeDocument/2006/relationships/image" Target="../media/image31.png"/><Relationship Id="rId2" Type="http://schemas.openxmlformats.org/officeDocument/2006/relationships/notesSlide" Target="../notesSlides/notesSlide1.xml"/><Relationship Id="rId16" Type="http://schemas.openxmlformats.org/officeDocument/2006/relationships/image" Target="../media/image14.png"/><Relationship Id="rId20" Type="http://schemas.openxmlformats.org/officeDocument/2006/relationships/image" Target="../media/image18.png"/><Relationship Id="rId29" Type="http://schemas.openxmlformats.org/officeDocument/2006/relationships/image" Target="../media/image27.png"/><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24" Type="http://schemas.openxmlformats.org/officeDocument/2006/relationships/image" Target="../media/image22.png"/><Relationship Id="rId32" Type="http://schemas.openxmlformats.org/officeDocument/2006/relationships/image" Target="../media/image30.png"/><Relationship Id="rId5" Type="http://schemas.openxmlformats.org/officeDocument/2006/relationships/image" Target="../media/image3.png"/><Relationship Id="rId15" Type="http://schemas.openxmlformats.org/officeDocument/2006/relationships/image" Target="../media/image13.png"/><Relationship Id="rId23" Type="http://schemas.openxmlformats.org/officeDocument/2006/relationships/image" Target="../media/image21.png"/><Relationship Id="rId28" Type="http://schemas.openxmlformats.org/officeDocument/2006/relationships/image" Target="../media/image26.png"/><Relationship Id="rId10" Type="http://schemas.openxmlformats.org/officeDocument/2006/relationships/image" Target="../media/image8.png"/><Relationship Id="rId19" Type="http://schemas.openxmlformats.org/officeDocument/2006/relationships/image" Target="../media/image17.png"/><Relationship Id="rId31" Type="http://schemas.openxmlformats.org/officeDocument/2006/relationships/image" Target="../media/image29.png"/><Relationship Id="rId4" Type="http://schemas.openxmlformats.org/officeDocument/2006/relationships/image" Target="../media/image2.png"/><Relationship Id="rId9" Type="http://schemas.openxmlformats.org/officeDocument/2006/relationships/image" Target="../media/image7.jpeg"/><Relationship Id="rId14" Type="http://schemas.openxmlformats.org/officeDocument/2006/relationships/image" Target="../media/image12.png"/><Relationship Id="rId22" Type="http://schemas.openxmlformats.org/officeDocument/2006/relationships/image" Target="../media/image20.png"/><Relationship Id="rId27" Type="http://schemas.openxmlformats.org/officeDocument/2006/relationships/image" Target="../media/image25.png"/><Relationship Id="rId30" Type="http://schemas.openxmlformats.org/officeDocument/2006/relationships/image" Target="../media/image2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6" name="Picture 65">
            <a:extLst>
              <a:ext uri="{FF2B5EF4-FFF2-40B4-BE49-F238E27FC236}">
                <a16:creationId xmlns:a16="http://schemas.microsoft.com/office/drawing/2014/main" id="{501FE4B7-E383-4C9F-9E66-5280F723ADDA}"/>
              </a:ext>
            </a:extLst>
          </p:cNvPr>
          <p:cNvPicPr>
            <a:picLocks noChangeAspect="1"/>
          </p:cNvPicPr>
          <p:nvPr/>
        </p:nvPicPr>
        <p:blipFill>
          <a:blip r:embed="rId3"/>
          <a:stretch>
            <a:fillRect/>
          </a:stretch>
        </p:blipFill>
        <p:spPr>
          <a:xfrm>
            <a:off x="23062034" y="5766569"/>
            <a:ext cx="4770574" cy="3322365"/>
          </a:xfrm>
          <a:prstGeom prst="rect">
            <a:avLst/>
          </a:prstGeom>
        </p:spPr>
      </p:pic>
      <p:pic>
        <p:nvPicPr>
          <p:cNvPr id="126" name="Picture 125">
            <a:extLst>
              <a:ext uri="{FF2B5EF4-FFF2-40B4-BE49-F238E27FC236}">
                <a16:creationId xmlns:a16="http://schemas.microsoft.com/office/drawing/2014/main" id="{6CF16740-A794-41E1-8FDB-A7808BD019BF}"/>
              </a:ext>
            </a:extLst>
          </p:cNvPr>
          <p:cNvPicPr>
            <a:picLocks noChangeAspect="1"/>
          </p:cNvPicPr>
          <p:nvPr/>
        </p:nvPicPr>
        <p:blipFill rotWithShape="1">
          <a:blip r:embed="rId4"/>
          <a:srcRect l="30486" t="9464" r="30361" b="34442"/>
          <a:stretch/>
        </p:blipFill>
        <p:spPr>
          <a:xfrm>
            <a:off x="10593864" y="24578546"/>
            <a:ext cx="4457224" cy="4356988"/>
          </a:xfrm>
          <a:prstGeom prst="rect">
            <a:avLst/>
          </a:prstGeom>
        </p:spPr>
      </p:pic>
      <p:grpSp>
        <p:nvGrpSpPr>
          <p:cNvPr id="89" name="Group 88">
            <a:extLst>
              <a:ext uri="{FF2B5EF4-FFF2-40B4-BE49-F238E27FC236}">
                <a16:creationId xmlns:a16="http://schemas.microsoft.com/office/drawing/2014/main" id="{19274681-EDFE-4769-9E97-8D35DB7434A0}"/>
              </a:ext>
            </a:extLst>
          </p:cNvPr>
          <p:cNvGrpSpPr/>
          <p:nvPr/>
        </p:nvGrpSpPr>
        <p:grpSpPr>
          <a:xfrm>
            <a:off x="4019562" y="20924431"/>
            <a:ext cx="5609373" cy="3827133"/>
            <a:chOff x="381828" y="2022688"/>
            <a:chExt cx="2378620" cy="1622872"/>
          </a:xfrm>
        </p:grpSpPr>
        <p:pic>
          <p:nvPicPr>
            <p:cNvPr id="90" name="Picture 89">
              <a:extLst>
                <a:ext uri="{FF2B5EF4-FFF2-40B4-BE49-F238E27FC236}">
                  <a16:creationId xmlns:a16="http://schemas.microsoft.com/office/drawing/2014/main" id="{4DBB5578-DBF0-46FC-BA72-00A6650801BF}"/>
                </a:ext>
              </a:extLst>
            </p:cNvPr>
            <p:cNvPicPr>
              <a:picLocks noChangeAspect="1"/>
            </p:cNvPicPr>
            <p:nvPr/>
          </p:nvPicPr>
          <p:blipFill>
            <a:blip r:embed="rId4"/>
            <a:stretch>
              <a:fillRect/>
            </a:stretch>
          </p:blipFill>
          <p:spPr>
            <a:xfrm>
              <a:off x="381828" y="2022688"/>
              <a:ext cx="2378620" cy="1622872"/>
            </a:xfrm>
            <a:prstGeom prst="rect">
              <a:avLst/>
            </a:prstGeom>
          </p:spPr>
        </p:pic>
        <p:sp>
          <p:nvSpPr>
            <p:cNvPr id="91" name="Rectangle 90">
              <a:extLst>
                <a:ext uri="{FF2B5EF4-FFF2-40B4-BE49-F238E27FC236}">
                  <a16:creationId xmlns:a16="http://schemas.microsoft.com/office/drawing/2014/main" id="{98CC7201-5778-433B-8855-2A10FA0FAC40}"/>
                </a:ext>
              </a:extLst>
            </p:cNvPr>
            <p:cNvSpPr/>
            <p:nvPr/>
          </p:nvSpPr>
          <p:spPr>
            <a:xfrm>
              <a:off x="814025" y="2127233"/>
              <a:ext cx="1501629" cy="968179"/>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nvGrpSpPr>
          <p:cNvPr id="83" name="Group 82">
            <a:extLst>
              <a:ext uri="{FF2B5EF4-FFF2-40B4-BE49-F238E27FC236}">
                <a16:creationId xmlns:a16="http://schemas.microsoft.com/office/drawing/2014/main" id="{9611E2E5-F46B-43DC-A81D-A6756123F6D5}"/>
              </a:ext>
            </a:extLst>
          </p:cNvPr>
          <p:cNvGrpSpPr/>
          <p:nvPr/>
        </p:nvGrpSpPr>
        <p:grpSpPr>
          <a:xfrm>
            <a:off x="17308113" y="23051590"/>
            <a:ext cx="4601793" cy="3344916"/>
            <a:chOff x="7404811" y="5427729"/>
            <a:chExt cx="1951362" cy="1418391"/>
          </a:xfrm>
        </p:grpSpPr>
        <p:pic>
          <p:nvPicPr>
            <p:cNvPr id="84" name="Picture 83">
              <a:extLst>
                <a:ext uri="{FF2B5EF4-FFF2-40B4-BE49-F238E27FC236}">
                  <a16:creationId xmlns:a16="http://schemas.microsoft.com/office/drawing/2014/main" id="{1B6AF218-B0CA-4A6E-9911-0D447B1A1784}"/>
                </a:ext>
              </a:extLst>
            </p:cNvPr>
            <p:cNvPicPr>
              <a:picLocks noChangeAspect="1"/>
            </p:cNvPicPr>
            <p:nvPr/>
          </p:nvPicPr>
          <p:blipFill>
            <a:blip r:embed="rId5"/>
            <a:stretch>
              <a:fillRect/>
            </a:stretch>
          </p:blipFill>
          <p:spPr>
            <a:xfrm>
              <a:off x="7404811" y="5427729"/>
              <a:ext cx="1951362" cy="1418391"/>
            </a:xfrm>
            <a:prstGeom prst="rect">
              <a:avLst/>
            </a:prstGeom>
          </p:spPr>
        </p:pic>
        <p:sp>
          <p:nvSpPr>
            <p:cNvPr id="85" name="Rectangle 84">
              <a:extLst>
                <a:ext uri="{FF2B5EF4-FFF2-40B4-BE49-F238E27FC236}">
                  <a16:creationId xmlns:a16="http://schemas.microsoft.com/office/drawing/2014/main" id="{2B4A416F-B8CB-4738-99A4-1169582F4FAC}"/>
                </a:ext>
              </a:extLst>
            </p:cNvPr>
            <p:cNvSpPr/>
            <p:nvPr/>
          </p:nvSpPr>
          <p:spPr>
            <a:xfrm>
              <a:off x="7629678" y="5439795"/>
              <a:ext cx="1501629" cy="968179"/>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pic>
        <p:nvPicPr>
          <p:cNvPr id="27" name="Picture 26">
            <a:extLst>
              <a:ext uri="{FF2B5EF4-FFF2-40B4-BE49-F238E27FC236}">
                <a16:creationId xmlns:a16="http://schemas.microsoft.com/office/drawing/2014/main" id="{8D533106-5685-467E-B890-6ACA0AFA661B}"/>
              </a:ext>
            </a:extLst>
          </p:cNvPr>
          <p:cNvPicPr>
            <a:picLocks noChangeAspect="1"/>
          </p:cNvPicPr>
          <p:nvPr/>
        </p:nvPicPr>
        <p:blipFill>
          <a:blip r:embed="rId6"/>
          <a:stretch>
            <a:fillRect/>
          </a:stretch>
        </p:blipFill>
        <p:spPr>
          <a:xfrm>
            <a:off x="28074124" y="5488534"/>
            <a:ext cx="2957084" cy="2134610"/>
          </a:xfrm>
          <a:prstGeom prst="rect">
            <a:avLst/>
          </a:prstGeom>
        </p:spPr>
      </p:pic>
      <p:sp>
        <p:nvSpPr>
          <p:cNvPr id="144" name="Abgerundetes Rechteck 143"/>
          <p:cNvSpPr/>
          <p:nvPr/>
        </p:nvSpPr>
        <p:spPr>
          <a:xfrm>
            <a:off x="1553026" y="231597"/>
            <a:ext cx="39705650" cy="3559179"/>
          </a:xfrm>
          <a:prstGeom prst="roundRect">
            <a:avLst>
              <a:gd name="adj" fmla="val 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398636" tIns="199320" rIns="398636" bIns="199320" rtlCol="0" anchor="ctr"/>
          <a:lstStyle/>
          <a:p>
            <a:pPr algn="ctr"/>
            <a:endParaRPr lang="en-US" noProof="1">
              <a:latin typeface="Arial"/>
              <a:cs typeface="Arial"/>
            </a:endParaRPr>
          </a:p>
        </p:txBody>
      </p:sp>
      <p:sp>
        <p:nvSpPr>
          <p:cNvPr id="2" name="Titel 1"/>
          <p:cNvSpPr>
            <a:spLocks noGrp="1"/>
          </p:cNvSpPr>
          <p:nvPr>
            <p:ph type="ctrTitle"/>
          </p:nvPr>
        </p:nvSpPr>
        <p:spPr>
          <a:xfrm>
            <a:off x="1243610" y="140032"/>
            <a:ext cx="40396488" cy="4103308"/>
          </a:xfrm>
          <a:noFill/>
        </p:spPr>
        <p:txBody>
          <a:bodyPr>
            <a:noAutofit/>
          </a:bodyPr>
          <a:lstStyle/>
          <a:p>
            <a:pPr>
              <a:spcAft>
                <a:spcPts val="0"/>
              </a:spcAft>
            </a:pPr>
            <a:r>
              <a:rPr lang="en-US" sz="6000" b="1" noProof="1">
                <a:solidFill>
                  <a:srgbClr val="333333"/>
                </a:solidFill>
                <a:ea typeface="Times New Roman"/>
                <a:cs typeface="Avenir Heavy"/>
              </a:rPr>
              <a:t>Ramping risk-taking: Progressing value function increases gambling in humans</a:t>
            </a:r>
            <a:br>
              <a:rPr lang="en-US" sz="6900" kern="1400" noProof="1">
                <a:solidFill>
                  <a:schemeClr val="tx2">
                    <a:lumMod val="75000"/>
                  </a:schemeClr>
                </a:solidFill>
                <a:ea typeface="Times New Roman"/>
                <a:cs typeface="Avenir Light"/>
              </a:rPr>
            </a:br>
            <a:r>
              <a:rPr lang="en-US" sz="4000" kern="1400" noProof="1">
                <a:solidFill>
                  <a:srgbClr val="000000"/>
                </a:solidFill>
                <a:ea typeface="Times New Roman"/>
                <a:cs typeface="Avenir Light"/>
              </a:rPr>
              <a:t>Guillaume J. Pagnier</a:t>
            </a:r>
            <a:r>
              <a:rPr lang="en-US" sz="4000" kern="1400" baseline="30000" noProof="1">
                <a:solidFill>
                  <a:srgbClr val="000000"/>
                </a:solidFill>
                <a:ea typeface="Times New Roman"/>
                <a:cs typeface="Avenir Light"/>
              </a:rPr>
              <a:t>1</a:t>
            </a:r>
            <a:r>
              <a:rPr lang="en-US" sz="4000" kern="1400" noProof="1">
                <a:solidFill>
                  <a:srgbClr val="000000"/>
                </a:solidFill>
                <a:ea typeface="Times New Roman"/>
                <a:cs typeface="Avenir Light"/>
              </a:rPr>
              <a:t>, Andrew Westbrook</a:t>
            </a:r>
            <a:r>
              <a:rPr lang="en-US" sz="4000" kern="1400" baseline="30000" noProof="1">
                <a:solidFill>
                  <a:srgbClr val="000000"/>
                </a:solidFill>
                <a:ea typeface="Times New Roman"/>
                <a:cs typeface="Avenir Light"/>
              </a:rPr>
              <a:t>2</a:t>
            </a:r>
            <a:r>
              <a:rPr lang="en-US" sz="4000" kern="1400" noProof="1">
                <a:solidFill>
                  <a:srgbClr val="000000"/>
                </a:solidFill>
                <a:ea typeface="Times New Roman"/>
                <a:cs typeface="Avenir Light"/>
              </a:rPr>
              <a:t> &amp; Michael J. Frank</a:t>
            </a:r>
            <a:r>
              <a:rPr lang="en-US" sz="4000" kern="1400" baseline="30000" noProof="1">
                <a:solidFill>
                  <a:srgbClr val="000000"/>
                </a:solidFill>
                <a:ea typeface="Times New Roman"/>
                <a:cs typeface="Avenir Light"/>
              </a:rPr>
              <a:t>1,2</a:t>
            </a:r>
            <a:br>
              <a:rPr lang="en-US" sz="6900" kern="1400" noProof="1">
                <a:solidFill>
                  <a:srgbClr val="000000"/>
                </a:solidFill>
                <a:ea typeface="Times New Roman"/>
                <a:cs typeface="Avenir Light"/>
              </a:rPr>
            </a:br>
            <a:r>
              <a:rPr lang="en-US" sz="3200" kern="1400" baseline="30000" noProof="1">
                <a:solidFill>
                  <a:srgbClr val="000000"/>
                </a:solidFill>
                <a:ea typeface="Times New Roman"/>
                <a:cs typeface="Avenir Light"/>
              </a:rPr>
              <a:t>1</a:t>
            </a:r>
            <a:r>
              <a:rPr lang="en-US" sz="3200" kern="1400" noProof="1">
                <a:solidFill>
                  <a:srgbClr val="000000"/>
                </a:solidFill>
                <a:ea typeface="Times New Roman"/>
                <a:cs typeface="Avenir Light"/>
              </a:rPr>
              <a:t>Department of Neuroscience, Brown University </a:t>
            </a:r>
            <a:r>
              <a:rPr lang="en-US" sz="3200" kern="1400" baseline="30000" noProof="1">
                <a:solidFill>
                  <a:srgbClr val="000000"/>
                </a:solidFill>
                <a:ea typeface="Times New Roman"/>
                <a:cs typeface="Avenir Light"/>
              </a:rPr>
              <a:t>2</a:t>
            </a:r>
            <a:r>
              <a:rPr lang="en-US" sz="3200" kern="1400" noProof="1">
                <a:solidFill>
                  <a:srgbClr val="000000"/>
                </a:solidFill>
                <a:ea typeface="Times New Roman"/>
                <a:cs typeface="Avenir Light"/>
              </a:rPr>
              <a:t>Department of Cognitive, Linguistic and Psychological Sciences, Brown University</a:t>
            </a:r>
          </a:p>
        </p:txBody>
      </p:sp>
      <p:sp>
        <p:nvSpPr>
          <p:cNvPr id="145" name="Rechteck 144"/>
          <p:cNvSpPr/>
          <p:nvPr/>
        </p:nvSpPr>
        <p:spPr>
          <a:xfrm>
            <a:off x="22149514" y="3759890"/>
            <a:ext cx="19800000" cy="1079641"/>
          </a:xfrm>
          <a:prstGeom prst="rect">
            <a:avLst/>
          </a:prstGeom>
          <a:noFill/>
          <a:ln>
            <a:noFill/>
          </a:ln>
        </p:spPr>
        <p:txBody>
          <a:bodyPr wrap="square" lIns="398636" tIns="199320" rIns="398636" bIns="199320">
            <a:spAutoFit/>
          </a:bodyPr>
          <a:lstStyle/>
          <a:p>
            <a:pPr algn="ctr"/>
            <a:r>
              <a:rPr lang="en-US" sz="4400" noProof="1">
                <a:solidFill>
                  <a:srgbClr val="000000"/>
                </a:solidFill>
                <a:latin typeface="+mj-lt"/>
                <a:cs typeface="Avenir Heavy"/>
              </a:rPr>
              <a:t>Results</a:t>
            </a:r>
            <a:r>
              <a:rPr lang="en-US" sz="4000" noProof="1">
                <a:solidFill>
                  <a:srgbClr val="000000"/>
                </a:solidFill>
                <a:latin typeface="+mj-lt"/>
                <a:cs typeface="Avenir Heavy"/>
              </a:rPr>
              <a:t> </a:t>
            </a:r>
          </a:p>
        </p:txBody>
      </p:sp>
      <p:sp>
        <p:nvSpPr>
          <p:cNvPr id="138" name="Abgerundetes Rechteck 137"/>
          <p:cNvSpPr/>
          <p:nvPr/>
        </p:nvSpPr>
        <p:spPr>
          <a:xfrm>
            <a:off x="519935" y="3891302"/>
            <a:ext cx="21388063" cy="8473733"/>
          </a:xfrm>
          <a:prstGeom prst="roundRect">
            <a:avLst>
              <a:gd name="adj" fmla="val 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398636" tIns="199320" rIns="398636" bIns="199320" rtlCol="0" anchor="t"/>
          <a:lstStyle/>
          <a:p>
            <a:pPr marL="342900" indent="-342900">
              <a:buFont typeface="Arial" panose="020B0604020202020204" pitchFamily="34" charset="0"/>
              <a:buChar char="•"/>
            </a:pPr>
            <a:endParaRPr lang="en-US" sz="2600" b="1" noProof="1">
              <a:solidFill>
                <a:schemeClr val="tx1"/>
              </a:solidFill>
              <a:latin typeface="+mj-lt"/>
            </a:endParaRPr>
          </a:p>
          <a:p>
            <a:pPr marL="342900" indent="-342900">
              <a:buFont typeface="Arial" panose="020B0604020202020204" pitchFamily="34" charset="0"/>
              <a:buChar char="•"/>
            </a:pPr>
            <a:endParaRPr lang="en-US" sz="2600" noProof="1">
              <a:solidFill>
                <a:schemeClr val="tx1"/>
              </a:solidFill>
              <a:latin typeface="+mj-lt"/>
            </a:endParaRPr>
          </a:p>
          <a:p>
            <a:pPr marL="342900" indent="-342900">
              <a:buFont typeface="Arial" panose="020B0604020202020204" pitchFamily="34" charset="0"/>
              <a:buChar char="•"/>
            </a:pPr>
            <a:r>
              <a:rPr lang="en-US" sz="2600" noProof="1">
                <a:solidFill>
                  <a:schemeClr val="tx1"/>
                </a:solidFill>
                <a:latin typeface="+mj-lt"/>
              </a:rPr>
              <a:t>Phasic dopamine (DA) spikes in the striatum occur when agents experience an unexpected reward. These fast DA spikes, called Reward Prediction Errors, (RPEs) are instrumental in learning how to maximize reward (Fig 1A).</a:t>
            </a:r>
          </a:p>
          <a:p>
            <a:pPr marL="342900" indent="-342900">
              <a:buFont typeface="Arial" panose="020B0604020202020204" pitchFamily="34" charset="0"/>
              <a:buChar char="•"/>
            </a:pPr>
            <a:endParaRPr lang="en-US" sz="2600" noProof="1">
              <a:solidFill>
                <a:schemeClr val="tx1"/>
              </a:solidFill>
              <a:latin typeface="+mj-lt"/>
            </a:endParaRPr>
          </a:p>
          <a:p>
            <a:pPr marL="342900" indent="-342900">
              <a:buFont typeface="Arial" panose="020B0604020202020204" pitchFamily="34" charset="0"/>
              <a:buChar char="•"/>
            </a:pPr>
            <a:r>
              <a:rPr lang="en-US" sz="2600" dirty="0">
                <a:solidFill>
                  <a:schemeClr val="tx1"/>
                </a:solidFill>
                <a:latin typeface="+mj-lt"/>
              </a:rPr>
              <a:t>Aside from providing phasic RPEs that drive learning, DA may also organize motivated behavior at the time of action selection. Striatal DA may generally promote vigor in responding (</a:t>
            </a:r>
            <a:r>
              <a:rPr lang="en-US" sz="2600" dirty="0" err="1">
                <a:solidFill>
                  <a:schemeClr val="tx1"/>
                </a:solidFill>
                <a:latin typeface="+mj-lt"/>
              </a:rPr>
              <a:t>Niv</a:t>
            </a:r>
            <a:r>
              <a:rPr lang="en-US" sz="2600" dirty="0">
                <a:solidFill>
                  <a:schemeClr val="tx1"/>
                </a:solidFill>
                <a:latin typeface="+mj-lt"/>
              </a:rPr>
              <a:t> et al., 2007), and/or affect an agent’s instantaneous willingness to work for reward (Hamid et al., 2016). </a:t>
            </a:r>
          </a:p>
          <a:p>
            <a:pPr marL="342900" indent="-342900">
              <a:buFont typeface="Arial" panose="020B0604020202020204" pitchFamily="34" charset="0"/>
              <a:buChar char="•"/>
            </a:pPr>
            <a:endParaRPr lang="en-US" sz="2600" dirty="0">
              <a:solidFill>
                <a:schemeClr val="tx1"/>
              </a:solidFill>
              <a:latin typeface="+mj-lt"/>
            </a:endParaRPr>
          </a:p>
          <a:p>
            <a:pPr marL="342900" indent="-342900">
              <a:buFont typeface="Arial" panose="020B0604020202020204" pitchFamily="34" charset="0"/>
              <a:buChar char="•"/>
            </a:pPr>
            <a:r>
              <a:rPr lang="en-US" sz="2600" dirty="0">
                <a:solidFill>
                  <a:schemeClr val="tx1"/>
                </a:solidFill>
              </a:rPr>
              <a:t>Recent work has shown that striatal DA ramps as animals progress through a series of states towards an anticipated reward. The magnitude of this dopaminergic ramp is independent of the overall number of states (Fig. 1B). </a:t>
            </a:r>
            <a:br>
              <a:rPr lang="en-US" sz="2600" dirty="0">
                <a:solidFill>
                  <a:schemeClr val="tx1"/>
                </a:solidFill>
              </a:rPr>
            </a:br>
            <a:endParaRPr lang="en-US" sz="2600" dirty="0">
              <a:solidFill>
                <a:schemeClr val="tx1"/>
              </a:solidFill>
              <a:latin typeface="+mj-lt"/>
            </a:endParaRPr>
          </a:p>
          <a:p>
            <a:pPr marL="342900" indent="-342900">
              <a:buFont typeface="Arial" panose="020B0604020202020204" pitchFamily="34" charset="0"/>
              <a:buChar char="•"/>
            </a:pPr>
            <a:r>
              <a:rPr lang="en-US" sz="2600" dirty="0">
                <a:solidFill>
                  <a:schemeClr val="tx1"/>
                </a:solidFill>
              </a:rPr>
              <a:t>Dopamine agonists have been shown to increase gambling propensity in humans (</a:t>
            </a:r>
            <a:r>
              <a:rPr lang="en-US" sz="2600" dirty="0" err="1">
                <a:solidFill>
                  <a:schemeClr val="tx1"/>
                </a:solidFill>
              </a:rPr>
              <a:t>Rigoli</a:t>
            </a:r>
            <a:r>
              <a:rPr lang="en-US" sz="2600" dirty="0">
                <a:solidFill>
                  <a:schemeClr val="tx1"/>
                </a:solidFill>
              </a:rPr>
              <a:t> et al., 2016). </a:t>
            </a:r>
            <a:r>
              <a:rPr lang="en-US" sz="2600" dirty="0">
                <a:solidFill>
                  <a:schemeClr val="tx1"/>
                </a:solidFill>
                <a:latin typeface="+mj-lt"/>
              </a:rPr>
              <a:t>More generally, increasing striatal DA tone is hypothesized to bias the expression of the benefits of actions relative to their costs (Fig 1C). </a:t>
            </a:r>
          </a:p>
          <a:p>
            <a:pPr marL="342900" indent="-342900">
              <a:buFont typeface="Arial" panose="020B0604020202020204" pitchFamily="34" charset="0"/>
              <a:buChar char="•"/>
            </a:pPr>
            <a:endParaRPr lang="en-US" sz="2600" dirty="0">
              <a:solidFill>
                <a:schemeClr val="tx1"/>
              </a:solidFill>
              <a:latin typeface="+mj-lt"/>
            </a:endParaRPr>
          </a:p>
          <a:p>
            <a:pPr marL="342900" indent="-342900">
              <a:buFont typeface="Arial" panose="020B0604020202020204" pitchFamily="34" charset="0"/>
              <a:buChar char="•"/>
            </a:pPr>
            <a:r>
              <a:rPr lang="en-US" sz="2600" dirty="0">
                <a:solidFill>
                  <a:schemeClr val="tx1"/>
                </a:solidFill>
              </a:rPr>
              <a:t>Thus, we can capitalize on the dopaminergic ramp naturally happening to test whether performance (choice) is modulated by DA, independent of any effect DA has on learning.</a:t>
            </a:r>
          </a:p>
          <a:p>
            <a:pPr marL="342900" indent="-342900">
              <a:buFont typeface="Arial" panose="020B0604020202020204" pitchFamily="34" charset="0"/>
              <a:buChar char="•"/>
            </a:pPr>
            <a:endParaRPr lang="en-US" sz="2600" dirty="0">
              <a:solidFill>
                <a:schemeClr val="tx1"/>
              </a:solidFill>
              <a:latin typeface="+mj-lt"/>
            </a:endParaRPr>
          </a:p>
          <a:p>
            <a:pPr marL="342900" indent="-342900">
              <a:buFont typeface="Arial" panose="020B0604020202020204" pitchFamily="34" charset="0"/>
              <a:buChar char="•"/>
            </a:pPr>
            <a:r>
              <a:rPr lang="en-US" sz="2600" dirty="0">
                <a:solidFill>
                  <a:schemeClr val="tx1"/>
                </a:solidFill>
                <a:latin typeface="+mj-lt"/>
              </a:rPr>
              <a:t>To test the hypothesis that humans’ value calculations should change as a function of proximity to reward, we offered risky gambles to test the specific prediction that human participants will become increasingly likely to gamble as gambles are offered closer in time to an anticipated reward.</a:t>
            </a:r>
          </a:p>
          <a:p>
            <a:pPr marL="342900" indent="-342900">
              <a:buFont typeface="Arial" panose="020B0604020202020204" pitchFamily="34" charset="0"/>
              <a:buChar char="•"/>
            </a:pPr>
            <a:endParaRPr lang="en-US" sz="2600" noProof="1">
              <a:solidFill>
                <a:schemeClr val="tx1"/>
              </a:solidFill>
              <a:latin typeface="+mj-lt"/>
            </a:endParaRPr>
          </a:p>
          <a:p>
            <a:pPr marL="342900" indent="-342900">
              <a:buFont typeface="Arial" panose="020B0604020202020204" pitchFamily="34" charset="0"/>
              <a:buChar char="•"/>
            </a:pPr>
            <a:endParaRPr lang="en-US" sz="2400" noProof="1">
              <a:solidFill>
                <a:schemeClr val="tx1"/>
              </a:solidFill>
              <a:latin typeface="+mj-lt"/>
            </a:endParaRPr>
          </a:p>
          <a:p>
            <a:pPr marL="342900" indent="-342900">
              <a:buFont typeface="Arial" panose="020B0604020202020204" pitchFamily="34" charset="0"/>
              <a:buChar char="•"/>
            </a:pPr>
            <a:endParaRPr lang="en-US" sz="2400" dirty="0">
              <a:solidFill>
                <a:schemeClr val="tx1"/>
              </a:solidFill>
              <a:latin typeface="+mj-lt"/>
              <a:ea typeface="MS Mincho" panose="02020609040205080304" pitchFamily="49" charset="-128"/>
            </a:endParaRPr>
          </a:p>
          <a:p>
            <a:pPr marL="342900" indent="-342900">
              <a:buFont typeface="Arial" panose="020B0604020202020204" pitchFamily="34" charset="0"/>
              <a:buChar char="•"/>
            </a:pPr>
            <a:endParaRPr lang="en-US" sz="2400" dirty="0">
              <a:solidFill>
                <a:schemeClr val="tx1"/>
              </a:solidFill>
              <a:latin typeface="+mj-lt"/>
              <a:ea typeface="MS Mincho" panose="02020609040205080304" pitchFamily="49" charset="-128"/>
            </a:endParaRPr>
          </a:p>
          <a:p>
            <a:pPr marL="342900" indent="-342900">
              <a:buFont typeface="Arial" panose="020B0604020202020204" pitchFamily="34" charset="0"/>
              <a:buChar char="•"/>
            </a:pPr>
            <a:endParaRPr lang="en-US" sz="2400" dirty="0">
              <a:solidFill>
                <a:schemeClr val="tx1"/>
              </a:solidFill>
              <a:latin typeface="+mj-lt"/>
              <a:ea typeface="MS Mincho" panose="02020609040205080304" pitchFamily="49" charset="-128"/>
            </a:endParaRPr>
          </a:p>
          <a:p>
            <a:pPr marL="342900" indent="-342900">
              <a:buFont typeface="Arial" panose="020B0604020202020204" pitchFamily="34" charset="0"/>
              <a:buChar char="•"/>
            </a:pPr>
            <a:endParaRPr lang="en-US" sz="2400" dirty="0">
              <a:solidFill>
                <a:schemeClr val="tx1"/>
              </a:solidFill>
              <a:latin typeface="+mj-lt"/>
              <a:ea typeface="MS Mincho" panose="02020609040205080304" pitchFamily="49" charset="-128"/>
            </a:endParaRPr>
          </a:p>
          <a:p>
            <a:pPr marL="342900" indent="-342900">
              <a:buFont typeface="Arial" panose="020B0604020202020204" pitchFamily="34" charset="0"/>
              <a:buChar char="•"/>
            </a:pPr>
            <a:endParaRPr lang="en-US" sz="2400" dirty="0">
              <a:solidFill>
                <a:schemeClr val="tx1"/>
              </a:solidFill>
              <a:latin typeface="+mj-lt"/>
              <a:ea typeface="MS Mincho" panose="02020609040205080304" pitchFamily="49" charset="-128"/>
            </a:endParaRPr>
          </a:p>
          <a:p>
            <a:pPr marL="342900" indent="-342900">
              <a:buFont typeface="Arial" panose="020B0604020202020204" pitchFamily="34" charset="0"/>
              <a:buChar char="•"/>
            </a:pPr>
            <a:endParaRPr lang="en-US" sz="2400" noProof="1">
              <a:solidFill>
                <a:schemeClr val="tx1"/>
              </a:solidFill>
              <a:latin typeface="+mj-lt"/>
            </a:endParaRPr>
          </a:p>
          <a:p>
            <a:pPr marL="342900" indent="-342900">
              <a:buFont typeface="Arial" panose="020B0604020202020204" pitchFamily="34" charset="0"/>
              <a:buChar char="•"/>
            </a:pPr>
            <a:endParaRPr lang="en-US" sz="2400" noProof="1">
              <a:solidFill>
                <a:schemeClr val="tx1"/>
              </a:solidFill>
              <a:latin typeface="+mj-lt"/>
              <a:cs typeface="Avenir Light"/>
            </a:endParaRPr>
          </a:p>
          <a:p>
            <a:pPr marL="342900" indent="-342900">
              <a:buFont typeface="Arial" panose="020B0604020202020204" pitchFamily="34" charset="0"/>
              <a:buChar char="•"/>
            </a:pPr>
            <a:endParaRPr lang="en-US" sz="2400" noProof="1">
              <a:solidFill>
                <a:schemeClr val="tx1"/>
              </a:solidFill>
              <a:latin typeface="+mj-lt"/>
              <a:cs typeface="Avenir Light"/>
            </a:endParaRPr>
          </a:p>
          <a:p>
            <a:pPr marL="342900" indent="-342900">
              <a:buFont typeface="Arial" panose="020B0604020202020204" pitchFamily="34" charset="0"/>
              <a:buChar char="•"/>
            </a:pPr>
            <a:endParaRPr lang="en-US" sz="2400" noProof="1">
              <a:solidFill>
                <a:schemeClr val="tx1"/>
              </a:solidFill>
              <a:latin typeface="+mj-lt"/>
              <a:cs typeface="Avenir Light"/>
            </a:endParaRPr>
          </a:p>
          <a:p>
            <a:pPr marL="457200" indent="-457200">
              <a:buFont typeface="Arial"/>
              <a:buChar char="•"/>
            </a:pPr>
            <a:endParaRPr lang="en-US" sz="2400" noProof="1">
              <a:solidFill>
                <a:schemeClr val="tx1"/>
              </a:solidFill>
              <a:latin typeface="+mj-lt"/>
              <a:cs typeface="Avenir Light"/>
            </a:endParaRPr>
          </a:p>
        </p:txBody>
      </p:sp>
      <p:sp>
        <p:nvSpPr>
          <p:cNvPr id="142" name="Rechteck 141"/>
          <p:cNvSpPr/>
          <p:nvPr/>
        </p:nvSpPr>
        <p:spPr>
          <a:xfrm>
            <a:off x="-405722" y="3756415"/>
            <a:ext cx="19800000" cy="1079641"/>
          </a:xfrm>
          <a:prstGeom prst="rect">
            <a:avLst/>
          </a:prstGeom>
          <a:noFill/>
          <a:ln>
            <a:noFill/>
          </a:ln>
        </p:spPr>
        <p:txBody>
          <a:bodyPr wrap="square" lIns="398636" tIns="199320" rIns="398636" bIns="199320">
            <a:spAutoFit/>
          </a:bodyPr>
          <a:lstStyle/>
          <a:p>
            <a:pPr algn="ctr"/>
            <a:r>
              <a:rPr lang="en-US" sz="4400" noProof="1">
                <a:latin typeface="+mj-lt"/>
                <a:cs typeface="Avenir Heavy"/>
              </a:rPr>
              <a:t>Background</a:t>
            </a:r>
            <a:endParaRPr lang="en-US" sz="4000" noProof="1">
              <a:latin typeface="+mj-lt"/>
              <a:cs typeface="Avenir Heavy"/>
            </a:endParaRPr>
          </a:p>
        </p:txBody>
      </p:sp>
      <p:sp>
        <p:nvSpPr>
          <p:cNvPr id="53" name="Rechteck 52"/>
          <p:cNvSpPr/>
          <p:nvPr/>
        </p:nvSpPr>
        <p:spPr>
          <a:xfrm>
            <a:off x="22211306" y="21114749"/>
            <a:ext cx="19793546" cy="1079641"/>
          </a:xfrm>
          <a:prstGeom prst="rect">
            <a:avLst/>
          </a:prstGeom>
          <a:noFill/>
          <a:ln>
            <a:noFill/>
          </a:ln>
        </p:spPr>
        <p:txBody>
          <a:bodyPr wrap="square" lIns="398636" tIns="199320" rIns="398636" bIns="199320">
            <a:spAutoFit/>
          </a:bodyPr>
          <a:lstStyle/>
          <a:p>
            <a:pPr algn="ctr"/>
            <a:r>
              <a:rPr lang="en-US" sz="4400" noProof="1">
                <a:solidFill>
                  <a:srgbClr val="000000"/>
                </a:solidFill>
                <a:latin typeface="Avenir Heavy"/>
                <a:cs typeface="Avenir Heavy"/>
              </a:rPr>
              <a:t>Conclusions</a:t>
            </a:r>
          </a:p>
        </p:txBody>
      </p:sp>
      <p:sp>
        <p:nvSpPr>
          <p:cNvPr id="55" name="Rechteck 54"/>
          <p:cNvSpPr/>
          <p:nvPr/>
        </p:nvSpPr>
        <p:spPr>
          <a:xfrm>
            <a:off x="22394504" y="26620060"/>
            <a:ext cx="19646663" cy="2895523"/>
          </a:xfrm>
          <a:prstGeom prst="rect">
            <a:avLst/>
          </a:prstGeom>
          <a:noFill/>
          <a:ln>
            <a:noFill/>
          </a:ln>
        </p:spPr>
        <p:txBody>
          <a:bodyPr wrap="square" lIns="398636" tIns="199320" rIns="398636" bIns="199320">
            <a:spAutoFit/>
          </a:bodyPr>
          <a:lstStyle/>
          <a:p>
            <a:r>
              <a:rPr lang="en-US" sz="1800" b="1" noProof="1">
                <a:solidFill>
                  <a:srgbClr val="000000"/>
                </a:solidFill>
                <a:latin typeface="+mj-lt"/>
                <a:cs typeface="Avenir Heavy"/>
              </a:rPr>
              <a:t>References:</a:t>
            </a:r>
          </a:p>
          <a:p>
            <a:pPr marL="457200" indent="-457200">
              <a:buAutoNum type="arabicPeriod"/>
            </a:pPr>
            <a:r>
              <a:rPr lang="en-US" sz="1800" dirty="0">
                <a:latin typeface="+mj-lt"/>
              </a:rPr>
              <a:t>Schultz, W. (2001). Book review: Reward signaling by dopamine neurons. </a:t>
            </a:r>
            <a:r>
              <a:rPr lang="en-US" sz="1800" i="1" dirty="0">
                <a:latin typeface="+mj-lt"/>
              </a:rPr>
              <a:t>The Neuroscientist</a:t>
            </a:r>
            <a:r>
              <a:rPr lang="en-US" sz="1800" dirty="0">
                <a:latin typeface="+mj-lt"/>
              </a:rPr>
              <a:t>, </a:t>
            </a:r>
            <a:r>
              <a:rPr lang="en-US" sz="1800" i="1" dirty="0">
                <a:latin typeface="+mj-lt"/>
              </a:rPr>
              <a:t>7</a:t>
            </a:r>
            <a:r>
              <a:rPr lang="en-US" sz="1800" dirty="0">
                <a:latin typeface="+mj-lt"/>
              </a:rPr>
              <a:t>(4), 293-302</a:t>
            </a:r>
          </a:p>
          <a:p>
            <a:pPr marL="457200" indent="-457200">
              <a:buAutoNum type="arabicPeriod"/>
            </a:pPr>
            <a:r>
              <a:rPr lang="en-US" sz="1800" dirty="0" err="1">
                <a:latin typeface="+mj-lt"/>
              </a:rPr>
              <a:t>Niv</a:t>
            </a:r>
            <a:r>
              <a:rPr lang="en-US" sz="1800" dirty="0">
                <a:latin typeface="+mj-lt"/>
              </a:rPr>
              <a:t>, Y., </a:t>
            </a:r>
            <a:r>
              <a:rPr lang="en-US" sz="1800" dirty="0" err="1">
                <a:latin typeface="+mj-lt"/>
              </a:rPr>
              <a:t>Daw</a:t>
            </a:r>
            <a:r>
              <a:rPr lang="en-US" sz="1800" dirty="0">
                <a:latin typeface="+mj-lt"/>
              </a:rPr>
              <a:t>, N. D., Joel, D., &amp; Dayan, P. (2007). Tonic dopamine: opportunity costs and the control of response vigor. </a:t>
            </a:r>
            <a:r>
              <a:rPr lang="en-US" sz="1800" i="1" dirty="0">
                <a:latin typeface="+mj-lt"/>
              </a:rPr>
              <a:t>Psychopharmacology</a:t>
            </a:r>
            <a:r>
              <a:rPr lang="en-US" sz="1800" dirty="0">
                <a:latin typeface="+mj-lt"/>
              </a:rPr>
              <a:t>, </a:t>
            </a:r>
            <a:r>
              <a:rPr lang="en-US" sz="1800" i="1" dirty="0">
                <a:latin typeface="+mj-lt"/>
              </a:rPr>
              <a:t>191</a:t>
            </a:r>
            <a:r>
              <a:rPr lang="en-US" sz="1800" dirty="0">
                <a:latin typeface="+mj-lt"/>
              </a:rPr>
              <a:t>(3), 507-520.</a:t>
            </a:r>
          </a:p>
          <a:p>
            <a:pPr marL="457200" indent="-457200">
              <a:buFontTx/>
              <a:buAutoNum type="arabicPeriod"/>
            </a:pPr>
            <a:r>
              <a:rPr lang="en-US" sz="1800" dirty="0">
                <a:latin typeface="+mj-lt"/>
              </a:rPr>
              <a:t>Hamid, A. A., Pettibone, J. R., Mabrouk, O. S., Hetrick, V. L., Schmidt, R., Vander </a:t>
            </a:r>
            <a:r>
              <a:rPr lang="en-US" sz="1800" dirty="0" err="1">
                <a:latin typeface="+mj-lt"/>
              </a:rPr>
              <a:t>Weele</a:t>
            </a:r>
            <a:r>
              <a:rPr lang="en-US" sz="1800" dirty="0">
                <a:latin typeface="+mj-lt"/>
              </a:rPr>
              <a:t>, C. M., ... &amp; </a:t>
            </a:r>
            <a:r>
              <a:rPr lang="en-US" sz="1800" dirty="0" err="1">
                <a:latin typeface="+mj-lt"/>
              </a:rPr>
              <a:t>Berke</a:t>
            </a:r>
            <a:r>
              <a:rPr lang="en-US" sz="1800" dirty="0">
                <a:latin typeface="+mj-lt"/>
              </a:rPr>
              <a:t>, J. D. (2016). Mesolimbic dopamine signals the value of work. </a:t>
            </a:r>
            <a:r>
              <a:rPr lang="en-US" sz="1800" i="1" dirty="0">
                <a:latin typeface="+mj-lt"/>
              </a:rPr>
              <a:t>Nature neuroscience</a:t>
            </a:r>
            <a:r>
              <a:rPr lang="en-US" sz="1800" dirty="0">
                <a:latin typeface="+mj-lt"/>
              </a:rPr>
              <a:t>, </a:t>
            </a:r>
            <a:r>
              <a:rPr lang="en-US" sz="1800" i="1" dirty="0">
                <a:latin typeface="+mj-lt"/>
              </a:rPr>
              <a:t>19</a:t>
            </a:r>
            <a:r>
              <a:rPr lang="en-US" sz="1800" dirty="0">
                <a:latin typeface="+mj-lt"/>
              </a:rPr>
              <a:t>(1), 117.</a:t>
            </a:r>
          </a:p>
          <a:p>
            <a:pPr marL="457200" indent="-457200">
              <a:buFontTx/>
              <a:buAutoNum type="arabicPeriod"/>
            </a:pPr>
            <a:r>
              <a:rPr lang="en-US" sz="1800" dirty="0">
                <a:latin typeface="+mj-lt"/>
              </a:rPr>
              <a:t>Collins, A. G., &amp; Frank, M. J. (2014). Opponent actor learning (</a:t>
            </a:r>
            <a:r>
              <a:rPr lang="en-US" sz="1800" dirty="0" err="1">
                <a:latin typeface="+mj-lt"/>
              </a:rPr>
              <a:t>OpAL</a:t>
            </a:r>
            <a:r>
              <a:rPr lang="en-US" sz="1800" dirty="0">
                <a:latin typeface="+mj-lt"/>
              </a:rPr>
              <a:t>): Modeling interactive effects of striatal dopamine on reinforcement learning and choice incentive. </a:t>
            </a:r>
            <a:r>
              <a:rPr lang="en-US" sz="1800" i="1" dirty="0">
                <a:latin typeface="+mj-lt"/>
              </a:rPr>
              <a:t>Psychological review</a:t>
            </a:r>
            <a:r>
              <a:rPr lang="en-US" sz="1800" dirty="0">
                <a:latin typeface="+mj-lt"/>
              </a:rPr>
              <a:t>, </a:t>
            </a:r>
            <a:r>
              <a:rPr lang="en-US" sz="1800" i="1" dirty="0">
                <a:latin typeface="+mj-lt"/>
              </a:rPr>
              <a:t>121</a:t>
            </a:r>
            <a:r>
              <a:rPr lang="en-US" sz="1800" dirty="0">
                <a:latin typeface="+mj-lt"/>
              </a:rPr>
              <a:t>(3), 337.</a:t>
            </a:r>
          </a:p>
          <a:p>
            <a:pPr marL="457200" indent="-457200">
              <a:buAutoNum type="arabicPeriod"/>
            </a:pPr>
            <a:r>
              <a:rPr lang="en-US" sz="1800" dirty="0">
                <a:latin typeface="+mj-lt"/>
              </a:rPr>
              <a:t>Howe, M. W., Tierney, P. L., Sandberg, S. G., Phillips, P. E., &amp; </a:t>
            </a:r>
            <a:r>
              <a:rPr lang="en-US" sz="1800" dirty="0" err="1">
                <a:latin typeface="+mj-lt"/>
              </a:rPr>
              <a:t>Graybiel</a:t>
            </a:r>
            <a:r>
              <a:rPr lang="en-US" sz="1800" dirty="0">
                <a:latin typeface="+mj-lt"/>
              </a:rPr>
              <a:t>, A. M. (2013). Prolonged dopamine </a:t>
            </a:r>
            <a:r>
              <a:rPr lang="en-US" sz="1800" dirty="0" err="1">
                <a:latin typeface="+mj-lt"/>
              </a:rPr>
              <a:t>signalling</a:t>
            </a:r>
            <a:r>
              <a:rPr lang="en-US" sz="1800" dirty="0">
                <a:latin typeface="+mj-lt"/>
              </a:rPr>
              <a:t> in striatum signals proximity and value of distant rewards. </a:t>
            </a:r>
            <a:r>
              <a:rPr lang="en-US" sz="1800" i="1" dirty="0">
                <a:latin typeface="+mj-lt"/>
              </a:rPr>
              <a:t>Nature</a:t>
            </a:r>
            <a:r>
              <a:rPr lang="en-US" sz="1800" dirty="0">
                <a:latin typeface="+mj-lt"/>
              </a:rPr>
              <a:t>, </a:t>
            </a:r>
            <a:r>
              <a:rPr lang="en-US" sz="1800" i="1" dirty="0">
                <a:latin typeface="+mj-lt"/>
              </a:rPr>
              <a:t>500</a:t>
            </a:r>
            <a:r>
              <a:rPr lang="en-US" sz="1800" dirty="0">
                <a:latin typeface="+mj-lt"/>
              </a:rPr>
              <a:t>(7464), 575.</a:t>
            </a:r>
          </a:p>
          <a:p>
            <a:pPr marL="457200" indent="-457200">
              <a:buAutoNum type="arabicPeriod"/>
            </a:pPr>
            <a:r>
              <a:rPr lang="en-US" sz="1800" dirty="0" err="1">
                <a:latin typeface="+mj-lt"/>
              </a:rPr>
              <a:t>Buckholtz</a:t>
            </a:r>
            <a:r>
              <a:rPr lang="en-US" sz="1800" dirty="0">
                <a:latin typeface="+mj-lt"/>
              </a:rPr>
              <a:t>, J. W., Treadway, M. T., Cowan, R. L., Woodward, N. D., Li, R., Ansari, M. S., ... &amp; Kessler, R. M. (2010). Dopaminergic network differences in human impulsivity. </a:t>
            </a:r>
            <a:r>
              <a:rPr lang="en-US" sz="1800" i="1" dirty="0">
                <a:latin typeface="+mj-lt"/>
              </a:rPr>
              <a:t>Science</a:t>
            </a:r>
            <a:r>
              <a:rPr lang="en-US" sz="1800" dirty="0">
                <a:latin typeface="+mj-lt"/>
              </a:rPr>
              <a:t>, </a:t>
            </a:r>
            <a:r>
              <a:rPr lang="en-US" sz="1800" i="1" dirty="0">
                <a:latin typeface="+mj-lt"/>
              </a:rPr>
              <a:t>329</a:t>
            </a:r>
            <a:r>
              <a:rPr lang="en-US" sz="1800" dirty="0">
                <a:latin typeface="+mj-lt"/>
              </a:rPr>
              <a:t>(5991), 532-532.</a:t>
            </a:r>
          </a:p>
        </p:txBody>
      </p:sp>
      <p:pic>
        <p:nvPicPr>
          <p:cNvPr id="4" name="Bild 3" descr="Brown Logo_2016_2 Color Process ST_1300.eps"/>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77142" y="561243"/>
            <a:ext cx="2615299" cy="3042790"/>
          </a:xfrm>
          <a:prstGeom prst="rect">
            <a:avLst/>
          </a:prstGeom>
        </p:spPr>
      </p:pic>
      <p:sp>
        <p:nvSpPr>
          <p:cNvPr id="36" name="Abgerundetes Rechteck 35"/>
          <p:cNvSpPr/>
          <p:nvPr/>
        </p:nvSpPr>
        <p:spPr>
          <a:xfrm>
            <a:off x="33791226" y="25829813"/>
            <a:ext cx="8640960" cy="2248175"/>
          </a:xfrm>
          <a:prstGeom prst="roundRect">
            <a:avLst>
              <a:gd name="adj" fmla="val 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398636" tIns="199320" rIns="398636" bIns="199320" numCol="1" rtlCol="0" anchor="t"/>
          <a:lstStyle/>
          <a:p>
            <a:endParaRPr lang="en-US" sz="2400" noProof="1">
              <a:solidFill>
                <a:schemeClr val="bg1"/>
              </a:solidFill>
              <a:latin typeface="Avenir Light"/>
              <a:cs typeface="Avenir Light"/>
            </a:endParaRPr>
          </a:p>
        </p:txBody>
      </p:sp>
      <p:sp>
        <p:nvSpPr>
          <p:cNvPr id="1028" name="Rectangle 4"/>
          <p:cNvSpPr>
            <a:spLocks noChangeArrowheads="1"/>
          </p:cNvSpPr>
          <p:nvPr/>
        </p:nvSpPr>
        <p:spPr bwMode="auto">
          <a:xfrm>
            <a:off x="3" y="-1182526"/>
            <a:ext cx="805058" cy="1602862"/>
          </a:xfrm>
          <a:prstGeom prst="rect">
            <a:avLst/>
          </a:prstGeom>
          <a:noFill/>
          <a:ln w="9525">
            <a:noFill/>
            <a:miter lim="800000"/>
            <a:headEnd/>
            <a:tailEnd/>
          </a:ln>
          <a:effectLst/>
        </p:spPr>
        <p:txBody>
          <a:bodyPr vert="horz" wrap="none" lIns="398636" tIns="199320" rIns="398636" bIns="199320" numCol="1" anchor="ctr" anchorCtr="0" compatLnSpc="1">
            <a:prstTxWarp prst="textNoShape">
              <a:avLst/>
            </a:prstTxWarp>
            <a:spAutoFit/>
          </a:bodyPr>
          <a:lstStyle/>
          <a:p>
            <a:endParaRPr lang="en-US" noProof="1">
              <a:latin typeface="Arial"/>
              <a:cs typeface="Arial"/>
            </a:endParaRPr>
          </a:p>
        </p:txBody>
      </p:sp>
      <p:sp>
        <p:nvSpPr>
          <p:cNvPr id="32" name="Rechteck 31"/>
          <p:cNvSpPr/>
          <p:nvPr/>
        </p:nvSpPr>
        <p:spPr>
          <a:xfrm>
            <a:off x="0" y="17521033"/>
            <a:ext cx="19276760" cy="1079641"/>
          </a:xfrm>
          <a:prstGeom prst="rect">
            <a:avLst/>
          </a:prstGeom>
          <a:noFill/>
          <a:ln>
            <a:noFill/>
          </a:ln>
        </p:spPr>
        <p:txBody>
          <a:bodyPr wrap="square" lIns="398636" tIns="199320" rIns="398636" bIns="199320">
            <a:spAutoFit/>
          </a:bodyPr>
          <a:lstStyle/>
          <a:p>
            <a:pPr algn="ctr"/>
            <a:r>
              <a:rPr lang="en-US" sz="4400" noProof="1">
                <a:solidFill>
                  <a:srgbClr val="000000"/>
                </a:solidFill>
                <a:latin typeface="+mj-lt"/>
                <a:cs typeface="Avenir Heavy"/>
              </a:rPr>
              <a:t>Question</a:t>
            </a:r>
          </a:p>
        </p:txBody>
      </p:sp>
      <p:sp>
        <p:nvSpPr>
          <p:cNvPr id="45" name="Textfeld 44"/>
          <p:cNvSpPr txBox="1"/>
          <p:nvPr/>
        </p:nvSpPr>
        <p:spPr>
          <a:xfrm>
            <a:off x="15737012" y="25507354"/>
            <a:ext cx="6720935" cy="3954929"/>
          </a:xfrm>
          <a:prstGeom prst="rect">
            <a:avLst/>
          </a:prstGeom>
          <a:noFill/>
        </p:spPr>
        <p:txBody>
          <a:bodyPr wrap="square" rtlCol="0">
            <a:spAutoFit/>
          </a:bodyPr>
          <a:lstStyle/>
          <a:p>
            <a:pPr marL="342900" indent="-342900">
              <a:spcAft>
                <a:spcPts val="600"/>
              </a:spcAft>
              <a:buFont typeface="Arial" panose="020B0604020202020204" pitchFamily="34" charset="0"/>
              <a:buChar char="•"/>
            </a:pPr>
            <a:r>
              <a:rPr lang="en-US" sz="2400" noProof="1">
                <a:latin typeface="+mj-lt"/>
              </a:rPr>
              <a:t>207 Participants via Amazon’s mechanical turk; (127 male; 76 female; 4 declined to answer) </a:t>
            </a:r>
          </a:p>
          <a:p>
            <a:pPr marL="342900" indent="-342900">
              <a:spcAft>
                <a:spcPts val="600"/>
              </a:spcAft>
              <a:buFont typeface="Arial" panose="020B0604020202020204" pitchFamily="34" charset="0"/>
              <a:buChar char="•"/>
            </a:pPr>
            <a:r>
              <a:rPr lang="en-US" sz="2400" noProof="1">
                <a:latin typeface="+mj-lt"/>
              </a:rPr>
              <a:t>140 participants analyzed</a:t>
            </a:r>
          </a:p>
          <a:p>
            <a:pPr marL="342900" indent="-342900">
              <a:spcAft>
                <a:spcPts val="600"/>
              </a:spcAft>
              <a:buFont typeface="Arial" panose="020B0604020202020204" pitchFamily="34" charset="0"/>
              <a:buChar char="•"/>
            </a:pPr>
            <a:r>
              <a:rPr lang="en-US" sz="2400" noProof="1">
                <a:latin typeface="+mj-lt"/>
              </a:rPr>
              <a:t>18-40 years old</a:t>
            </a:r>
          </a:p>
          <a:p>
            <a:pPr marL="342900" indent="-342900">
              <a:spcAft>
                <a:spcPts val="600"/>
              </a:spcAft>
              <a:buFont typeface="Arial" panose="020B0604020202020204" pitchFamily="34" charset="0"/>
              <a:buChar char="•"/>
            </a:pPr>
            <a:r>
              <a:rPr lang="en-US" sz="2400" noProof="1">
                <a:latin typeface="+mj-lt"/>
              </a:rPr>
              <a:t>133 trials (~45 minutes) </a:t>
            </a:r>
          </a:p>
          <a:p>
            <a:pPr marL="342900" indent="-342900">
              <a:spcAft>
                <a:spcPts val="600"/>
              </a:spcAft>
              <a:buFont typeface="Arial" panose="020B0604020202020204" pitchFamily="34" charset="0"/>
              <a:buChar char="•"/>
            </a:pPr>
            <a:r>
              <a:rPr lang="en-US" sz="2400" noProof="1">
                <a:latin typeface="+mj-lt"/>
              </a:rPr>
              <a:t>Option to gamble on 86.39 % of trials.</a:t>
            </a:r>
          </a:p>
          <a:p>
            <a:pPr marL="342900" indent="-342900">
              <a:spcAft>
                <a:spcPts val="600"/>
              </a:spcAft>
              <a:buFont typeface="Arial" panose="020B0604020202020204" pitchFamily="34" charset="0"/>
              <a:buChar char="•"/>
            </a:pPr>
            <a:r>
              <a:rPr lang="en-US" sz="2400" noProof="1">
                <a:latin typeface="+mj-lt"/>
              </a:rPr>
              <a:t>Gamble probablilities were always 50%</a:t>
            </a:r>
          </a:p>
          <a:p>
            <a:pPr marL="342900" indent="-342900">
              <a:spcAft>
                <a:spcPts val="600"/>
              </a:spcAft>
              <a:buFont typeface="Arial" panose="020B0604020202020204" pitchFamily="34" charset="0"/>
              <a:buChar char="•"/>
            </a:pPr>
            <a:r>
              <a:rPr lang="en-US" sz="2400" noProof="1">
                <a:latin typeface="+mj-lt"/>
              </a:rPr>
              <a:t>The possible loss of the gamble was always $0</a:t>
            </a:r>
          </a:p>
          <a:p>
            <a:pPr marL="342900" indent="-342900">
              <a:spcAft>
                <a:spcPts val="600"/>
              </a:spcAft>
              <a:buFont typeface="Arial" panose="020B0604020202020204" pitchFamily="34" charset="0"/>
              <a:buChar char="•"/>
            </a:pPr>
            <a:r>
              <a:rPr lang="en-US" sz="2400" noProof="1">
                <a:latin typeface="+mj-lt"/>
              </a:rPr>
              <a:t>6 catch trials</a:t>
            </a:r>
          </a:p>
        </p:txBody>
      </p:sp>
      <p:pic>
        <p:nvPicPr>
          <p:cNvPr id="133" name="Picture 132">
            <a:extLst>
              <a:ext uri="{FF2B5EF4-FFF2-40B4-BE49-F238E27FC236}">
                <a16:creationId xmlns:a16="http://schemas.microsoft.com/office/drawing/2014/main" id="{B549004F-08E4-EE40-8988-4A3DFC0BBF44}"/>
              </a:ext>
            </a:extLst>
          </p:cNvPr>
          <p:cNvPicPr/>
          <p:nvPr/>
        </p:nvPicPr>
        <p:blipFill>
          <a:blip r:embed="rId8"/>
          <a:stretch>
            <a:fillRect/>
          </a:stretch>
        </p:blipFill>
        <p:spPr>
          <a:xfrm>
            <a:off x="4809677" y="436041"/>
            <a:ext cx="2675313" cy="3121121"/>
          </a:xfrm>
          <a:prstGeom prst="rect">
            <a:avLst/>
          </a:prstGeom>
        </p:spPr>
      </p:pic>
      <p:sp>
        <p:nvSpPr>
          <p:cNvPr id="112" name="TextBox 111">
            <a:extLst>
              <a:ext uri="{FF2B5EF4-FFF2-40B4-BE49-F238E27FC236}">
                <a16:creationId xmlns:a16="http://schemas.microsoft.com/office/drawing/2014/main" id="{67948FF0-3E34-0240-8401-EA11A32A3D43}"/>
              </a:ext>
            </a:extLst>
          </p:cNvPr>
          <p:cNvSpPr txBox="1"/>
          <p:nvPr/>
        </p:nvSpPr>
        <p:spPr>
          <a:xfrm>
            <a:off x="1711061" y="12487866"/>
            <a:ext cx="407484" cy="461665"/>
          </a:xfrm>
          <a:prstGeom prst="rect">
            <a:avLst/>
          </a:prstGeom>
          <a:noFill/>
        </p:spPr>
        <p:txBody>
          <a:bodyPr wrap="none" rtlCol="0">
            <a:spAutoFit/>
          </a:bodyPr>
          <a:lstStyle/>
          <a:p>
            <a:r>
              <a:rPr lang="en-US" sz="2400" b="1" dirty="0">
                <a:latin typeface="Avenir Roman" panose="02000503020000020003" pitchFamily="2" charset="0"/>
              </a:rPr>
              <a:t>A</a:t>
            </a:r>
          </a:p>
        </p:txBody>
      </p:sp>
      <p:sp>
        <p:nvSpPr>
          <p:cNvPr id="146" name="TextBox 145">
            <a:extLst>
              <a:ext uri="{FF2B5EF4-FFF2-40B4-BE49-F238E27FC236}">
                <a16:creationId xmlns:a16="http://schemas.microsoft.com/office/drawing/2014/main" id="{6004E716-F127-A94F-9B6E-A16A7A81E0A3}"/>
              </a:ext>
            </a:extLst>
          </p:cNvPr>
          <p:cNvSpPr txBox="1"/>
          <p:nvPr/>
        </p:nvSpPr>
        <p:spPr>
          <a:xfrm>
            <a:off x="7107759" y="12491339"/>
            <a:ext cx="407484" cy="461665"/>
          </a:xfrm>
          <a:prstGeom prst="rect">
            <a:avLst/>
          </a:prstGeom>
          <a:noFill/>
        </p:spPr>
        <p:txBody>
          <a:bodyPr wrap="square" rtlCol="0">
            <a:spAutoFit/>
          </a:bodyPr>
          <a:lstStyle/>
          <a:p>
            <a:r>
              <a:rPr lang="en-US" sz="2400" b="1" dirty="0">
                <a:latin typeface="Avenir Roman" panose="02000503020000020003" pitchFamily="2" charset="0"/>
              </a:rPr>
              <a:t>B</a:t>
            </a:r>
          </a:p>
        </p:txBody>
      </p:sp>
      <p:sp>
        <p:nvSpPr>
          <p:cNvPr id="169" name="Rectangle 168">
            <a:extLst>
              <a:ext uri="{FF2B5EF4-FFF2-40B4-BE49-F238E27FC236}">
                <a16:creationId xmlns:a16="http://schemas.microsoft.com/office/drawing/2014/main" id="{5FCCD03B-F973-184F-B1B0-D50C847089BD}"/>
              </a:ext>
            </a:extLst>
          </p:cNvPr>
          <p:cNvSpPr/>
          <p:nvPr/>
        </p:nvSpPr>
        <p:spPr>
          <a:xfrm>
            <a:off x="21181383" y="10813831"/>
            <a:ext cx="276259" cy="433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13306EA4-3F15-4C4D-BF5D-B9FEDF9EED0F}"/>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5018468" y="863139"/>
            <a:ext cx="7547339" cy="2650295"/>
          </a:xfrm>
          <a:prstGeom prst="rect">
            <a:avLst/>
          </a:prstGeom>
        </p:spPr>
      </p:pic>
      <p:sp>
        <p:nvSpPr>
          <p:cNvPr id="42" name="TextBox 41">
            <a:extLst>
              <a:ext uri="{FF2B5EF4-FFF2-40B4-BE49-F238E27FC236}">
                <a16:creationId xmlns:a16="http://schemas.microsoft.com/office/drawing/2014/main" id="{DFDF3AFD-AAF1-4F27-8A78-45F62D1D581D}"/>
              </a:ext>
            </a:extLst>
          </p:cNvPr>
          <p:cNvSpPr txBox="1"/>
          <p:nvPr/>
        </p:nvSpPr>
        <p:spPr>
          <a:xfrm>
            <a:off x="14371285" y="12493651"/>
            <a:ext cx="407484" cy="461665"/>
          </a:xfrm>
          <a:prstGeom prst="rect">
            <a:avLst/>
          </a:prstGeom>
          <a:noFill/>
        </p:spPr>
        <p:txBody>
          <a:bodyPr wrap="square" rtlCol="0">
            <a:spAutoFit/>
          </a:bodyPr>
          <a:lstStyle/>
          <a:p>
            <a:r>
              <a:rPr lang="en-US" sz="2400" b="1" dirty="0">
                <a:latin typeface="Avenir Roman" panose="02000503020000020003" pitchFamily="2" charset="0"/>
              </a:rPr>
              <a:t>C</a:t>
            </a:r>
          </a:p>
        </p:txBody>
      </p:sp>
      <p:pic>
        <p:nvPicPr>
          <p:cNvPr id="6" name="Picture 5">
            <a:extLst>
              <a:ext uri="{FF2B5EF4-FFF2-40B4-BE49-F238E27FC236}">
                <a16:creationId xmlns:a16="http://schemas.microsoft.com/office/drawing/2014/main" id="{1CA746C1-4ABB-453B-AED2-77A0351E9D88}"/>
              </a:ext>
            </a:extLst>
          </p:cNvPr>
          <p:cNvPicPr>
            <a:picLocks noChangeAspect="1"/>
          </p:cNvPicPr>
          <p:nvPr/>
        </p:nvPicPr>
        <p:blipFill>
          <a:blip r:embed="rId10"/>
          <a:stretch>
            <a:fillRect/>
          </a:stretch>
        </p:blipFill>
        <p:spPr>
          <a:xfrm>
            <a:off x="7224202" y="13412814"/>
            <a:ext cx="6698338" cy="3741298"/>
          </a:xfrm>
          <a:prstGeom prst="rect">
            <a:avLst/>
          </a:prstGeom>
        </p:spPr>
      </p:pic>
      <p:sp>
        <p:nvSpPr>
          <p:cNvPr id="44" name="Rectangle 43">
            <a:extLst>
              <a:ext uri="{FF2B5EF4-FFF2-40B4-BE49-F238E27FC236}">
                <a16:creationId xmlns:a16="http://schemas.microsoft.com/office/drawing/2014/main" id="{6468B8EB-E44C-4611-BEEA-A19E64F2AC9D}"/>
              </a:ext>
            </a:extLst>
          </p:cNvPr>
          <p:cNvSpPr/>
          <p:nvPr/>
        </p:nvSpPr>
        <p:spPr>
          <a:xfrm>
            <a:off x="7484990" y="17081959"/>
            <a:ext cx="6236677" cy="369332"/>
          </a:xfrm>
          <a:prstGeom prst="rect">
            <a:avLst/>
          </a:prstGeom>
        </p:spPr>
        <p:txBody>
          <a:bodyPr wrap="square">
            <a:spAutoFit/>
          </a:bodyPr>
          <a:lstStyle/>
          <a:p>
            <a:pPr algn="ctr"/>
            <a:r>
              <a:rPr lang="en-US" sz="900" dirty="0">
                <a:latin typeface="Avenir Roman" panose="02000503020000020003"/>
                <a:cs typeface="Arial" panose="020B0604020202020204" pitchFamily="34" charset="0"/>
              </a:rPr>
              <a:t>Adapted from Fig. 2e </a:t>
            </a:r>
            <a:r>
              <a:rPr lang="en-US" sz="900" dirty="0">
                <a:latin typeface="Avenir Roman" panose="02000503020000020003"/>
              </a:rPr>
              <a:t>Howe, M. W., Tierney, P. L., Sandberg, S. G., Phillips, P. E., &amp; </a:t>
            </a:r>
            <a:r>
              <a:rPr lang="en-US" sz="900" dirty="0" err="1">
                <a:latin typeface="Avenir Roman" panose="02000503020000020003"/>
              </a:rPr>
              <a:t>Graybiel</a:t>
            </a:r>
            <a:r>
              <a:rPr lang="en-US" sz="900" dirty="0">
                <a:latin typeface="Avenir Roman" panose="02000503020000020003"/>
              </a:rPr>
              <a:t>, A. M. (2013). Prolonged dopamine </a:t>
            </a:r>
            <a:r>
              <a:rPr lang="en-US" sz="900" dirty="0" err="1">
                <a:latin typeface="Avenir Roman" panose="02000503020000020003"/>
              </a:rPr>
              <a:t>signalling</a:t>
            </a:r>
            <a:r>
              <a:rPr lang="en-US" sz="900" dirty="0">
                <a:latin typeface="Avenir Roman" panose="02000503020000020003"/>
              </a:rPr>
              <a:t> in striatum signals proximity and value of distant rewards. </a:t>
            </a:r>
            <a:r>
              <a:rPr lang="en-US" sz="900" i="1" dirty="0">
                <a:latin typeface="Avenir Roman" panose="02000503020000020003"/>
              </a:rPr>
              <a:t>Nature</a:t>
            </a:r>
            <a:r>
              <a:rPr lang="en-US" sz="900" dirty="0">
                <a:latin typeface="Avenir Roman" panose="02000503020000020003"/>
              </a:rPr>
              <a:t>, </a:t>
            </a:r>
            <a:r>
              <a:rPr lang="en-US" sz="900" i="1" dirty="0">
                <a:latin typeface="Avenir Roman" panose="02000503020000020003"/>
              </a:rPr>
              <a:t>500</a:t>
            </a:r>
            <a:r>
              <a:rPr lang="en-US" sz="900" dirty="0">
                <a:latin typeface="Avenir Roman" panose="02000503020000020003"/>
              </a:rPr>
              <a:t>(7464), 575.</a:t>
            </a:r>
          </a:p>
        </p:txBody>
      </p:sp>
      <p:pic>
        <p:nvPicPr>
          <p:cNvPr id="7" name="Picture 6">
            <a:extLst>
              <a:ext uri="{FF2B5EF4-FFF2-40B4-BE49-F238E27FC236}">
                <a16:creationId xmlns:a16="http://schemas.microsoft.com/office/drawing/2014/main" id="{2C8DB4F9-A0CB-43CA-A802-CD00291CBC98}"/>
              </a:ext>
            </a:extLst>
          </p:cNvPr>
          <p:cNvPicPr>
            <a:picLocks noChangeAspect="1"/>
          </p:cNvPicPr>
          <p:nvPr/>
        </p:nvPicPr>
        <p:blipFill>
          <a:blip r:embed="rId11"/>
          <a:stretch>
            <a:fillRect/>
          </a:stretch>
        </p:blipFill>
        <p:spPr>
          <a:xfrm>
            <a:off x="2147066" y="13073528"/>
            <a:ext cx="3655466" cy="2064078"/>
          </a:xfrm>
          <a:prstGeom prst="rect">
            <a:avLst/>
          </a:prstGeom>
        </p:spPr>
      </p:pic>
      <p:pic>
        <p:nvPicPr>
          <p:cNvPr id="8" name="Picture 7">
            <a:extLst>
              <a:ext uri="{FF2B5EF4-FFF2-40B4-BE49-F238E27FC236}">
                <a16:creationId xmlns:a16="http://schemas.microsoft.com/office/drawing/2014/main" id="{F773136E-22FD-430D-92BC-89B9CAC023AE}"/>
              </a:ext>
            </a:extLst>
          </p:cNvPr>
          <p:cNvPicPr>
            <a:picLocks noChangeAspect="1"/>
          </p:cNvPicPr>
          <p:nvPr/>
        </p:nvPicPr>
        <p:blipFill>
          <a:blip r:embed="rId12"/>
          <a:stretch>
            <a:fillRect/>
          </a:stretch>
        </p:blipFill>
        <p:spPr>
          <a:xfrm>
            <a:off x="2267991" y="15130340"/>
            <a:ext cx="3498756" cy="2067099"/>
          </a:xfrm>
          <a:prstGeom prst="rect">
            <a:avLst/>
          </a:prstGeom>
        </p:spPr>
      </p:pic>
      <p:sp>
        <p:nvSpPr>
          <p:cNvPr id="68" name="Rechteck 31">
            <a:extLst>
              <a:ext uri="{FF2B5EF4-FFF2-40B4-BE49-F238E27FC236}">
                <a16:creationId xmlns:a16="http://schemas.microsoft.com/office/drawing/2014/main" id="{03066899-B7B6-405E-B0F0-7E1962A7BB6D}"/>
              </a:ext>
            </a:extLst>
          </p:cNvPr>
          <p:cNvSpPr/>
          <p:nvPr/>
        </p:nvSpPr>
        <p:spPr>
          <a:xfrm>
            <a:off x="-9445" y="19929780"/>
            <a:ext cx="19276760" cy="1079641"/>
          </a:xfrm>
          <a:prstGeom prst="rect">
            <a:avLst/>
          </a:prstGeom>
          <a:noFill/>
          <a:ln>
            <a:noFill/>
          </a:ln>
        </p:spPr>
        <p:txBody>
          <a:bodyPr wrap="square" lIns="398636" tIns="199320" rIns="398636" bIns="199320">
            <a:spAutoFit/>
          </a:bodyPr>
          <a:lstStyle/>
          <a:p>
            <a:pPr algn="ctr"/>
            <a:r>
              <a:rPr lang="en-US" sz="4400" noProof="1">
                <a:solidFill>
                  <a:srgbClr val="000000"/>
                </a:solidFill>
                <a:latin typeface="+mj-lt"/>
                <a:cs typeface="Avenir Heavy"/>
              </a:rPr>
              <a:t>Methods</a:t>
            </a:r>
            <a:endParaRPr lang="en-US" sz="4000" noProof="1">
              <a:solidFill>
                <a:srgbClr val="000000"/>
              </a:solidFill>
              <a:latin typeface="+mj-lt"/>
              <a:cs typeface="Avenir Heavy"/>
            </a:endParaRPr>
          </a:p>
        </p:txBody>
      </p:sp>
      <p:sp>
        <p:nvSpPr>
          <p:cNvPr id="69" name="Textfeld 44">
            <a:extLst>
              <a:ext uri="{FF2B5EF4-FFF2-40B4-BE49-F238E27FC236}">
                <a16:creationId xmlns:a16="http://schemas.microsoft.com/office/drawing/2014/main" id="{36D6F0E0-1BBC-44A7-8A25-BC1D484CDE46}"/>
              </a:ext>
            </a:extLst>
          </p:cNvPr>
          <p:cNvSpPr txBox="1"/>
          <p:nvPr/>
        </p:nvSpPr>
        <p:spPr>
          <a:xfrm>
            <a:off x="1231680" y="18324277"/>
            <a:ext cx="17375775" cy="1892826"/>
          </a:xfrm>
          <a:prstGeom prst="rect">
            <a:avLst/>
          </a:prstGeom>
          <a:noFill/>
        </p:spPr>
        <p:txBody>
          <a:bodyPr wrap="square" rtlCol="0">
            <a:spAutoFit/>
          </a:bodyPr>
          <a:lstStyle/>
          <a:p>
            <a:pPr algn="ctr">
              <a:spcAft>
                <a:spcPts val="600"/>
              </a:spcAft>
            </a:pPr>
            <a:r>
              <a:rPr lang="en-US" sz="4000" b="1" noProof="1">
                <a:latin typeface="+mj-lt"/>
                <a:cs typeface="Avenir Heavy"/>
              </a:rPr>
              <a:t>As the distance to a reward decreases does a participant’s propensity to gamble (via an adjusting value function) change?</a:t>
            </a:r>
            <a:endParaRPr lang="en-US" sz="3600" b="1" noProof="1">
              <a:latin typeface="+mj-lt"/>
            </a:endParaRPr>
          </a:p>
          <a:p>
            <a:pPr algn="ctr">
              <a:spcAft>
                <a:spcPts val="600"/>
              </a:spcAft>
            </a:pPr>
            <a:endParaRPr lang="en-US" sz="3200" noProof="1">
              <a:latin typeface="Avenir Heavy"/>
              <a:cs typeface="Avenir Heavy"/>
            </a:endParaRPr>
          </a:p>
        </p:txBody>
      </p:sp>
      <p:graphicFrame>
        <p:nvGraphicFramePr>
          <p:cNvPr id="11" name="Table 10">
            <a:extLst>
              <a:ext uri="{FF2B5EF4-FFF2-40B4-BE49-F238E27FC236}">
                <a16:creationId xmlns:a16="http://schemas.microsoft.com/office/drawing/2014/main" id="{E7F8CEE6-4264-477D-B029-B92049E74451}"/>
              </a:ext>
            </a:extLst>
          </p:cNvPr>
          <p:cNvGraphicFramePr>
            <a:graphicFrameLocks noGrp="1"/>
          </p:cNvGraphicFramePr>
          <p:nvPr>
            <p:extLst>
              <p:ext uri="{D42A27DB-BD31-4B8C-83A1-F6EECF244321}">
                <p14:modId xmlns:p14="http://schemas.microsoft.com/office/powerpoint/2010/main" val="1019003268"/>
              </p:ext>
            </p:extLst>
          </p:nvPr>
        </p:nvGraphicFramePr>
        <p:xfrm>
          <a:off x="1669593" y="24913117"/>
          <a:ext cx="8393982" cy="4503985"/>
        </p:xfrm>
        <a:graphic>
          <a:graphicData uri="http://schemas.openxmlformats.org/drawingml/2006/table">
            <a:tbl>
              <a:tblPr firstRow="1" bandRow="1">
                <a:tableStyleId>{5940675A-B579-460E-94D1-54222C63F5DA}</a:tableStyleId>
              </a:tblPr>
              <a:tblGrid>
                <a:gridCol w="3984714">
                  <a:extLst>
                    <a:ext uri="{9D8B030D-6E8A-4147-A177-3AD203B41FA5}">
                      <a16:colId xmlns:a16="http://schemas.microsoft.com/office/drawing/2014/main" val="3187685577"/>
                    </a:ext>
                  </a:extLst>
                </a:gridCol>
                <a:gridCol w="4409268">
                  <a:extLst>
                    <a:ext uri="{9D8B030D-6E8A-4147-A177-3AD203B41FA5}">
                      <a16:colId xmlns:a16="http://schemas.microsoft.com/office/drawing/2014/main" val="4213025412"/>
                    </a:ext>
                  </a:extLst>
                </a:gridCol>
              </a:tblGrid>
              <a:tr h="1097697">
                <a:tc>
                  <a:txBody>
                    <a:bodyPr/>
                    <a:lstStyle/>
                    <a:p>
                      <a:pPr algn="ctr"/>
                      <a:endParaRPr lang="en-US" sz="2000" dirty="0"/>
                    </a:p>
                    <a:p>
                      <a:pPr algn="ctr"/>
                      <a:r>
                        <a:rPr lang="en-US" sz="2000" dirty="0"/>
                        <a:t>Guaranteed amount  = $1 or $2</a:t>
                      </a:r>
                    </a:p>
                  </a:txBody>
                  <a:tcPr marL="56283" marR="56283" marT="28142" marB="28142"/>
                </a:tc>
                <a:tc>
                  <a:txBody>
                    <a:bodyPr/>
                    <a:lstStyle/>
                    <a:p>
                      <a:pPr marL="0" marR="0" lvl="0" indent="0" algn="ctr" defTabSz="3986369" rtl="0" eaLnBrk="1" fontAlgn="auto" latinLnBrk="0" hangingPunct="1">
                        <a:lnSpc>
                          <a:spcPct val="100000"/>
                        </a:lnSpc>
                        <a:spcBef>
                          <a:spcPts val="0"/>
                        </a:spcBef>
                        <a:spcAft>
                          <a:spcPts val="0"/>
                        </a:spcAft>
                        <a:buClrTx/>
                        <a:buSzTx/>
                        <a:buFontTx/>
                        <a:buNone/>
                        <a:tabLst/>
                        <a:defRPr/>
                      </a:pPr>
                      <a:endParaRPr lang="en-US" sz="2000" dirty="0"/>
                    </a:p>
                    <a:p>
                      <a:pPr marL="0" marR="0" lvl="0" indent="0" algn="ctr" defTabSz="3986369" rtl="0" eaLnBrk="1" fontAlgn="auto" latinLnBrk="0" hangingPunct="1">
                        <a:lnSpc>
                          <a:spcPct val="100000"/>
                        </a:lnSpc>
                        <a:spcBef>
                          <a:spcPts val="0"/>
                        </a:spcBef>
                        <a:spcAft>
                          <a:spcPts val="0"/>
                        </a:spcAft>
                        <a:buClrTx/>
                        <a:buSzTx/>
                        <a:buFontTx/>
                        <a:buNone/>
                        <a:tabLst/>
                        <a:defRPr/>
                      </a:pPr>
                      <a:r>
                        <a:rPr lang="en-US" sz="2000" dirty="0"/>
                        <a:t>Gamble possible reward = 1.5 x guaranteed amount</a:t>
                      </a:r>
                    </a:p>
                  </a:txBody>
                  <a:tcPr marL="56283" marR="56283" marT="28142" marB="28142"/>
                </a:tc>
                <a:extLst>
                  <a:ext uri="{0D108BD9-81ED-4DB2-BD59-A6C34878D82A}">
                    <a16:rowId xmlns:a16="http://schemas.microsoft.com/office/drawing/2014/main" val="2480911570"/>
                  </a:ext>
                </a:extLst>
              </a:tr>
              <a:tr h="1882718">
                <a:tc>
                  <a:txBody>
                    <a:bodyPr/>
                    <a:lstStyle/>
                    <a:p>
                      <a:pPr marL="0" marR="0" lvl="0" indent="0" algn="ctr" defTabSz="3986369" rtl="0" eaLnBrk="1" fontAlgn="auto" latinLnBrk="0" hangingPunct="1">
                        <a:lnSpc>
                          <a:spcPct val="100000"/>
                        </a:lnSpc>
                        <a:spcBef>
                          <a:spcPts val="0"/>
                        </a:spcBef>
                        <a:spcAft>
                          <a:spcPts val="0"/>
                        </a:spcAft>
                        <a:buClrTx/>
                        <a:buSzTx/>
                        <a:buFontTx/>
                        <a:buNone/>
                        <a:tabLst/>
                        <a:defRPr/>
                      </a:pPr>
                      <a:endParaRPr lang="en-US" sz="2000" dirty="0"/>
                    </a:p>
                    <a:p>
                      <a:pPr marL="0" marR="0" lvl="0" indent="0" algn="ctr" defTabSz="3986369" rtl="0" eaLnBrk="1" fontAlgn="auto" latinLnBrk="0" hangingPunct="1">
                        <a:lnSpc>
                          <a:spcPct val="100000"/>
                        </a:lnSpc>
                        <a:spcBef>
                          <a:spcPts val="0"/>
                        </a:spcBef>
                        <a:spcAft>
                          <a:spcPts val="0"/>
                        </a:spcAft>
                        <a:buClrTx/>
                        <a:buSzTx/>
                        <a:buFontTx/>
                        <a:buNone/>
                        <a:tabLst/>
                        <a:defRPr/>
                      </a:pPr>
                      <a:endParaRPr lang="en-US" sz="2000" dirty="0"/>
                    </a:p>
                    <a:p>
                      <a:pPr marL="0" marR="0" lvl="0" indent="0" algn="ctr" defTabSz="3986369" rtl="0" eaLnBrk="1" fontAlgn="auto" latinLnBrk="0" hangingPunct="1">
                        <a:lnSpc>
                          <a:spcPct val="100000"/>
                        </a:lnSpc>
                        <a:spcBef>
                          <a:spcPts val="0"/>
                        </a:spcBef>
                        <a:spcAft>
                          <a:spcPts val="0"/>
                        </a:spcAft>
                        <a:buClrTx/>
                        <a:buSzTx/>
                        <a:buFontTx/>
                        <a:buNone/>
                        <a:tabLst/>
                        <a:defRPr/>
                      </a:pPr>
                      <a:r>
                        <a:rPr lang="en-US" sz="2000" dirty="0"/>
                        <a:t>Guaranteed amount  = $3 or $4</a:t>
                      </a:r>
                    </a:p>
                    <a:p>
                      <a:endParaRPr lang="en-US" sz="2000" dirty="0"/>
                    </a:p>
                  </a:txBody>
                  <a:tcPr marL="56283" marR="56283" marT="28142" marB="28142"/>
                </a:tc>
                <a:tc>
                  <a:txBody>
                    <a:bodyPr/>
                    <a:lstStyle/>
                    <a:p>
                      <a:pPr marL="0" marR="0" lvl="0" indent="0" algn="ctr" defTabSz="3986369" rtl="0" eaLnBrk="1" fontAlgn="auto" latinLnBrk="0" hangingPunct="1">
                        <a:lnSpc>
                          <a:spcPct val="100000"/>
                        </a:lnSpc>
                        <a:spcBef>
                          <a:spcPts val="0"/>
                        </a:spcBef>
                        <a:spcAft>
                          <a:spcPts val="0"/>
                        </a:spcAft>
                        <a:buClrTx/>
                        <a:buSzTx/>
                        <a:buFontTx/>
                        <a:buNone/>
                        <a:tabLst/>
                        <a:defRPr/>
                      </a:pPr>
                      <a:endParaRPr lang="en-US" sz="2000" dirty="0"/>
                    </a:p>
                    <a:p>
                      <a:pPr marL="0" marR="0" lvl="0" indent="0" algn="ctr" defTabSz="3986369" rtl="0" eaLnBrk="1" fontAlgn="auto" latinLnBrk="0" hangingPunct="1">
                        <a:lnSpc>
                          <a:spcPct val="100000"/>
                        </a:lnSpc>
                        <a:spcBef>
                          <a:spcPts val="0"/>
                        </a:spcBef>
                        <a:spcAft>
                          <a:spcPts val="0"/>
                        </a:spcAft>
                        <a:buClrTx/>
                        <a:buSzTx/>
                        <a:buFontTx/>
                        <a:buNone/>
                        <a:tabLst/>
                        <a:defRPr/>
                      </a:pPr>
                      <a:r>
                        <a:rPr lang="en-US" sz="2000" dirty="0"/>
                        <a:t>Gamble possible reward  = 2 x guaranteed amount (EV of gamble matches EV of guaranteed amount)</a:t>
                      </a:r>
                    </a:p>
                    <a:p>
                      <a:endParaRPr lang="en-US" sz="2000" dirty="0"/>
                    </a:p>
                  </a:txBody>
                  <a:tcPr marL="56283" marR="56283" marT="28142" marB="28142"/>
                </a:tc>
                <a:extLst>
                  <a:ext uri="{0D108BD9-81ED-4DB2-BD59-A6C34878D82A}">
                    <a16:rowId xmlns:a16="http://schemas.microsoft.com/office/drawing/2014/main" val="2786918704"/>
                  </a:ext>
                </a:extLst>
              </a:tr>
              <a:tr h="1523570">
                <a:tc>
                  <a:txBody>
                    <a:bodyPr/>
                    <a:lstStyle/>
                    <a:p>
                      <a:pPr marL="0" marR="0" lvl="0" indent="0" algn="ctr" defTabSz="3986369" rtl="0" eaLnBrk="1" fontAlgn="auto" latinLnBrk="0" hangingPunct="1">
                        <a:lnSpc>
                          <a:spcPct val="100000"/>
                        </a:lnSpc>
                        <a:spcBef>
                          <a:spcPts val="0"/>
                        </a:spcBef>
                        <a:spcAft>
                          <a:spcPts val="0"/>
                        </a:spcAft>
                        <a:buClrTx/>
                        <a:buSzTx/>
                        <a:buFontTx/>
                        <a:buNone/>
                        <a:tabLst/>
                        <a:defRPr/>
                      </a:pPr>
                      <a:endParaRPr lang="en-US" sz="2000" dirty="0"/>
                    </a:p>
                    <a:p>
                      <a:pPr marL="0" marR="0" lvl="0" indent="0" algn="ctr" defTabSz="3986369" rtl="0" eaLnBrk="1" fontAlgn="auto" latinLnBrk="0" hangingPunct="1">
                        <a:lnSpc>
                          <a:spcPct val="100000"/>
                        </a:lnSpc>
                        <a:spcBef>
                          <a:spcPts val="0"/>
                        </a:spcBef>
                        <a:spcAft>
                          <a:spcPts val="0"/>
                        </a:spcAft>
                        <a:buClrTx/>
                        <a:buSzTx/>
                        <a:buFontTx/>
                        <a:buNone/>
                        <a:tabLst/>
                        <a:defRPr/>
                      </a:pPr>
                      <a:r>
                        <a:rPr lang="en-US" sz="2000" dirty="0"/>
                        <a:t>Guaranteed amount  = $5 or $6</a:t>
                      </a:r>
                    </a:p>
                    <a:p>
                      <a:endParaRPr lang="en-US" sz="2000" dirty="0"/>
                    </a:p>
                  </a:txBody>
                  <a:tcPr marL="56283" marR="56283" marT="28142" marB="28142"/>
                </a:tc>
                <a:tc>
                  <a:txBody>
                    <a:bodyPr/>
                    <a:lstStyle/>
                    <a:p>
                      <a:pPr marL="0" marR="0" lvl="0" indent="0" algn="ctr" defTabSz="3986369" rtl="0" eaLnBrk="1" fontAlgn="auto" latinLnBrk="0" hangingPunct="1">
                        <a:lnSpc>
                          <a:spcPct val="100000"/>
                        </a:lnSpc>
                        <a:spcBef>
                          <a:spcPts val="0"/>
                        </a:spcBef>
                        <a:spcAft>
                          <a:spcPts val="0"/>
                        </a:spcAft>
                        <a:buClrTx/>
                        <a:buSzTx/>
                        <a:buFontTx/>
                        <a:buNone/>
                        <a:tabLst/>
                        <a:defRPr/>
                      </a:pPr>
                      <a:endParaRPr lang="en-US" sz="2000" dirty="0"/>
                    </a:p>
                    <a:p>
                      <a:pPr marL="0" marR="0" lvl="0" indent="0" algn="ctr" defTabSz="3986369" rtl="0" eaLnBrk="1" fontAlgn="auto" latinLnBrk="0" hangingPunct="1">
                        <a:lnSpc>
                          <a:spcPct val="100000"/>
                        </a:lnSpc>
                        <a:spcBef>
                          <a:spcPts val="0"/>
                        </a:spcBef>
                        <a:spcAft>
                          <a:spcPts val="0"/>
                        </a:spcAft>
                        <a:buClrTx/>
                        <a:buSzTx/>
                        <a:buFontTx/>
                        <a:buNone/>
                        <a:tabLst/>
                        <a:defRPr/>
                      </a:pPr>
                      <a:r>
                        <a:rPr lang="en-US" sz="2000" dirty="0"/>
                        <a:t>Gamble possible reward = 3 x </a:t>
                      </a:r>
                    </a:p>
                    <a:p>
                      <a:pPr marL="0" marR="0" lvl="0" indent="0" algn="ctr" defTabSz="3986369" rtl="0" eaLnBrk="1" fontAlgn="auto" latinLnBrk="0" hangingPunct="1">
                        <a:lnSpc>
                          <a:spcPct val="100000"/>
                        </a:lnSpc>
                        <a:spcBef>
                          <a:spcPts val="0"/>
                        </a:spcBef>
                        <a:spcAft>
                          <a:spcPts val="0"/>
                        </a:spcAft>
                        <a:buClrTx/>
                        <a:buSzTx/>
                        <a:buFontTx/>
                        <a:buNone/>
                        <a:tabLst/>
                        <a:defRPr/>
                      </a:pPr>
                      <a:r>
                        <a:rPr lang="en-US" sz="2000" dirty="0"/>
                        <a:t>guaranteed amount</a:t>
                      </a:r>
                    </a:p>
                    <a:p>
                      <a:endParaRPr lang="en-US" sz="2000" dirty="0"/>
                    </a:p>
                  </a:txBody>
                  <a:tcPr marL="56283" marR="56283" marT="28142" marB="28142"/>
                </a:tc>
                <a:extLst>
                  <a:ext uri="{0D108BD9-81ED-4DB2-BD59-A6C34878D82A}">
                    <a16:rowId xmlns:a16="http://schemas.microsoft.com/office/drawing/2014/main" val="4130959178"/>
                  </a:ext>
                </a:extLst>
              </a:tr>
            </a:tbl>
          </a:graphicData>
        </a:graphic>
      </p:graphicFrame>
      <p:sp>
        <p:nvSpPr>
          <p:cNvPr id="70" name="Textfeld 44">
            <a:extLst>
              <a:ext uri="{FF2B5EF4-FFF2-40B4-BE49-F238E27FC236}">
                <a16:creationId xmlns:a16="http://schemas.microsoft.com/office/drawing/2014/main" id="{5BCA6E63-6CE0-4078-B929-68FC4F101713}"/>
              </a:ext>
            </a:extLst>
          </p:cNvPr>
          <p:cNvSpPr txBox="1"/>
          <p:nvPr/>
        </p:nvSpPr>
        <p:spPr>
          <a:xfrm>
            <a:off x="1914803" y="23981170"/>
            <a:ext cx="3518792" cy="830997"/>
          </a:xfrm>
          <a:prstGeom prst="rect">
            <a:avLst/>
          </a:prstGeom>
          <a:noFill/>
        </p:spPr>
        <p:txBody>
          <a:bodyPr wrap="square" rtlCol="0">
            <a:spAutoFit/>
          </a:bodyPr>
          <a:lstStyle/>
          <a:p>
            <a:pPr algn="ctr">
              <a:spcAft>
                <a:spcPts val="600"/>
              </a:spcAft>
            </a:pPr>
            <a:r>
              <a:rPr lang="en-US" sz="2400" noProof="1">
                <a:latin typeface="Avenir Heavy"/>
                <a:cs typeface="Avenir Heavy"/>
              </a:rPr>
              <a:t>Guaranteed amount manipulation (Magnitude)</a:t>
            </a:r>
          </a:p>
        </p:txBody>
      </p:sp>
      <p:sp>
        <p:nvSpPr>
          <p:cNvPr id="72" name="Textfeld 44">
            <a:extLst>
              <a:ext uri="{FF2B5EF4-FFF2-40B4-BE49-F238E27FC236}">
                <a16:creationId xmlns:a16="http://schemas.microsoft.com/office/drawing/2014/main" id="{B0939118-83AE-4C7A-811D-0D2591853B3A}"/>
              </a:ext>
            </a:extLst>
          </p:cNvPr>
          <p:cNvSpPr txBox="1"/>
          <p:nvPr/>
        </p:nvSpPr>
        <p:spPr>
          <a:xfrm>
            <a:off x="673432" y="25178664"/>
            <a:ext cx="731015" cy="461665"/>
          </a:xfrm>
          <a:prstGeom prst="rect">
            <a:avLst/>
          </a:prstGeom>
          <a:noFill/>
        </p:spPr>
        <p:txBody>
          <a:bodyPr wrap="square" rtlCol="0">
            <a:spAutoFit/>
          </a:bodyPr>
          <a:lstStyle/>
          <a:p>
            <a:pPr>
              <a:spcAft>
                <a:spcPts val="600"/>
              </a:spcAft>
            </a:pPr>
            <a:r>
              <a:rPr lang="en-US" sz="2400" noProof="1">
                <a:latin typeface="Avenir Heavy"/>
                <a:cs typeface="Avenir Heavy"/>
              </a:rPr>
              <a:t>Low</a:t>
            </a:r>
          </a:p>
        </p:txBody>
      </p:sp>
      <p:sp>
        <p:nvSpPr>
          <p:cNvPr id="73" name="Textfeld 44">
            <a:extLst>
              <a:ext uri="{FF2B5EF4-FFF2-40B4-BE49-F238E27FC236}">
                <a16:creationId xmlns:a16="http://schemas.microsoft.com/office/drawing/2014/main" id="{923DB65B-20F5-46A4-8750-8C130F6636C4}"/>
              </a:ext>
            </a:extLst>
          </p:cNvPr>
          <p:cNvSpPr txBox="1"/>
          <p:nvPr/>
        </p:nvSpPr>
        <p:spPr>
          <a:xfrm>
            <a:off x="656611" y="26606778"/>
            <a:ext cx="731015" cy="461665"/>
          </a:xfrm>
          <a:prstGeom prst="rect">
            <a:avLst/>
          </a:prstGeom>
          <a:noFill/>
        </p:spPr>
        <p:txBody>
          <a:bodyPr wrap="square" rtlCol="0">
            <a:spAutoFit/>
          </a:bodyPr>
          <a:lstStyle/>
          <a:p>
            <a:pPr>
              <a:spcAft>
                <a:spcPts val="600"/>
              </a:spcAft>
            </a:pPr>
            <a:r>
              <a:rPr lang="en-US" sz="2400" noProof="1">
                <a:latin typeface="Avenir Heavy"/>
                <a:cs typeface="Avenir Heavy"/>
              </a:rPr>
              <a:t>Mid</a:t>
            </a:r>
          </a:p>
        </p:txBody>
      </p:sp>
      <p:sp>
        <p:nvSpPr>
          <p:cNvPr id="74" name="Textfeld 44">
            <a:extLst>
              <a:ext uri="{FF2B5EF4-FFF2-40B4-BE49-F238E27FC236}">
                <a16:creationId xmlns:a16="http://schemas.microsoft.com/office/drawing/2014/main" id="{54E8FA0F-F89B-40CD-A13D-C3FFAE3B07AA}"/>
              </a:ext>
            </a:extLst>
          </p:cNvPr>
          <p:cNvSpPr txBox="1"/>
          <p:nvPr/>
        </p:nvSpPr>
        <p:spPr>
          <a:xfrm>
            <a:off x="615480" y="28357461"/>
            <a:ext cx="882093" cy="461665"/>
          </a:xfrm>
          <a:prstGeom prst="rect">
            <a:avLst/>
          </a:prstGeom>
          <a:noFill/>
        </p:spPr>
        <p:txBody>
          <a:bodyPr wrap="square" rtlCol="0">
            <a:spAutoFit/>
          </a:bodyPr>
          <a:lstStyle/>
          <a:p>
            <a:pPr>
              <a:spcAft>
                <a:spcPts val="600"/>
              </a:spcAft>
            </a:pPr>
            <a:r>
              <a:rPr lang="en-US" sz="2400" noProof="1">
                <a:latin typeface="Avenir Heavy"/>
                <a:cs typeface="Avenir Heavy"/>
              </a:rPr>
              <a:t>High</a:t>
            </a:r>
          </a:p>
        </p:txBody>
      </p:sp>
      <p:sp>
        <p:nvSpPr>
          <p:cNvPr id="78" name="Rectangle 77">
            <a:extLst>
              <a:ext uri="{FF2B5EF4-FFF2-40B4-BE49-F238E27FC236}">
                <a16:creationId xmlns:a16="http://schemas.microsoft.com/office/drawing/2014/main" id="{F46199EF-AEBD-436B-87B9-1AADD63FA297}"/>
              </a:ext>
            </a:extLst>
          </p:cNvPr>
          <p:cNvSpPr/>
          <p:nvPr/>
        </p:nvSpPr>
        <p:spPr>
          <a:xfrm>
            <a:off x="15051088" y="17081822"/>
            <a:ext cx="6236677" cy="446276"/>
          </a:xfrm>
          <a:prstGeom prst="rect">
            <a:avLst/>
          </a:prstGeom>
        </p:spPr>
        <p:txBody>
          <a:bodyPr wrap="square">
            <a:spAutoFit/>
          </a:bodyPr>
          <a:lstStyle/>
          <a:p>
            <a:pPr algn="ctr"/>
            <a:r>
              <a:rPr lang="en-US" sz="900" dirty="0">
                <a:latin typeface="Avenir Roman" panose="02000503020000020003"/>
                <a:cs typeface="Arial" panose="020B0604020202020204" pitchFamily="34" charset="0"/>
              </a:rPr>
              <a:t>Adapted from Fig. 1B  </a:t>
            </a:r>
            <a:r>
              <a:rPr lang="en-US" sz="900" dirty="0">
                <a:latin typeface="Avenir Roman" panose="02000503020000020003"/>
              </a:rPr>
              <a:t>Collins, A. G., &amp; Frank, M. J. (2014). Opponent actor learning (</a:t>
            </a:r>
            <a:r>
              <a:rPr lang="en-US" sz="900" dirty="0" err="1">
                <a:latin typeface="Avenir Roman" panose="02000503020000020003"/>
              </a:rPr>
              <a:t>OpAL</a:t>
            </a:r>
            <a:r>
              <a:rPr lang="en-US" sz="900" dirty="0">
                <a:latin typeface="Avenir Roman" panose="02000503020000020003"/>
              </a:rPr>
              <a:t>): Modeling interactive effects of striatal dopamine on reinforcement learning and choice incentive. </a:t>
            </a:r>
            <a:r>
              <a:rPr lang="en-US" sz="900" i="1" dirty="0">
                <a:latin typeface="Avenir Roman" panose="02000503020000020003"/>
              </a:rPr>
              <a:t>Psychological review</a:t>
            </a:r>
            <a:r>
              <a:rPr lang="en-US" sz="900" dirty="0">
                <a:latin typeface="Avenir Roman" panose="02000503020000020003"/>
              </a:rPr>
              <a:t>, </a:t>
            </a:r>
            <a:r>
              <a:rPr lang="en-US" sz="900" i="1" dirty="0">
                <a:latin typeface="Avenir Roman" panose="02000503020000020003"/>
              </a:rPr>
              <a:t>121</a:t>
            </a:r>
            <a:r>
              <a:rPr lang="en-US" sz="900" dirty="0">
                <a:latin typeface="Avenir Roman" panose="02000503020000020003"/>
              </a:rPr>
              <a:t>(3), 337.</a:t>
            </a:r>
          </a:p>
          <a:p>
            <a:endParaRPr lang="en-US" sz="500" dirty="0">
              <a:latin typeface="Avenir Roman" panose="02000503020000020003"/>
              <a:cs typeface="Arial" panose="020B0604020202020204" pitchFamily="34" charset="0"/>
            </a:endParaRPr>
          </a:p>
        </p:txBody>
      </p:sp>
      <p:sp>
        <p:nvSpPr>
          <p:cNvPr id="79" name="Rectangle 78">
            <a:extLst>
              <a:ext uri="{FF2B5EF4-FFF2-40B4-BE49-F238E27FC236}">
                <a16:creationId xmlns:a16="http://schemas.microsoft.com/office/drawing/2014/main" id="{C9E794C2-EB8A-4936-8ED3-68120D89277B}"/>
              </a:ext>
            </a:extLst>
          </p:cNvPr>
          <p:cNvSpPr/>
          <p:nvPr/>
        </p:nvSpPr>
        <p:spPr>
          <a:xfrm>
            <a:off x="1177911" y="17140067"/>
            <a:ext cx="6236677" cy="230832"/>
          </a:xfrm>
          <a:prstGeom prst="rect">
            <a:avLst/>
          </a:prstGeom>
        </p:spPr>
        <p:txBody>
          <a:bodyPr wrap="square">
            <a:spAutoFit/>
          </a:bodyPr>
          <a:lstStyle/>
          <a:p>
            <a:r>
              <a:rPr lang="en-US" sz="900" dirty="0">
                <a:latin typeface="Avenir Roman" panose="02000503020000020003"/>
                <a:cs typeface="Arial" panose="020B0604020202020204" pitchFamily="34" charset="0"/>
              </a:rPr>
              <a:t>Adapted from </a:t>
            </a:r>
            <a:r>
              <a:rPr lang="en-US" sz="900" dirty="0">
                <a:latin typeface="Avenir Roman" panose="02000503020000020003"/>
              </a:rPr>
              <a:t>Schultz, W. (2001). Book review: Reward signaling by dopamine neurons. </a:t>
            </a:r>
            <a:r>
              <a:rPr lang="en-US" sz="900" i="1" dirty="0">
                <a:latin typeface="Avenir Roman" panose="02000503020000020003"/>
              </a:rPr>
              <a:t>The Neuroscientist</a:t>
            </a:r>
            <a:r>
              <a:rPr lang="en-US" sz="900" dirty="0">
                <a:latin typeface="Avenir Roman" panose="02000503020000020003"/>
              </a:rPr>
              <a:t>, </a:t>
            </a:r>
            <a:r>
              <a:rPr lang="en-US" sz="900" i="1" dirty="0">
                <a:latin typeface="Avenir Roman" panose="02000503020000020003"/>
              </a:rPr>
              <a:t>7</a:t>
            </a:r>
            <a:r>
              <a:rPr lang="en-US" sz="900" dirty="0">
                <a:latin typeface="Avenir Roman" panose="02000503020000020003"/>
              </a:rPr>
              <a:t>(4), 293-302</a:t>
            </a:r>
          </a:p>
        </p:txBody>
      </p:sp>
      <p:grpSp>
        <p:nvGrpSpPr>
          <p:cNvPr id="75" name="Group 74">
            <a:extLst>
              <a:ext uri="{FF2B5EF4-FFF2-40B4-BE49-F238E27FC236}">
                <a16:creationId xmlns:a16="http://schemas.microsoft.com/office/drawing/2014/main" id="{3B490E13-4894-41BE-89E5-7AABAB118510}"/>
              </a:ext>
            </a:extLst>
          </p:cNvPr>
          <p:cNvGrpSpPr/>
          <p:nvPr/>
        </p:nvGrpSpPr>
        <p:grpSpPr>
          <a:xfrm>
            <a:off x="13520766" y="21175596"/>
            <a:ext cx="3541210" cy="2283204"/>
            <a:chOff x="5193079" y="4397282"/>
            <a:chExt cx="1501629" cy="968179"/>
          </a:xfrm>
        </p:grpSpPr>
        <p:pic>
          <p:nvPicPr>
            <p:cNvPr id="76" name="Picture 75">
              <a:extLst>
                <a:ext uri="{FF2B5EF4-FFF2-40B4-BE49-F238E27FC236}">
                  <a16:creationId xmlns:a16="http://schemas.microsoft.com/office/drawing/2014/main" id="{DB089E7D-330D-4B02-827B-9E0553E6C469}"/>
                </a:ext>
              </a:extLst>
            </p:cNvPr>
            <p:cNvPicPr>
              <a:picLocks noChangeAspect="1"/>
            </p:cNvPicPr>
            <p:nvPr/>
          </p:nvPicPr>
          <p:blipFill>
            <a:blip r:embed="rId13"/>
            <a:stretch>
              <a:fillRect/>
            </a:stretch>
          </p:blipFill>
          <p:spPr>
            <a:xfrm>
              <a:off x="5238936" y="4459367"/>
              <a:ext cx="1451016" cy="904134"/>
            </a:xfrm>
            <a:prstGeom prst="rect">
              <a:avLst/>
            </a:prstGeom>
          </p:spPr>
        </p:pic>
        <p:sp>
          <p:nvSpPr>
            <p:cNvPr id="77" name="Rectangle 76">
              <a:extLst>
                <a:ext uri="{FF2B5EF4-FFF2-40B4-BE49-F238E27FC236}">
                  <a16:creationId xmlns:a16="http://schemas.microsoft.com/office/drawing/2014/main" id="{9602A3DE-DCE2-46EA-A232-6E5587629C04}"/>
                </a:ext>
              </a:extLst>
            </p:cNvPr>
            <p:cNvSpPr/>
            <p:nvPr/>
          </p:nvSpPr>
          <p:spPr>
            <a:xfrm>
              <a:off x="5193079" y="4397282"/>
              <a:ext cx="1501629" cy="968179"/>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nvGrpSpPr>
          <p:cNvPr id="80" name="Group 79">
            <a:extLst>
              <a:ext uri="{FF2B5EF4-FFF2-40B4-BE49-F238E27FC236}">
                <a16:creationId xmlns:a16="http://schemas.microsoft.com/office/drawing/2014/main" id="{590BE123-8576-46DB-B14B-4F95382A6D1F}"/>
              </a:ext>
            </a:extLst>
          </p:cNvPr>
          <p:cNvGrpSpPr/>
          <p:nvPr/>
        </p:nvGrpSpPr>
        <p:grpSpPr>
          <a:xfrm>
            <a:off x="17692021" y="19151631"/>
            <a:ext cx="4075200" cy="2682719"/>
            <a:chOff x="3284310" y="5592929"/>
            <a:chExt cx="1728064" cy="1137591"/>
          </a:xfrm>
        </p:grpSpPr>
        <p:pic>
          <p:nvPicPr>
            <p:cNvPr id="81" name="Picture 80">
              <a:extLst>
                <a:ext uri="{FF2B5EF4-FFF2-40B4-BE49-F238E27FC236}">
                  <a16:creationId xmlns:a16="http://schemas.microsoft.com/office/drawing/2014/main" id="{760A7B42-C57C-4928-B0ED-B40DDEE89375}"/>
                </a:ext>
              </a:extLst>
            </p:cNvPr>
            <p:cNvPicPr>
              <a:picLocks noChangeAspect="1"/>
            </p:cNvPicPr>
            <p:nvPr/>
          </p:nvPicPr>
          <p:blipFill>
            <a:blip r:embed="rId14"/>
            <a:stretch>
              <a:fillRect/>
            </a:stretch>
          </p:blipFill>
          <p:spPr>
            <a:xfrm>
              <a:off x="3337028" y="5662776"/>
              <a:ext cx="1675346" cy="1067744"/>
            </a:xfrm>
            <a:prstGeom prst="rect">
              <a:avLst/>
            </a:prstGeom>
          </p:spPr>
        </p:pic>
        <p:sp>
          <p:nvSpPr>
            <p:cNvPr id="82" name="Rectangle 81">
              <a:extLst>
                <a:ext uri="{FF2B5EF4-FFF2-40B4-BE49-F238E27FC236}">
                  <a16:creationId xmlns:a16="http://schemas.microsoft.com/office/drawing/2014/main" id="{2ED23206-4959-4D4C-BD73-77F4F9BF3FCD}"/>
                </a:ext>
              </a:extLst>
            </p:cNvPr>
            <p:cNvSpPr/>
            <p:nvPr/>
          </p:nvSpPr>
          <p:spPr>
            <a:xfrm>
              <a:off x="3284310" y="5592929"/>
              <a:ext cx="1501629" cy="968179"/>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nvGrpSpPr>
          <p:cNvPr id="92" name="Group 91">
            <a:extLst>
              <a:ext uri="{FF2B5EF4-FFF2-40B4-BE49-F238E27FC236}">
                <a16:creationId xmlns:a16="http://schemas.microsoft.com/office/drawing/2014/main" id="{F9D25BB0-C6EB-4768-BC78-20469533D434}"/>
              </a:ext>
            </a:extLst>
          </p:cNvPr>
          <p:cNvGrpSpPr/>
          <p:nvPr/>
        </p:nvGrpSpPr>
        <p:grpSpPr>
          <a:xfrm>
            <a:off x="105684" y="20694946"/>
            <a:ext cx="4887582" cy="3119162"/>
            <a:chOff x="532014" y="580779"/>
            <a:chExt cx="2072549" cy="1322661"/>
          </a:xfrm>
        </p:grpSpPr>
        <p:pic>
          <p:nvPicPr>
            <p:cNvPr id="93" name="Picture 92">
              <a:extLst>
                <a:ext uri="{FF2B5EF4-FFF2-40B4-BE49-F238E27FC236}">
                  <a16:creationId xmlns:a16="http://schemas.microsoft.com/office/drawing/2014/main" id="{C884035C-8C96-4525-8A1C-349A7EFDBFCB}"/>
                </a:ext>
              </a:extLst>
            </p:cNvPr>
            <p:cNvPicPr>
              <a:picLocks noChangeAspect="1"/>
            </p:cNvPicPr>
            <p:nvPr/>
          </p:nvPicPr>
          <p:blipFill>
            <a:blip r:embed="rId15"/>
            <a:stretch>
              <a:fillRect/>
            </a:stretch>
          </p:blipFill>
          <p:spPr>
            <a:xfrm>
              <a:off x="532014" y="580779"/>
              <a:ext cx="2072549" cy="1322661"/>
            </a:xfrm>
            <a:prstGeom prst="rect">
              <a:avLst/>
            </a:prstGeom>
          </p:spPr>
        </p:pic>
        <p:sp>
          <p:nvSpPr>
            <p:cNvPr id="94" name="Rectangle 93">
              <a:extLst>
                <a:ext uri="{FF2B5EF4-FFF2-40B4-BE49-F238E27FC236}">
                  <a16:creationId xmlns:a16="http://schemas.microsoft.com/office/drawing/2014/main" id="{122E1A2E-4307-48E2-BB4F-A599D8AB53E6}"/>
                </a:ext>
              </a:extLst>
            </p:cNvPr>
            <p:cNvSpPr/>
            <p:nvPr/>
          </p:nvSpPr>
          <p:spPr>
            <a:xfrm>
              <a:off x="814026" y="783215"/>
              <a:ext cx="1501629" cy="968179"/>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cxnSp>
        <p:nvCxnSpPr>
          <p:cNvPr id="95" name="Straight Arrow Connector 94">
            <a:extLst>
              <a:ext uri="{FF2B5EF4-FFF2-40B4-BE49-F238E27FC236}">
                <a16:creationId xmlns:a16="http://schemas.microsoft.com/office/drawing/2014/main" id="{439E266D-AC50-4D35-8833-D367E9C376D8}"/>
              </a:ext>
            </a:extLst>
          </p:cNvPr>
          <p:cNvCxnSpPr>
            <a:cxnSpLocks/>
            <a:endCxn id="88" idx="1"/>
          </p:cNvCxnSpPr>
          <p:nvPr/>
        </p:nvCxnSpPr>
        <p:spPr>
          <a:xfrm>
            <a:off x="8601129" y="22319183"/>
            <a:ext cx="664878" cy="437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6" name="Straight Arrow Connector 95">
            <a:extLst>
              <a:ext uri="{FF2B5EF4-FFF2-40B4-BE49-F238E27FC236}">
                <a16:creationId xmlns:a16="http://schemas.microsoft.com/office/drawing/2014/main" id="{2A28F7A5-8EEE-4088-91E1-D0EC1CB97E9F}"/>
              </a:ext>
            </a:extLst>
          </p:cNvPr>
          <p:cNvCxnSpPr>
            <a:cxnSpLocks/>
          </p:cNvCxnSpPr>
          <p:nvPr/>
        </p:nvCxnSpPr>
        <p:spPr>
          <a:xfrm flipV="1">
            <a:off x="17059647" y="21428494"/>
            <a:ext cx="632374" cy="93462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0" name="Straight Arrow Connector 99">
            <a:extLst>
              <a:ext uri="{FF2B5EF4-FFF2-40B4-BE49-F238E27FC236}">
                <a16:creationId xmlns:a16="http://schemas.microsoft.com/office/drawing/2014/main" id="{64888D9A-98AE-4303-B272-3CBC1BAF0F2E}"/>
              </a:ext>
            </a:extLst>
          </p:cNvPr>
          <p:cNvCxnSpPr>
            <a:cxnSpLocks/>
          </p:cNvCxnSpPr>
          <p:nvPr/>
        </p:nvCxnSpPr>
        <p:spPr>
          <a:xfrm>
            <a:off x="12830584" y="22363114"/>
            <a:ext cx="682595" cy="1020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1" name="Straight Arrow Connector 100">
            <a:extLst>
              <a:ext uri="{FF2B5EF4-FFF2-40B4-BE49-F238E27FC236}">
                <a16:creationId xmlns:a16="http://schemas.microsoft.com/office/drawing/2014/main" id="{FF9B8245-ECC1-4A9A-938A-A83756DD77EC}"/>
              </a:ext>
            </a:extLst>
          </p:cNvPr>
          <p:cNvCxnSpPr>
            <a:cxnSpLocks/>
          </p:cNvCxnSpPr>
          <p:nvPr/>
        </p:nvCxnSpPr>
        <p:spPr>
          <a:xfrm>
            <a:off x="4352783" y="22327179"/>
            <a:ext cx="682595" cy="1020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12" name="Picture 11">
            <a:extLst>
              <a:ext uri="{FF2B5EF4-FFF2-40B4-BE49-F238E27FC236}">
                <a16:creationId xmlns:a16="http://schemas.microsoft.com/office/drawing/2014/main" id="{685D7811-258B-4CF3-9A11-45BF909D3B44}"/>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15026605" y="13246299"/>
            <a:ext cx="5724132" cy="3782614"/>
          </a:xfrm>
          <a:prstGeom prst="rect">
            <a:avLst/>
          </a:prstGeom>
        </p:spPr>
      </p:pic>
      <p:grpSp>
        <p:nvGrpSpPr>
          <p:cNvPr id="86" name="Group 85">
            <a:extLst>
              <a:ext uri="{FF2B5EF4-FFF2-40B4-BE49-F238E27FC236}">
                <a16:creationId xmlns:a16="http://schemas.microsoft.com/office/drawing/2014/main" id="{5C11FA0B-74C1-4A1A-8B9D-A9425C35A80D}"/>
              </a:ext>
            </a:extLst>
          </p:cNvPr>
          <p:cNvGrpSpPr/>
          <p:nvPr/>
        </p:nvGrpSpPr>
        <p:grpSpPr>
          <a:xfrm>
            <a:off x="9266007" y="21181957"/>
            <a:ext cx="3541212" cy="2574991"/>
            <a:chOff x="819618" y="3498113"/>
            <a:chExt cx="1501629" cy="1091909"/>
          </a:xfrm>
        </p:grpSpPr>
        <p:pic>
          <p:nvPicPr>
            <p:cNvPr id="87" name="Picture 86">
              <a:extLst>
                <a:ext uri="{FF2B5EF4-FFF2-40B4-BE49-F238E27FC236}">
                  <a16:creationId xmlns:a16="http://schemas.microsoft.com/office/drawing/2014/main" id="{C0F04ED6-05D6-4B09-BA57-DC7783AF24B0}"/>
                </a:ext>
              </a:extLst>
            </p:cNvPr>
            <p:cNvPicPr>
              <a:picLocks noChangeAspect="1"/>
            </p:cNvPicPr>
            <p:nvPr/>
          </p:nvPicPr>
          <p:blipFill>
            <a:blip r:embed="rId17"/>
            <a:stretch>
              <a:fillRect/>
            </a:stretch>
          </p:blipFill>
          <p:spPr>
            <a:xfrm>
              <a:off x="840028" y="3535624"/>
              <a:ext cx="1449798" cy="1054398"/>
            </a:xfrm>
            <a:prstGeom prst="rect">
              <a:avLst/>
            </a:prstGeom>
          </p:spPr>
        </p:pic>
        <p:sp>
          <p:nvSpPr>
            <p:cNvPr id="88" name="Rectangle 87">
              <a:extLst>
                <a:ext uri="{FF2B5EF4-FFF2-40B4-BE49-F238E27FC236}">
                  <a16:creationId xmlns:a16="http://schemas.microsoft.com/office/drawing/2014/main" id="{A4DB7B73-7F9C-446B-B549-949C69B706C4}"/>
                </a:ext>
              </a:extLst>
            </p:cNvPr>
            <p:cNvSpPr/>
            <p:nvPr/>
          </p:nvSpPr>
          <p:spPr>
            <a:xfrm>
              <a:off x="819618" y="3498113"/>
              <a:ext cx="1501629" cy="968179"/>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cxnSp>
        <p:nvCxnSpPr>
          <p:cNvPr id="107" name="Straight Arrow Connector 106">
            <a:extLst>
              <a:ext uri="{FF2B5EF4-FFF2-40B4-BE49-F238E27FC236}">
                <a16:creationId xmlns:a16="http://schemas.microsoft.com/office/drawing/2014/main" id="{3570FC8C-0B98-416F-9D17-B1332CB5E64D}"/>
              </a:ext>
            </a:extLst>
          </p:cNvPr>
          <p:cNvCxnSpPr>
            <a:cxnSpLocks/>
          </p:cNvCxnSpPr>
          <p:nvPr/>
        </p:nvCxnSpPr>
        <p:spPr>
          <a:xfrm>
            <a:off x="17061720" y="22343925"/>
            <a:ext cx="776685" cy="73505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10" name="Textfeld 44">
            <a:extLst>
              <a:ext uri="{FF2B5EF4-FFF2-40B4-BE49-F238E27FC236}">
                <a16:creationId xmlns:a16="http://schemas.microsoft.com/office/drawing/2014/main" id="{CFF8DDDF-E286-4488-A28F-061DAE41E37C}"/>
              </a:ext>
            </a:extLst>
          </p:cNvPr>
          <p:cNvSpPr txBox="1"/>
          <p:nvPr/>
        </p:nvSpPr>
        <p:spPr>
          <a:xfrm>
            <a:off x="27756680" y="13841462"/>
            <a:ext cx="8585667" cy="553998"/>
          </a:xfrm>
          <a:prstGeom prst="rect">
            <a:avLst/>
          </a:prstGeom>
          <a:noFill/>
        </p:spPr>
        <p:txBody>
          <a:bodyPr wrap="square" rtlCol="0">
            <a:spAutoFit/>
          </a:bodyPr>
          <a:lstStyle/>
          <a:p>
            <a:pPr>
              <a:spcAft>
                <a:spcPts val="600"/>
              </a:spcAft>
            </a:pPr>
            <a:r>
              <a:rPr lang="en-US" sz="3000" noProof="1">
                <a:latin typeface="+mj-lt"/>
                <a:cs typeface="Avenir Heavy"/>
              </a:rPr>
              <a:t>Participants who passed all the catch trials (n=53)</a:t>
            </a:r>
            <a:endParaRPr lang="en-US" sz="3200" noProof="1">
              <a:latin typeface="+mj-lt"/>
              <a:cs typeface="Avenir Heavy"/>
            </a:endParaRPr>
          </a:p>
        </p:txBody>
      </p:sp>
      <p:sp>
        <p:nvSpPr>
          <p:cNvPr id="111" name="Textfeld 44">
            <a:extLst>
              <a:ext uri="{FF2B5EF4-FFF2-40B4-BE49-F238E27FC236}">
                <a16:creationId xmlns:a16="http://schemas.microsoft.com/office/drawing/2014/main" id="{A8FD1E4B-BC05-4BBE-B92C-91693A2863FC}"/>
              </a:ext>
            </a:extLst>
          </p:cNvPr>
          <p:cNvSpPr txBox="1"/>
          <p:nvPr/>
        </p:nvSpPr>
        <p:spPr>
          <a:xfrm>
            <a:off x="27755158" y="9520982"/>
            <a:ext cx="9081386" cy="553998"/>
          </a:xfrm>
          <a:prstGeom prst="rect">
            <a:avLst/>
          </a:prstGeom>
          <a:noFill/>
        </p:spPr>
        <p:txBody>
          <a:bodyPr wrap="square" rtlCol="0">
            <a:spAutoFit/>
          </a:bodyPr>
          <a:lstStyle/>
          <a:p>
            <a:pPr>
              <a:spcAft>
                <a:spcPts val="600"/>
              </a:spcAft>
            </a:pPr>
            <a:r>
              <a:rPr lang="en-US" sz="3000" noProof="1">
                <a:latin typeface="+mj-lt"/>
                <a:cs typeface="Avenir Heavy"/>
              </a:rPr>
              <a:t>Participants who failed at least one catch trial (n=87)</a:t>
            </a:r>
            <a:endParaRPr lang="en-US" sz="3200" noProof="1">
              <a:latin typeface="+mj-lt"/>
              <a:cs typeface="Avenir Heavy"/>
            </a:endParaRPr>
          </a:p>
        </p:txBody>
      </p:sp>
      <p:sp>
        <p:nvSpPr>
          <p:cNvPr id="115" name="Textfeld 44">
            <a:extLst>
              <a:ext uri="{FF2B5EF4-FFF2-40B4-BE49-F238E27FC236}">
                <a16:creationId xmlns:a16="http://schemas.microsoft.com/office/drawing/2014/main" id="{386029B5-78FA-4509-9F15-08C34E2CD6DE}"/>
              </a:ext>
            </a:extLst>
          </p:cNvPr>
          <p:cNvSpPr txBox="1"/>
          <p:nvPr/>
        </p:nvSpPr>
        <p:spPr>
          <a:xfrm>
            <a:off x="30015809" y="4754300"/>
            <a:ext cx="4137328" cy="553998"/>
          </a:xfrm>
          <a:prstGeom prst="rect">
            <a:avLst/>
          </a:prstGeom>
          <a:noFill/>
        </p:spPr>
        <p:txBody>
          <a:bodyPr wrap="square" rtlCol="0">
            <a:spAutoFit/>
          </a:bodyPr>
          <a:lstStyle/>
          <a:p>
            <a:pPr>
              <a:spcAft>
                <a:spcPts val="600"/>
              </a:spcAft>
            </a:pPr>
            <a:r>
              <a:rPr lang="en-US" sz="3000" noProof="1">
                <a:latin typeface="+mj-lt"/>
                <a:cs typeface="Avenir Heavy"/>
              </a:rPr>
              <a:t>All participants (n=140)</a:t>
            </a:r>
            <a:endParaRPr lang="en-US" sz="3200" noProof="1">
              <a:latin typeface="+mj-lt"/>
              <a:cs typeface="Avenir Heavy"/>
            </a:endParaRPr>
          </a:p>
        </p:txBody>
      </p:sp>
      <p:sp>
        <p:nvSpPr>
          <p:cNvPr id="159" name="Textfeld 47">
            <a:extLst>
              <a:ext uri="{FF2B5EF4-FFF2-40B4-BE49-F238E27FC236}">
                <a16:creationId xmlns:a16="http://schemas.microsoft.com/office/drawing/2014/main" id="{FB237A7F-6258-434A-8A64-7A6647A79ED4}"/>
              </a:ext>
            </a:extLst>
          </p:cNvPr>
          <p:cNvSpPr txBox="1"/>
          <p:nvPr/>
        </p:nvSpPr>
        <p:spPr>
          <a:xfrm>
            <a:off x="22681640" y="21936040"/>
            <a:ext cx="19253053" cy="5262979"/>
          </a:xfrm>
          <a:prstGeom prst="rect">
            <a:avLst/>
          </a:prstGeom>
          <a:noFill/>
        </p:spPr>
        <p:txBody>
          <a:bodyPr wrap="square" rtlCol="0">
            <a:spAutoFit/>
          </a:bodyPr>
          <a:lstStyle/>
          <a:p>
            <a:pPr marL="457200" indent="-457200">
              <a:buFont typeface="Arial" panose="020B0604020202020204" pitchFamily="34" charset="0"/>
              <a:buChar char="•"/>
            </a:pPr>
            <a:r>
              <a:rPr lang="en-US" sz="2600" noProof="1">
                <a:latin typeface="+mj-lt"/>
              </a:rPr>
              <a:t>The later the gamble interrupted the progress bar (i.e. the closer the participant was to the reward), the more likely a participant gambled and the lower their RT tended to be. </a:t>
            </a:r>
          </a:p>
          <a:p>
            <a:pPr marL="457200" indent="-457200">
              <a:buFont typeface="Arial" panose="020B0604020202020204" pitchFamily="34" charset="0"/>
              <a:buChar char="•"/>
            </a:pPr>
            <a:r>
              <a:rPr lang="en-US" sz="2600" noProof="1">
                <a:latin typeface="+mj-lt"/>
              </a:rPr>
              <a:t>These effects were especially robust in participants who failed at least one catch trial. In fact, participants who passed all catch trials tended to exhibit a negative relationship between gambling propensity and interruption time. These data are consistent with the possibility of a link between impulsivity and DA release (Buckholtz et al., 2010).</a:t>
            </a:r>
          </a:p>
          <a:p>
            <a:pPr marL="457200" indent="-457200">
              <a:buFont typeface="Arial" panose="020B0604020202020204" pitchFamily="34" charset="0"/>
              <a:buChar char="•"/>
            </a:pPr>
            <a:r>
              <a:rPr lang="en-US" sz="2600" noProof="1">
                <a:latin typeface="+mj-lt"/>
              </a:rPr>
              <a:t>Magnitude had no effect on driving gambling behavior but the higher the EV of the gamble was, the more likely a participant gambled. This effect was strongest in participants who passed all catch trials, muted in participants who failed at least one catch trial, and was independent of gamble interruption time.</a:t>
            </a:r>
          </a:p>
          <a:p>
            <a:pPr marL="457200" indent="-457200">
              <a:buFont typeface="Arial" panose="020B0604020202020204" pitchFamily="34" charset="0"/>
              <a:buChar char="•"/>
            </a:pPr>
            <a:r>
              <a:rPr lang="en-US" sz="2600" noProof="1">
                <a:latin typeface="+mj-lt"/>
              </a:rPr>
              <a:t>Future versions will investigate the effect of the progress bar pausing, an instrumental choice being made at the time of the gamble, and removing the gamble preview.</a:t>
            </a:r>
          </a:p>
          <a:p>
            <a:pPr marL="457200" indent="-457200">
              <a:buFont typeface="Arial" panose="020B0604020202020204" pitchFamily="34" charset="0"/>
              <a:buChar char="•"/>
            </a:pPr>
            <a:r>
              <a:rPr lang="en-US" sz="2600" noProof="1">
                <a:latin typeface="+mj-lt"/>
              </a:rPr>
              <a:t>These pilot data are consistent with the theory that DA dynamics affect how humans calculate the value of an acion and that the value of such a calculation may shift as a promixity to a reward. </a:t>
            </a:r>
          </a:p>
          <a:p>
            <a:endParaRPr lang="en-US" sz="2400" noProof="1">
              <a:latin typeface="+mj-lt"/>
            </a:endParaRPr>
          </a:p>
        </p:txBody>
      </p:sp>
      <p:sp>
        <p:nvSpPr>
          <p:cNvPr id="125" name="Textfeld 44">
            <a:extLst>
              <a:ext uri="{FF2B5EF4-FFF2-40B4-BE49-F238E27FC236}">
                <a16:creationId xmlns:a16="http://schemas.microsoft.com/office/drawing/2014/main" id="{53D25D6B-80AF-43B3-A645-358A3A5711A0}"/>
              </a:ext>
            </a:extLst>
          </p:cNvPr>
          <p:cNvSpPr txBox="1"/>
          <p:nvPr/>
        </p:nvSpPr>
        <p:spPr>
          <a:xfrm>
            <a:off x="6103272" y="23978390"/>
            <a:ext cx="3518792" cy="830997"/>
          </a:xfrm>
          <a:prstGeom prst="rect">
            <a:avLst/>
          </a:prstGeom>
          <a:noFill/>
        </p:spPr>
        <p:txBody>
          <a:bodyPr wrap="square" rtlCol="0">
            <a:spAutoFit/>
          </a:bodyPr>
          <a:lstStyle/>
          <a:p>
            <a:pPr algn="ctr">
              <a:spcAft>
                <a:spcPts val="600"/>
              </a:spcAft>
            </a:pPr>
            <a:r>
              <a:rPr lang="en-US" sz="2400" noProof="1">
                <a:latin typeface="Avenir Heavy"/>
                <a:cs typeface="Avenir Heavy"/>
              </a:rPr>
              <a:t>Gamble manipulation (Expected Value)</a:t>
            </a:r>
          </a:p>
        </p:txBody>
      </p:sp>
      <p:pic>
        <p:nvPicPr>
          <p:cNvPr id="127" name="Picture 126">
            <a:extLst>
              <a:ext uri="{FF2B5EF4-FFF2-40B4-BE49-F238E27FC236}">
                <a16:creationId xmlns:a16="http://schemas.microsoft.com/office/drawing/2014/main" id="{5300877C-7DD2-4393-B335-051121517830}"/>
              </a:ext>
            </a:extLst>
          </p:cNvPr>
          <p:cNvPicPr>
            <a:picLocks noChangeAspect="1"/>
          </p:cNvPicPr>
          <p:nvPr/>
        </p:nvPicPr>
        <p:blipFill rotWithShape="1">
          <a:blip r:embed="rId17"/>
          <a:srcRect l="-1" t="-218" r="64548" b="88593"/>
          <a:stretch/>
        </p:blipFill>
        <p:spPr>
          <a:xfrm>
            <a:off x="10710515" y="24176627"/>
            <a:ext cx="2449392" cy="584162"/>
          </a:xfrm>
          <a:prstGeom prst="rect">
            <a:avLst/>
          </a:prstGeom>
        </p:spPr>
      </p:pic>
      <p:pic>
        <p:nvPicPr>
          <p:cNvPr id="128" name="Picture 127">
            <a:extLst>
              <a:ext uri="{FF2B5EF4-FFF2-40B4-BE49-F238E27FC236}">
                <a16:creationId xmlns:a16="http://schemas.microsoft.com/office/drawing/2014/main" id="{0178A3E7-53F4-4279-95C2-2825E9B2A9CD}"/>
              </a:ext>
            </a:extLst>
          </p:cNvPr>
          <p:cNvPicPr>
            <a:picLocks noChangeAspect="1"/>
          </p:cNvPicPr>
          <p:nvPr/>
        </p:nvPicPr>
        <p:blipFill rotWithShape="1">
          <a:blip r:embed="rId17"/>
          <a:srcRect l="90630" t="-563" r="-632" b="88593"/>
          <a:stretch/>
        </p:blipFill>
        <p:spPr>
          <a:xfrm>
            <a:off x="14433219" y="24203533"/>
            <a:ext cx="691100" cy="601475"/>
          </a:xfrm>
          <a:prstGeom prst="rect">
            <a:avLst/>
          </a:prstGeom>
        </p:spPr>
      </p:pic>
      <p:sp>
        <p:nvSpPr>
          <p:cNvPr id="58" name="Rectangle 57">
            <a:extLst>
              <a:ext uri="{FF2B5EF4-FFF2-40B4-BE49-F238E27FC236}">
                <a16:creationId xmlns:a16="http://schemas.microsoft.com/office/drawing/2014/main" id="{D38212AC-0F4C-4384-A6D9-C7FD00EE3367}"/>
              </a:ext>
            </a:extLst>
          </p:cNvPr>
          <p:cNvSpPr/>
          <p:nvPr/>
        </p:nvSpPr>
        <p:spPr>
          <a:xfrm>
            <a:off x="10407614" y="24074723"/>
            <a:ext cx="4845609" cy="5342380"/>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59" name="Picture 58">
            <a:extLst>
              <a:ext uri="{FF2B5EF4-FFF2-40B4-BE49-F238E27FC236}">
                <a16:creationId xmlns:a16="http://schemas.microsoft.com/office/drawing/2014/main" id="{B285B1CE-CCAF-47D0-A57D-ECB6BDB23F09}"/>
              </a:ext>
            </a:extLst>
          </p:cNvPr>
          <p:cNvPicPr>
            <a:picLocks noChangeAspect="1"/>
          </p:cNvPicPr>
          <p:nvPr/>
        </p:nvPicPr>
        <p:blipFill>
          <a:blip r:embed="rId18"/>
          <a:stretch>
            <a:fillRect/>
          </a:stretch>
        </p:blipFill>
        <p:spPr>
          <a:xfrm rot="20275586">
            <a:off x="10228250" y="15288282"/>
            <a:ext cx="1885235" cy="174677"/>
          </a:xfrm>
          <a:prstGeom prst="rect">
            <a:avLst/>
          </a:prstGeom>
        </p:spPr>
      </p:pic>
      <p:pic>
        <p:nvPicPr>
          <p:cNvPr id="29" name="Picture 28">
            <a:extLst>
              <a:ext uri="{FF2B5EF4-FFF2-40B4-BE49-F238E27FC236}">
                <a16:creationId xmlns:a16="http://schemas.microsoft.com/office/drawing/2014/main" id="{B10C3A89-55ED-4F48-9E5C-D9B05D52B44F}"/>
              </a:ext>
            </a:extLst>
          </p:cNvPr>
          <p:cNvPicPr>
            <a:picLocks noChangeAspect="1"/>
          </p:cNvPicPr>
          <p:nvPr/>
        </p:nvPicPr>
        <p:blipFill>
          <a:blip r:embed="rId19"/>
          <a:stretch>
            <a:fillRect/>
          </a:stretch>
        </p:blipFill>
        <p:spPr>
          <a:xfrm>
            <a:off x="23249149" y="16709567"/>
            <a:ext cx="2809234" cy="1956431"/>
          </a:xfrm>
          <a:prstGeom prst="rect">
            <a:avLst/>
          </a:prstGeom>
        </p:spPr>
      </p:pic>
      <p:pic>
        <p:nvPicPr>
          <p:cNvPr id="39" name="Picture 38">
            <a:extLst>
              <a:ext uri="{FF2B5EF4-FFF2-40B4-BE49-F238E27FC236}">
                <a16:creationId xmlns:a16="http://schemas.microsoft.com/office/drawing/2014/main" id="{54BE2515-BBD0-448D-941A-FCEAD6D78246}"/>
              </a:ext>
            </a:extLst>
          </p:cNvPr>
          <p:cNvPicPr>
            <a:picLocks noChangeAspect="1"/>
          </p:cNvPicPr>
          <p:nvPr/>
        </p:nvPicPr>
        <p:blipFill>
          <a:blip r:embed="rId20"/>
          <a:stretch>
            <a:fillRect/>
          </a:stretch>
        </p:blipFill>
        <p:spPr>
          <a:xfrm>
            <a:off x="28107683" y="7343559"/>
            <a:ext cx="2888982" cy="2011969"/>
          </a:xfrm>
          <a:prstGeom prst="rect">
            <a:avLst/>
          </a:prstGeom>
        </p:spPr>
      </p:pic>
      <p:pic>
        <p:nvPicPr>
          <p:cNvPr id="64" name="Picture 63">
            <a:extLst>
              <a:ext uri="{FF2B5EF4-FFF2-40B4-BE49-F238E27FC236}">
                <a16:creationId xmlns:a16="http://schemas.microsoft.com/office/drawing/2014/main" id="{7B201EF6-4209-40FE-B409-886FF22392ED}"/>
              </a:ext>
            </a:extLst>
          </p:cNvPr>
          <p:cNvPicPr>
            <a:picLocks noChangeAspect="1"/>
          </p:cNvPicPr>
          <p:nvPr/>
        </p:nvPicPr>
        <p:blipFill>
          <a:blip r:embed="rId21"/>
          <a:stretch>
            <a:fillRect/>
          </a:stretch>
        </p:blipFill>
        <p:spPr>
          <a:xfrm>
            <a:off x="36931690" y="10210244"/>
            <a:ext cx="4821036" cy="3357508"/>
          </a:xfrm>
          <a:prstGeom prst="rect">
            <a:avLst/>
          </a:prstGeom>
        </p:spPr>
      </p:pic>
      <p:pic>
        <p:nvPicPr>
          <p:cNvPr id="65" name="Picture 64">
            <a:extLst>
              <a:ext uri="{FF2B5EF4-FFF2-40B4-BE49-F238E27FC236}">
                <a16:creationId xmlns:a16="http://schemas.microsoft.com/office/drawing/2014/main" id="{76CA2643-28A0-4001-8D74-35BADEF29C7F}"/>
              </a:ext>
            </a:extLst>
          </p:cNvPr>
          <p:cNvPicPr>
            <a:picLocks noChangeAspect="1"/>
          </p:cNvPicPr>
          <p:nvPr/>
        </p:nvPicPr>
        <p:blipFill>
          <a:blip r:embed="rId22"/>
          <a:stretch>
            <a:fillRect/>
          </a:stretch>
        </p:blipFill>
        <p:spPr>
          <a:xfrm>
            <a:off x="36959578" y="14561542"/>
            <a:ext cx="5034245" cy="3505993"/>
          </a:xfrm>
          <a:prstGeom prst="rect">
            <a:avLst/>
          </a:prstGeom>
        </p:spPr>
      </p:pic>
      <p:pic>
        <p:nvPicPr>
          <p:cNvPr id="15" name="Picture 14">
            <a:extLst>
              <a:ext uri="{FF2B5EF4-FFF2-40B4-BE49-F238E27FC236}">
                <a16:creationId xmlns:a16="http://schemas.microsoft.com/office/drawing/2014/main" id="{44FABB18-9B8C-4FE6-92C7-54F1B8072A68}"/>
              </a:ext>
            </a:extLst>
          </p:cNvPr>
          <p:cNvPicPr>
            <a:picLocks noChangeAspect="1"/>
          </p:cNvPicPr>
          <p:nvPr/>
        </p:nvPicPr>
        <p:blipFill>
          <a:blip r:embed="rId23"/>
          <a:stretch>
            <a:fillRect/>
          </a:stretch>
        </p:blipFill>
        <p:spPr>
          <a:xfrm>
            <a:off x="36894246" y="5761306"/>
            <a:ext cx="4697901" cy="3271752"/>
          </a:xfrm>
          <a:prstGeom prst="rect">
            <a:avLst/>
          </a:prstGeom>
        </p:spPr>
      </p:pic>
      <p:pic>
        <p:nvPicPr>
          <p:cNvPr id="17" name="Picture 16">
            <a:extLst>
              <a:ext uri="{FF2B5EF4-FFF2-40B4-BE49-F238E27FC236}">
                <a16:creationId xmlns:a16="http://schemas.microsoft.com/office/drawing/2014/main" id="{7521FC06-55D7-4034-A0C7-585A3F54A78A}"/>
              </a:ext>
            </a:extLst>
          </p:cNvPr>
          <p:cNvPicPr>
            <a:picLocks noChangeAspect="1"/>
          </p:cNvPicPr>
          <p:nvPr/>
        </p:nvPicPr>
        <p:blipFill>
          <a:blip r:embed="rId24"/>
          <a:stretch>
            <a:fillRect/>
          </a:stretch>
        </p:blipFill>
        <p:spPr>
          <a:xfrm>
            <a:off x="31558978" y="14561542"/>
            <a:ext cx="5157654" cy="3591937"/>
          </a:xfrm>
          <a:prstGeom prst="rect">
            <a:avLst/>
          </a:prstGeom>
        </p:spPr>
      </p:pic>
      <p:pic>
        <p:nvPicPr>
          <p:cNvPr id="19" name="Picture 18">
            <a:extLst>
              <a:ext uri="{FF2B5EF4-FFF2-40B4-BE49-F238E27FC236}">
                <a16:creationId xmlns:a16="http://schemas.microsoft.com/office/drawing/2014/main" id="{B590F362-197E-49EA-9B52-52034242A81A}"/>
              </a:ext>
            </a:extLst>
          </p:cNvPr>
          <p:cNvPicPr>
            <a:picLocks noChangeAspect="1"/>
          </p:cNvPicPr>
          <p:nvPr/>
        </p:nvPicPr>
        <p:blipFill>
          <a:blip r:embed="rId25"/>
          <a:stretch>
            <a:fillRect/>
          </a:stretch>
        </p:blipFill>
        <p:spPr>
          <a:xfrm>
            <a:off x="26374402" y="14585701"/>
            <a:ext cx="5034247" cy="3505993"/>
          </a:xfrm>
          <a:prstGeom prst="rect">
            <a:avLst/>
          </a:prstGeom>
        </p:spPr>
      </p:pic>
      <p:pic>
        <p:nvPicPr>
          <p:cNvPr id="20" name="Picture 19">
            <a:extLst>
              <a:ext uri="{FF2B5EF4-FFF2-40B4-BE49-F238E27FC236}">
                <a16:creationId xmlns:a16="http://schemas.microsoft.com/office/drawing/2014/main" id="{362ABD35-3B87-4EF1-B35C-1AB4CE07ABE8}"/>
              </a:ext>
            </a:extLst>
          </p:cNvPr>
          <p:cNvPicPr>
            <a:picLocks noChangeAspect="1"/>
          </p:cNvPicPr>
          <p:nvPr/>
        </p:nvPicPr>
        <p:blipFill>
          <a:blip r:embed="rId26"/>
          <a:stretch>
            <a:fillRect/>
          </a:stretch>
        </p:blipFill>
        <p:spPr>
          <a:xfrm>
            <a:off x="31613777" y="5776570"/>
            <a:ext cx="4697900" cy="3271751"/>
          </a:xfrm>
          <a:prstGeom prst="rect">
            <a:avLst/>
          </a:prstGeom>
        </p:spPr>
      </p:pic>
      <p:pic>
        <p:nvPicPr>
          <p:cNvPr id="22" name="Picture 21">
            <a:extLst>
              <a:ext uri="{FF2B5EF4-FFF2-40B4-BE49-F238E27FC236}">
                <a16:creationId xmlns:a16="http://schemas.microsoft.com/office/drawing/2014/main" id="{1D2A00A2-3934-40C3-9DEC-B66EE00D7B20}"/>
              </a:ext>
            </a:extLst>
          </p:cNvPr>
          <p:cNvPicPr>
            <a:picLocks noChangeAspect="1"/>
          </p:cNvPicPr>
          <p:nvPr/>
        </p:nvPicPr>
        <p:blipFill>
          <a:blip r:embed="rId27"/>
          <a:stretch>
            <a:fillRect/>
          </a:stretch>
        </p:blipFill>
        <p:spPr>
          <a:xfrm>
            <a:off x="25942354" y="18377966"/>
            <a:ext cx="4730917" cy="3294745"/>
          </a:xfrm>
          <a:prstGeom prst="rect">
            <a:avLst/>
          </a:prstGeom>
        </p:spPr>
      </p:pic>
      <p:pic>
        <p:nvPicPr>
          <p:cNvPr id="25" name="Picture 24">
            <a:extLst>
              <a:ext uri="{FF2B5EF4-FFF2-40B4-BE49-F238E27FC236}">
                <a16:creationId xmlns:a16="http://schemas.microsoft.com/office/drawing/2014/main" id="{5F73E482-77A0-45E4-B205-DD6006A54FFE}"/>
              </a:ext>
            </a:extLst>
          </p:cNvPr>
          <p:cNvPicPr>
            <a:picLocks noChangeAspect="1"/>
          </p:cNvPicPr>
          <p:nvPr/>
        </p:nvPicPr>
        <p:blipFill>
          <a:blip r:embed="rId28"/>
          <a:stretch>
            <a:fillRect/>
          </a:stretch>
        </p:blipFill>
        <p:spPr>
          <a:xfrm>
            <a:off x="33791226" y="18377966"/>
            <a:ext cx="4697901" cy="3271752"/>
          </a:xfrm>
          <a:prstGeom prst="rect">
            <a:avLst/>
          </a:prstGeom>
        </p:spPr>
      </p:pic>
      <p:pic>
        <p:nvPicPr>
          <p:cNvPr id="30" name="Picture 29">
            <a:extLst>
              <a:ext uri="{FF2B5EF4-FFF2-40B4-BE49-F238E27FC236}">
                <a16:creationId xmlns:a16="http://schemas.microsoft.com/office/drawing/2014/main" id="{7C006E6C-1C7D-447E-8391-D49966AA9C64}"/>
              </a:ext>
            </a:extLst>
          </p:cNvPr>
          <p:cNvPicPr>
            <a:picLocks noChangeAspect="1"/>
          </p:cNvPicPr>
          <p:nvPr/>
        </p:nvPicPr>
        <p:blipFill>
          <a:blip r:embed="rId29"/>
          <a:stretch>
            <a:fillRect/>
          </a:stretch>
        </p:blipFill>
        <p:spPr>
          <a:xfrm>
            <a:off x="23116959" y="12156497"/>
            <a:ext cx="2851054" cy="1985555"/>
          </a:xfrm>
          <a:prstGeom prst="rect">
            <a:avLst/>
          </a:prstGeom>
        </p:spPr>
      </p:pic>
      <p:pic>
        <p:nvPicPr>
          <p:cNvPr id="18" name="Picture 17">
            <a:extLst>
              <a:ext uri="{FF2B5EF4-FFF2-40B4-BE49-F238E27FC236}">
                <a16:creationId xmlns:a16="http://schemas.microsoft.com/office/drawing/2014/main" id="{FCCC45B3-BA37-4806-841A-BA84DF9D032E}"/>
              </a:ext>
            </a:extLst>
          </p:cNvPr>
          <p:cNvPicPr>
            <a:picLocks noChangeAspect="1"/>
          </p:cNvPicPr>
          <p:nvPr/>
        </p:nvPicPr>
        <p:blipFill>
          <a:blip r:embed="rId30"/>
          <a:stretch>
            <a:fillRect/>
          </a:stretch>
        </p:blipFill>
        <p:spPr>
          <a:xfrm>
            <a:off x="26385046" y="10210244"/>
            <a:ext cx="4741884" cy="3302383"/>
          </a:xfrm>
          <a:prstGeom prst="rect">
            <a:avLst/>
          </a:prstGeom>
        </p:spPr>
      </p:pic>
      <p:pic>
        <p:nvPicPr>
          <p:cNvPr id="16" name="Picture 15">
            <a:extLst>
              <a:ext uri="{FF2B5EF4-FFF2-40B4-BE49-F238E27FC236}">
                <a16:creationId xmlns:a16="http://schemas.microsoft.com/office/drawing/2014/main" id="{8B9D06DE-3CAA-46B3-A704-700427AE8972}"/>
              </a:ext>
            </a:extLst>
          </p:cNvPr>
          <p:cNvPicPr>
            <a:picLocks noChangeAspect="1"/>
          </p:cNvPicPr>
          <p:nvPr/>
        </p:nvPicPr>
        <p:blipFill>
          <a:blip r:embed="rId31"/>
          <a:stretch>
            <a:fillRect/>
          </a:stretch>
        </p:blipFill>
        <p:spPr>
          <a:xfrm>
            <a:off x="31491015" y="10210244"/>
            <a:ext cx="4964507" cy="3285500"/>
          </a:xfrm>
          <a:prstGeom prst="rect">
            <a:avLst/>
          </a:prstGeom>
        </p:spPr>
      </p:pic>
      <p:grpSp>
        <p:nvGrpSpPr>
          <p:cNvPr id="38" name="Group 37">
            <a:extLst>
              <a:ext uri="{FF2B5EF4-FFF2-40B4-BE49-F238E27FC236}">
                <a16:creationId xmlns:a16="http://schemas.microsoft.com/office/drawing/2014/main" id="{8D937AD8-14A8-434C-93DD-628700CA971D}"/>
              </a:ext>
            </a:extLst>
          </p:cNvPr>
          <p:cNvGrpSpPr/>
          <p:nvPr/>
        </p:nvGrpSpPr>
        <p:grpSpPr>
          <a:xfrm>
            <a:off x="23062034" y="10097046"/>
            <a:ext cx="2809234" cy="2057508"/>
            <a:chOff x="23062034" y="10033790"/>
            <a:chExt cx="2809234" cy="2057508"/>
          </a:xfrm>
        </p:grpSpPr>
        <p:pic>
          <p:nvPicPr>
            <p:cNvPr id="113" name="Picture 112">
              <a:extLst>
                <a:ext uri="{FF2B5EF4-FFF2-40B4-BE49-F238E27FC236}">
                  <a16:creationId xmlns:a16="http://schemas.microsoft.com/office/drawing/2014/main" id="{1002EB86-063F-44A1-BD14-B441B5F704C8}"/>
                </a:ext>
              </a:extLst>
            </p:cNvPr>
            <p:cNvPicPr>
              <a:picLocks noChangeAspect="1"/>
            </p:cNvPicPr>
            <p:nvPr/>
          </p:nvPicPr>
          <p:blipFill>
            <a:blip r:embed="rId32"/>
            <a:stretch>
              <a:fillRect/>
            </a:stretch>
          </p:blipFill>
          <p:spPr>
            <a:xfrm>
              <a:off x="23062034" y="10033790"/>
              <a:ext cx="2809234" cy="2057508"/>
            </a:xfrm>
            <a:prstGeom prst="rect">
              <a:avLst/>
            </a:prstGeom>
          </p:spPr>
        </p:pic>
        <p:sp>
          <p:nvSpPr>
            <p:cNvPr id="37" name="Rectangle 36">
              <a:extLst>
                <a:ext uri="{FF2B5EF4-FFF2-40B4-BE49-F238E27FC236}">
                  <a16:creationId xmlns:a16="http://schemas.microsoft.com/office/drawing/2014/main" id="{B773B124-511B-4889-8C8C-AFF9E6FC3C0C}"/>
                </a:ext>
              </a:extLst>
            </p:cNvPr>
            <p:cNvSpPr/>
            <p:nvPr/>
          </p:nvSpPr>
          <p:spPr>
            <a:xfrm>
              <a:off x="25117071" y="10087784"/>
              <a:ext cx="360040" cy="1567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6" name="Group 45">
            <a:extLst>
              <a:ext uri="{FF2B5EF4-FFF2-40B4-BE49-F238E27FC236}">
                <a16:creationId xmlns:a16="http://schemas.microsoft.com/office/drawing/2014/main" id="{A4AD0762-831D-4DEF-BC86-999128F39218}"/>
              </a:ext>
            </a:extLst>
          </p:cNvPr>
          <p:cNvGrpSpPr/>
          <p:nvPr/>
        </p:nvGrpSpPr>
        <p:grpSpPr>
          <a:xfrm>
            <a:off x="23226739" y="14712301"/>
            <a:ext cx="2809234" cy="2057510"/>
            <a:chOff x="23184280" y="14614449"/>
            <a:chExt cx="2809234" cy="2057510"/>
          </a:xfrm>
        </p:grpSpPr>
        <p:pic>
          <p:nvPicPr>
            <p:cNvPr id="24" name="Picture 23">
              <a:extLst>
                <a:ext uri="{FF2B5EF4-FFF2-40B4-BE49-F238E27FC236}">
                  <a16:creationId xmlns:a16="http://schemas.microsoft.com/office/drawing/2014/main" id="{E6FB8651-7D66-45C6-93F7-7BD7DF40F152}"/>
                </a:ext>
              </a:extLst>
            </p:cNvPr>
            <p:cNvPicPr>
              <a:picLocks noChangeAspect="1"/>
            </p:cNvPicPr>
            <p:nvPr/>
          </p:nvPicPr>
          <p:blipFill>
            <a:blip r:embed="rId33"/>
            <a:stretch>
              <a:fillRect/>
            </a:stretch>
          </p:blipFill>
          <p:spPr>
            <a:xfrm>
              <a:off x="23184280" y="14614449"/>
              <a:ext cx="2809234" cy="2057510"/>
            </a:xfrm>
            <a:prstGeom prst="rect">
              <a:avLst/>
            </a:prstGeom>
          </p:spPr>
        </p:pic>
        <p:sp>
          <p:nvSpPr>
            <p:cNvPr id="40" name="Rectangle 39">
              <a:extLst>
                <a:ext uri="{FF2B5EF4-FFF2-40B4-BE49-F238E27FC236}">
                  <a16:creationId xmlns:a16="http://schemas.microsoft.com/office/drawing/2014/main" id="{2FD7D532-3DBB-4627-A10D-C6623923EBE1}"/>
                </a:ext>
              </a:extLst>
            </p:cNvPr>
            <p:cNvSpPr/>
            <p:nvPr/>
          </p:nvSpPr>
          <p:spPr>
            <a:xfrm>
              <a:off x="25317926" y="14680729"/>
              <a:ext cx="357231" cy="12974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8" name="Picture 47">
            <a:extLst>
              <a:ext uri="{FF2B5EF4-FFF2-40B4-BE49-F238E27FC236}">
                <a16:creationId xmlns:a16="http://schemas.microsoft.com/office/drawing/2014/main" id="{E8BF78C7-82E3-4EDC-AFB0-A594465379EE}"/>
              </a:ext>
            </a:extLst>
          </p:cNvPr>
          <p:cNvPicPr>
            <a:picLocks noChangeAspect="1"/>
          </p:cNvPicPr>
          <p:nvPr/>
        </p:nvPicPr>
        <p:blipFill>
          <a:blip r:embed="rId34"/>
          <a:stretch>
            <a:fillRect/>
          </a:stretch>
        </p:blipFill>
        <p:spPr>
          <a:xfrm>
            <a:off x="28071497" y="7483590"/>
            <a:ext cx="2925168" cy="1877149"/>
          </a:xfrm>
          <a:prstGeom prst="rect">
            <a:avLst/>
          </a:prstGeom>
        </p:spPr>
      </p:pic>
    </p:spTree>
  </p:cSld>
  <p:clrMapOvr>
    <a:masterClrMapping/>
  </p:clrMapOvr>
</p:sld>
</file>

<file path=ppt/theme/theme1.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10240</TotalTime>
  <Words>595</Words>
  <Application>Microsoft Office PowerPoint</Application>
  <PresentationFormat>Custom</PresentationFormat>
  <Paragraphs>78</Paragraphs>
  <Slides>1</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vt:i4>
      </vt:variant>
    </vt:vector>
  </HeadingPairs>
  <TitlesOfParts>
    <vt:vector size="9" baseType="lpstr">
      <vt:lpstr>MS Mincho</vt:lpstr>
      <vt:lpstr>Arial</vt:lpstr>
      <vt:lpstr>Avenir Heavy</vt:lpstr>
      <vt:lpstr>Avenir Light</vt:lpstr>
      <vt:lpstr>Avenir Roman</vt:lpstr>
      <vt:lpstr>Calibri</vt:lpstr>
      <vt:lpstr>Times New Roman</vt:lpstr>
      <vt:lpstr>Larissa-Design</vt:lpstr>
      <vt:lpstr>Ramping risk-taking: Progressing value function increases gambling in humans Guillaume J. Pagnier1, Andrew Westbrook2 &amp; Michael J. Frank1,2 1Department of Neuroscience, Brown University 2Department of Cognitive, Linguistic and Psychological Sciences, Brown University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Aiming for the bull’s eye: Preparing for throwing, investigated with event related brain potentials. Romy Frömer1, Verena Hafner2 &amp; Werner Sommer1 1 Institut für Psychologie, Humboldt-Universität zu Berlin, 2  Institut für Informatik, Humboldt-Universität zu Berlin</dc:title>
  <dc:creator>romy</dc:creator>
  <cp:lastModifiedBy>Guillaume Pagnier</cp:lastModifiedBy>
  <cp:revision>865</cp:revision>
  <cp:lastPrinted>2018-03-23T17:00:33Z</cp:lastPrinted>
  <dcterms:created xsi:type="dcterms:W3CDTF">2011-05-19T09:45:11Z</dcterms:created>
  <dcterms:modified xsi:type="dcterms:W3CDTF">2018-11-02T05:48:12Z</dcterms:modified>
</cp:coreProperties>
</file>