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1" r:id="rId4"/>
    <p:sldId id="264" r:id="rId5"/>
    <p:sldId id="262" r:id="rId6"/>
    <p:sldId id="263" r:id="rId7"/>
    <p:sldId id="265" r:id="rId8"/>
    <p:sldId id="266" r:id="rId9"/>
    <p:sldId id="267" r:id="rId10"/>
    <p:sldId id="268" r:id="rId11"/>
    <p:sldId id="269" r:id="rId12"/>
    <p:sldId id="270" r:id="rId13"/>
    <p:sldId id="271" r:id="rId14"/>
    <p:sldId id="272" r:id="rId15"/>
    <p:sldId id="279"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1110" y="18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7E7A7-EAD9-480C-9D2F-5EB7C5A803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E666B7-FD5E-4241-806F-D42E48BD37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2DB4DD-4BF0-42B9-A5FB-3DE736E97A7D}"/>
              </a:ext>
            </a:extLst>
          </p:cNvPr>
          <p:cNvSpPr>
            <a:spLocks noGrp="1"/>
          </p:cNvSpPr>
          <p:nvPr>
            <p:ph type="dt" sz="half" idx="10"/>
          </p:nvPr>
        </p:nvSpPr>
        <p:spPr/>
        <p:txBody>
          <a:bodyPr/>
          <a:lstStyle/>
          <a:p>
            <a:fld id="{84C1ED53-903A-45DD-9901-E10DC5FA45FE}" type="datetimeFigureOut">
              <a:rPr lang="en-US" smtClean="0"/>
              <a:t>2/5/2019</a:t>
            </a:fld>
            <a:endParaRPr lang="en-US"/>
          </a:p>
        </p:txBody>
      </p:sp>
      <p:sp>
        <p:nvSpPr>
          <p:cNvPr id="5" name="Footer Placeholder 4">
            <a:extLst>
              <a:ext uri="{FF2B5EF4-FFF2-40B4-BE49-F238E27FC236}">
                <a16:creationId xmlns:a16="http://schemas.microsoft.com/office/drawing/2014/main" id="{D176776E-6596-4F68-9D2B-D8CDE8CCFA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749EE1-F44A-4F39-B15F-7060B5FC6D14}"/>
              </a:ext>
            </a:extLst>
          </p:cNvPr>
          <p:cNvSpPr>
            <a:spLocks noGrp="1"/>
          </p:cNvSpPr>
          <p:nvPr>
            <p:ph type="sldNum" sz="quarter" idx="12"/>
          </p:nvPr>
        </p:nvSpPr>
        <p:spPr/>
        <p:txBody>
          <a:bodyPr/>
          <a:lstStyle/>
          <a:p>
            <a:fld id="{3BD1DFB3-8BC3-4691-962E-E877C7398B53}" type="slidenum">
              <a:rPr lang="en-US" smtClean="0"/>
              <a:t>‹#›</a:t>
            </a:fld>
            <a:endParaRPr lang="en-US"/>
          </a:p>
        </p:txBody>
      </p:sp>
    </p:spTree>
    <p:extLst>
      <p:ext uri="{BB962C8B-B14F-4D97-AF65-F5344CB8AC3E}">
        <p14:creationId xmlns:p14="http://schemas.microsoft.com/office/powerpoint/2010/main" val="113443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E768C-065F-42DA-9365-EFE64405EC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909B04-64C4-46CF-A964-1469710A4FB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58FADF-F9FB-4DCC-94BE-608F467038A0}"/>
              </a:ext>
            </a:extLst>
          </p:cNvPr>
          <p:cNvSpPr>
            <a:spLocks noGrp="1"/>
          </p:cNvSpPr>
          <p:nvPr>
            <p:ph type="dt" sz="half" idx="10"/>
          </p:nvPr>
        </p:nvSpPr>
        <p:spPr/>
        <p:txBody>
          <a:bodyPr/>
          <a:lstStyle/>
          <a:p>
            <a:fld id="{84C1ED53-903A-45DD-9901-E10DC5FA45FE}" type="datetimeFigureOut">
              <a:rPr lang="en-US" smtClean="0"/>
              <a:t>2/5/2019</a:t>
            </a:fld>
            <a:endParaRPr lang="en-US"/>
          </a:p>
        </p:txBody>
      </p:sp>
      <p:sp>
        <p:nvSpPr>
          <p:cNvPr id="5" name="Footer Placeholder 4">
            <a:extLst>
              <a:ext uri="{FF2B5EF4-FFF2-40B4-BE49-F238E27FC236}">
                <a16:creationId xmlns:a16="http://schemas.microsoft.com/office/drawing/2014/main" id="{F6045771-8EAA-482A-963E-286223CBF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43FDA-9E61-4059-B6F5-2F8F15F13D6B}"/>
              </a:ext>
            </a:extLst>
          </p:cNvPr>
          <p:cNvSpPr>
            <a:spLocks noGrp="1"/>
          </p:cNvSpPr>
          <p:nvPr>
            <p:ph type="sldNum" sz="quarter" idx="12"/>
          </p:nvPr>
        </p:nvSpPr>
        <p:spPr/>
        <p:txBody>
          <a:bodyPr/>
          <a:lstStyle/>
          <a:p>
            <a:fld id="{3BD1DFB3-8BC3-4691-962E-E877C7398B53}" type="slidenum">
              <a:rPr lang="en-US" smtClean="0"/>
              <a:t>‹#›</a:t>
            </a:fld>
            <a:endParaRPr lang="en-US"/>
          </a:p>
        </p:txBody>
      </p:sp>
    </p:spTree>
    <p:extLst>
      <p:ext uri="{BB962C8B-B14F-4D97-AF65-F5344CB8AC3E}">
        <p14:creationId xmlns:p14="http://schemas.microsoft.com/office/powerpoint/2010/main" val="529665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69EA0C-964B-4CA5-B56E-FB399F5A39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A1EF9E-E163-41F2-9CD3-29A08D11AF3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EF12FE-E618-40A6-81EE-98DD7CE1E82E}"/>
              </a:ext>
            </a:extLst>
          </p:cNvPr>
          <p:cNvSpPr>
            <a:spLocks noGrp="1"/>
          </p:cNvSpPr>
          <p:nvPr>
            <p:ph type="dt" sz="half" idx="10"/>
          </p:nvPr>
        </p:nvSpPr>
        <p:spPr/>
        <p:txBody>
          <a:bodyPr/>
          <a:lstStyle/>
          <a:p>
            <a:fld id="{84C1ED53-903A-45DD-9901-E10DC5FA45FE}" type="datetimeFigureOut">
              <a:rPr lang="en-US" smtClean="0"/>
              <a:t>2/5/2019</a:t>
            </a:fld>
            <a:endParaRPr lang="en-US"/>
          </a:p>
        </p:txBody>
      </p:sp>
      <p:sp>
        <p:nvSpPr>
          <p:cNvPr id="5" name="Footer Placeholder 4">
            <a:extLst>
              <a:ext uri="{FF2B5EF4-FFF2-40B4-BE49-F238E27FC236}">
                <a16:creationId xmlns:a16="http://schemas.microsoft.com/office/drawing/2014/main" id="{B63F23E5-9D58-4E6A-AA3E-AD48EEBD1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80F710-0444-4FA3-8AB1-EBB299D3094B}"/>
              </a:ext>
            </a:extLst>
          </p:cNvPr>
          <p:cNvSpPr>
            <a:spLocks noGrp="1"/>
          </p:cNvSpPr>
          <p:nvPr>
            <p:ph type="sldNum" sz="quarter" idx="12"/>
          </p:nvPr>
        </p:nvSpPr>
        <p:spPr/>
        <p:txBody>
          <a:bodyPr/>
          <a:lstStyle/>
          <a:p>
            <a:fld id="{3BD1DFB3-8BC3-4691-962E-E877C7398B53}" type="slidenum">
              <a:rPr lang="en-US" smtClean="0"/>
              <a:t>‹#›</a:t>
            </a:fld>
            <a:endParaRPr lang="en-US"/>
          </a:p>
        </p:txBody>
      </p:sp>
    </p:spTree>
    <p:extLst>
      <p:ext uri="{BB962C8B-B14F-4D97-AF65-F5344CB8AC3E}">
        <p14:creationId xmlns:p14="http://schemas.microsoft.com/office/powerpoint/2010/main" val="2092433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0983-FF56-4DB5-B06D-20B22A5288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A02E29-38FF-494D-9780-6A45A989D59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83F78F-2C4C-4570-82CD-E8F513EBC6D4}"/>
              </a:ext>
            </a:extLst>
          </p:cNvPr>
          <p:cNvSpPr>
            <a:spLocks noGrp="1"/>
          </p:cNvSpPr>
          <p:nvPr>
            <p:ph type="dt" sz="half" idx="10"/>
          </p:nvPr>
        </p:nvSpPr>
        <p:spPr/>
        <p:txBody>
          <a:bodyPr/>
          <a:lstStyle/>
          <a:p>
            <a:fld id="{84C1ED53-903A-45DD-9901-E10DC5FA45FE}" type="datetimeFigureOut">
              <a:rPr lang="en-US" smtClean="0"/>
              <a:t>2/5/2019</a:t>
            </a:fld>
            <a:endParaRPr lang="en-US"/>
          </a:p>
        </p:txBody>
      </p:sp>
      <p:sp>
        <p:nvSpPr>
          <p:cNvPr id="5" name="Footer Placeholder 4">
            <a:extLst>
              <a:ext uri="{FF2B5EF4-FFF2-40B4-BE49-F238E27FC236}">
                <a16:creationId xmlns:a16="http://schemas.microsoft.com/office/drawing/2014/main" id="{C3635A3D-C9C3-4042-BD19-A084C16A4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D66189-1E9B-49FD-838D-D78291913662}"/>
              </a:ext>
            </a:extLst>
          </p:cNvPr>
          <p:cNvSpPr>
            <a:spLocks noGrp="1"/>
          </p:cNvSpPr>
          <p:nvPr>
            <p:ph type="sldNum" sz="quarter" idx="12"/>
          </p:nvPr>
        </p:nvSpPr>
        <p:spPr/>
        <p:txBody>
          <a:bodyPr/>
          <a:lstStyle/>
          <a:p>
            <a:fld id="{3BD1DFB3-8BC3-4691-962E-E877C7398B53}" type="slidenum">
              <a:rPr lang="en-US" smtClean="0"/>
              <a:t>‹#›</a:t>
            </a:fld>
            <a:endParaRPr lang="en-US"/>
          </a:p>
        </p:txBody>
      </p:sp>
    </p:spTree>
    <p:extLst>
      <p:ext uri="{BB962C8B-B14F-4D97-AF65-F5344CB8AC3E}">
        <p14:creationId xmlns:p14="http://schemas.microsoft.com/office/powerpoint/2010/main" val="95292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59435-20BB-4E8F-93B0-61DBFE5D7B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AB2E50-AC89-4848-B709-606389477F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E476E5-015E-4506-9483-F0D172647636}"/>
              </a:ext>
            </a:extLst>
          </p:cNvPr>
          <p:cNvSpPr>
            <a:spLocks noGrp="1"/>
          </p:cNvSpPr>
          <p:nvPr>
            <p:ph type="dt" sz="half" idx="10"/>
          </p:nvPr>
        </p:nvSpPr>
        <p:spPr/>
        <p:txBody>
          <a:bodyPr/>
          <a:lstStyle/>
          <a:p>
            <a:fld id="{84C1ED53-903A-45DD-9901-E10DC5FA45FE}" type="datetimeFigureOut">
              <a:rPr lang="en-US" smtClean="0"/>
              <a:t>2/5/2019</a:t>
            </a:fld>
            <a:endParaRPr lang="en-US"/>
          </a:p>
        </p:txBody>
      </p:sp>
      <p:sp>
        <p:nvSpPr>
          <p:cNvPr id="5" name="Footer Placeholder 4">
            <a:extLst>
              <a:ext uri="{FF2B5EF4-FFF2-40B4-BE49-F238E27FC236}">
                <a16:creationId xmlns:a16="http://schemas.microsoft.com/office/drawing/2014/main" id="{D52A281B-69B2-4C2D-84AB-FA5A03DD3B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C7B223-BEAF-4927-82C4-A13AAC16AEC4}"/>
              </a:ext>
            </a:extLst>
          </p:cNvPr>
          <p:cNvSpPr>
            <a:spLocks noGrp="1"/>
          </p:cNvSpPr>
          <p:nvPr>
            <p:ph type="sldNum" sz="quarter" idx="12"/>
          </p:nvPr>
        </p:nvSpPr>
        <p:spPr/>
        <p:txBody>
          <a:bodyPr/>
          <a:lstStyle/>
          <a:p>
            <a:fld id="{3BD1DFB3-8BC3-4691-962E-E877C7398B53}" type="slidenum">
              <a:rPr lang="en-US" smtClean="0"/>
              <a:t>‹#›</a:t>
            </a:fld>
            <a:endParaRPr lang="en-US"/>
          </a:p>
        </p:txBody>
      </p:sp>
    </p:spTree>
    <p:extLst>
      <p:ext uri="{BB962C8B-B14F-4D97-AF65-F5344CB8AC3E}">
        <p14:creationId xmlns:p14="http://schemas.microsoft.com/office/powerpoint/2010/main" val="3187311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DD091-8092-4D8A-8AFD-3A939AEBCC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F4A7D-EFE6-44B3-8F54-812679FBBE4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E3E285-4CF2-4E05-9CFF-58396831DF4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EC93A8-AAA9-4C96-8FE9-A2E9124FA676}"/>
              </a:ext>
            </a:extLst>
          </p:cNvPr>
          <p:cNvSpPr>
            <a:spLocks noGrp="1"/>
          </p:cNvSpPr>
          <p:nvPr>
            <p:ph type="dt" sz="half" idx="10"/>
          </p:nvPr>
        </p:nvSpPr>
        <p:spPr/>
        <p:txBody>
          <a:bodyPr/>
          <a:lstStyle/>
          <a:p>
            <a:fld id="{84C1ED53-903A-45DD-9901-E10DC5FA45FE}" type="datetimeFigureOut">
              <a:rPr lang="en-US" smtClean="0"/>
              <a:t>2/5/2019</a:t>
            </a:fld>
            <a:endParaRPr lang="en-US"/>
          </a:p>
        </p:txBody>
      </p:sp>
      <p:sp>
        <p:nvSpPr>
          <p:cNvPr id="6" name="Footer Placeholder 5">
            <a:extLst>
              <a:ext uri="{FF2B5EF4-FFF2-40B4-BE49-F238E27FC236}">
                <a16:creationId xmlns:a16="http://schemas.microsoft.com/office/drawing/2014/main" id="{32763E24-9D7C-4A0D-8122-B48C74D2C0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AFE28E-7189-4FDB-B0E0-F0BA593EB980}"/>
              </a:ext>
            </a:extLst>
          </p:cNvPr>
          <p:cNvSpPr>
            <a:spLocks noGrp="1"/>
          </p:cNvSpPr>
          <p:nvPr>
            <p:ph type="sldNum" sz="quarter" idx="12"/>
          </p:nvPr>
        </p:nvSpPr>
        <p:spPr/>
        <p:txBody>
          <a:bodyPr/>
          <a:lstStyle/>
          <a:p>
            <a:fld id="{3BD1DFB3-8BC3-4691-962E-E877C7398B53}" type="slidenum">
              <a:rPr lang="en-US" smtClean="0"/>
              <a:t>‹#›</a:t>
            </a:fld>
            <a:endParaRPr lang="en-US"/>
          </a:p>
        </p:txBody>
      </p:sp>
    </p:spTree>
    <p:extLst>
      <p:ext uri="{BB962C8B-B14F-4D97-AF65-F5344CB8AC3E}">
        <p14:creationId xmlns:p14="http://schemas.microsoft.com/office/powerpoint/2010/main" val="330209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F415E-6A2E-4373-94EF-8E4A92F507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BFD605-584E-4FC3-B18D-F1AB52F22B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6E18130-54F2-4832-9B80-65D4BA97BDE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2E7FB9-D720-4D33-B535-E192482A15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B546406-7E83-46BF-84BD-585DE5F543C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8ABF1B-C57F-4EFA-AAA4-532692DB45B0}"/>
              </a:ext>
            </a:extLst>
          </p:cNvPr>
          <p:cNvSpPr>
            <a:spLocks noGrp="1"/>
          </p:cNvSpPr>
          <p:nvPr>
            <p:ph type="dt" sz="half" idx="10"/>
          </p:nvPr>
        </p:nvSpPr>
        <p:spPr/>
        <p:txBody>
          <a:bodyPr/>
          <a:lstStyle/>
          <a:p>
            <a:fld id="{84C1ED53-903A-45DD-9901-E10DC5FA45FE}" type="datetimeFigureOut">
              <a:rPr lang="en-US" smtClean="0"/>
              <a:t>2/5/2019</a:t>
            </a:fld>
            <a:endParaRPr lang="en-US"/>
          </a:p>
        </p:txBody>
      </p:sp>
      <p:sp>
        <p:nvSpPr>
          <p:cNvPr id="8" name="Footer Placeholder 7">
            <a:extLst>
              <a:ext uri="{FF2B5EF4-FFF2-40B4-BE49-F238E27FC236}">
                <a16:creationId xmlns:a16="http://schemas.microsoft.com/office/drawing/2014/main" id="{A66D98FB-39B6-4381-A666-103FC9ACE5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88213E-FE40-41E7-B8EC-6B2EB16A6729}"/>
              </a:ext>
            </a:extLst>
          </p:cNvPr>
          <p:cNvSpPr>
            <a:spLocks noGrp="1"/>
          </p:cNvSpPr>
          <p:nvPr>
            <p:ph type="sldNum" sz="quarter" idx="12"/>
          </p:nvPr>
        </p:nvSpPr>
        <p:spPr/>
        <p:txBody>
          <a:bodyPr/>
          <a:lstStyle/>
          <a:p>
            <a:fld id="{3BD1DFB3-8BC3-4691-962E-E877C7398B53}" type="slidenum">
              <a:rPr lang="en-US" smtClean="0"/>
              <a:t>‹#›</a:t>
            </a:fld>
            <a:endParaRPr lang="en-US"/>
          </a:p>
        </p:txBody>
      </p:sp>
    </p:spTree>
    <p:extLst>
      <p:ext uri="{BB962C8B-B14F-4D97-AF65-F5344CB8AC3E}">
        <p14:creationId xmlns:p14="http://schemas.microsoft.com/office/powerpoint/2010/main" val="1888804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E6E66-B170-45E8-9194-2D9F1ECEE5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821CA4-5BC4-4431-9D27-320879235042}"/>
              </a:ext>
            </a:extLst>
          </p:cNvPr>
          <p:cNvSpPr>
            <a:spLocks noGrp="1"/>
          </p:cNvSpPr>
          <p:nvPr>
            <p:ph type="dt" sz="half" idx="10"/>
          </p:nvPr>
        </p:nvSpPr>
        <p:spPr/>
        <p:txBody>
          <a:bodyPr/>
          <a:lstStyle/>
          <a:p>
            <a:fld id="{84C1ED53-903A-45DD-9901-E10DC5FA45FE}" type="datetimeFigureOut">
              <a:rPr lang="en-US" smtClean="0"/>
              <a:t>2/5/2019</a:t>
            </a:fld>
            <a:endParaRPr lang="en-US"/>
          </a:p>
        </p:txBody>
      </p:sp>
      <p:sp>
        <p:nvSpPr>
          <p:cNvPr id="4" name="Footer Placeholder 3">
            <a:extLst>
              <a:ext uri="{FF2B5EF4-FFF2-40B4-BE49-F238E27FC236}">
                <a16:creationId xmlns:a16="http://schemas.microsoft.com/office/drawing/2014/main" id="{3C2E002F-FA6B-4736-ABB2-1E42C76C85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38AB82-20C8-4ED6-89F1-81B0EED5A74E}"/>
              </a:ext>
            </a:extLst>
          </p:cNvPr>
          <p:cNvSpPr>
            <a:spLocks noGrp="1"/>
          </p:cNvSpPr>
          <p:nvPr>
            <p:ph type="sldNum" sz="quarter" idx="12"/>
          </p:nvPr>
        </p:nvSpPr>
        <p:spPr/>
        <p:txBody>
          <a:bodyPr/>
          <a:lstStyle/>
          <a:p>
            <a:fld id="{3BD1DFB3-8BC3-4691-962E-E877C7398B53}" type="slidenum">
              <a:rPr lang="en-US" smtClean="0"/>
              <a:t>‹#›</a:t>
            </a:fld>
            <a:endParaRPr lang="en-US"/>
          </a:p>
        </p:txBody>
      </p:sp>
    </p:spTree>
    <p:extLst>
      <p:ext uri="{BB962C8B-B14F-4D97-AF65-F5344CB8AC3E}">
        <p14:creationId xmlns:p14="http://schemas.microsoft.com/office/powerpoint/2010/main" val="1854495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6E4EC4-5F6D-4BDB-82A5-09AAF047AD4B}"/>
              </a:ext>
            </a:extLst>
          </p:cNvPr>
          <p:cNvSpPr>
            <a:spLocks noGrp="1"/>
          </p:cNvSpPr>
          <p:nvPr>
            <p:ph type="dt" sz="half" idx="10"/>
          </p:nvPr>
        </p:nvSpPr>
        <p:spPr/>
        <p:txBody>
          <a:bodyPr/>
          <a:lstStyle/>
          <a:p>
            <a:fld id="{84C1ED53-903A-45DD-9901-E10DC5FA45FE}" type="datetimeFigureOut">
              <a:rPr lang="en-US" smtClean="0"/>
              <a:t>2/5/2019</a:t>
            </a:fld>
            <a:endParaRPr lang="en-US"/>
          </a:p>
        </p:txBody>
      </p:sp>
      <p:sp>
        <p:nvSpPr>
          <p:cNvPr id="3" name="Footer Placeholder 2">
            <a:extLst>
              <a:ext uri="{FF2B5EF4-FFF2-40B4-BE49-F238E27FC236}">
                <a16:creationId xmlns:a16="http://schemas.microsoft.com/office/drawing/2014/main" id="{F357B417-B6CA-4DC9-A92B-2D8F701656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465CDA-C6CF-446B-B038-CC20C1B7520C}"/>
              </a:ext>
            </a:extLst>
          </p:cNvPr>
          <p:cNvSpPr>
            <a:spLocks noGrp="1"/>
          </p:cNvSpPr>
          <p:nvPr>
            <p:ph type="sldNum" sz="quarter" idx="12"/>
          </p:nvPr>
        </p:nvSpPr>
        <p:spPr/>
        <p:txBody>
          <a:bodyPr/>
          <a:lstStyle/>
          <a:p>
            <a:fld id="{3BD1DFB3-8BC3-4691-962E-E877C7398B53}" type="slidenum">
              <a:rPr lang="en-US" smtClean="0"/>
              <a:t>‹#›</a:t>
            </a:fld>
            <a:endParaRPr lang="en-US"/>
          </a:p>
        </p:txBody>
      </p:sp>
    </p:spTree>
    <p:extLst>
      <p:ext uri="{BB962C8B-B14F-4D97-AF65-F5344CB8AC3E}">
        <p14:creationId xmlns:p14="http://schemas.microsoft.com/office/powerpoint/2010/main" val="1086820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3331-5DED-48D9-BC32-9B9028D2FB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7732E1-1140-4B66-9288-2E55CFDA99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4BD80F-2559-4484-86D3-EA09A0BCD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C58636-3212-4224-A1E8-624B18A40B7D}"/>
              </a:ext>
            </a:extLst>
          </p:cNvPr>
          <p:cNvSpPr>
            <a:spLocks noGrp="1"/>
          </p:cNvSpPr>
          <p:nvPr>
            <p:ph type="dt" sz="half" idx="10"/>
          </p:nvPr>
        </p:nvSpPr>
        <p:spPr/>
        <p:txBody>
          <a:bodyPr/>
          <a:lstStyle/>
          <a:p>
            <a:fld id="{84C1ED53-903A-45DD-9901-E10DC5FA45FE}" type="datetimeFigureOut">
              <a:rPr lang="en-US" smtClean="0"/>
              <a:t>2/5/2019</a:t>
            </a:fld>
            <a:endParaRPr lang="en-US"/>
          </a:p>
        </p:txBody>
      </p:sp>
      <p:sp>
        <p:nvSpPr>
          <p:cNvPr id="6" name="Footer Placeholder 5">
            <a:extLst>
              <a:ext uri="{FF2B5EF4-FFF2-40B4-BE49-F238E27FC236}">
                <a16:creationId xmlns:a16="http://schemas.microsoft.com/office/drawing/2014/main" id="{E5514C62-B349-4DA2-BA92-78863805D9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E4AE2-D027-4FA2-965D-F31973DC6C16}"/>
              </a:ext>
            </a:extLst>
          </p:cNvPr>
          <p:cNvSpPr>
            <a:spLocks noGrp="1"/>
          </p:cNvSpPr>
          <p:nvPr>
            <p:ph type="sldNum" sz="quarter" idx="12"/>
          </p:nvPr>
        </p:nvSpPr>
        <p:spPr/>
        <p:txBody>
          <a:bodyPr/>
          <a:lstStyle/>
          <a:p>
            <a:fld id="{3BD1DFB3-8BC3-4691-962E-E877C7398B53}" type="slidenum">
              <a:rPr lang="en-US" smtClean="0"/>
              <a:t>‹#›</a:t>
            </a:fld>
            <a:endParaRPr lang="en-US"/>
          </a:p>
        </p:txBody>
      </p:sp>
    </p:spTree>
    <p:extLst>
      <p:ext uri="{BB962C8B-B14F-4D97-AF65-F5344CB8AC3E}">
        <p14:creationId xmlns:p14="http://schemas.microsoft.com/office/powerpoint/2010/main" val="4034911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CECDA-FEBB-4CC8-ADBE-50D252E554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88DBBE-293A-4E04-9A21-0810E30B3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D20116-EAA8-4A49-8A2A-080A57A338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D61C49-364E-4B35-B8C8-9E794530B270}"/>
              </a:ext>
            </a:extLst>
          </p:cNvPr>
          <p:cNvSpPr>
            <a:spLocks noGrp="1"/>
          </p:cNvSpPr>
          <p:nvPr>
            <p:ph type="dt" sz="half" idx="10"/>
          </p:nvPr>
        </p:nvSpPr>
        <p:spPr/>
        <p:txBody>
          <a:bodyPr/>
          <a:lstStyle/>
          <a:p>
            <a:fld id="{84C1ED53-903A-45DD-9901-E10DC5FA45FE}" type="datetimeFigureOut">
              <a:rPr lang="en-US" smtClean="0"/>
              <a:t>2/5/2019</a:t>
            </a:fld>
            <a:endParaRPr lang="en-US"/>
          </a:p>
        </p:txBody>
      </p:sp>
      <p:sp>
        <p:nvSpPr>
          <p:cNvPr id="6" name="Footer Placeholder 5">
            <a:extLst>
              <a:ext uri="{FF2B5EF4-FFF2-40B4-BE49-F238E27FC236}">
                <a16:creationId xmlns:a16="http://schemas.microsoft.com/office/drawing/2014/main" id="{DD9F6EB1-2B82-4FB8-8149-19ACEBC8EA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85AE8-9465-49EA-855A-5E82091BF2F8}"/>
              </a:ext>
            </a:extLst>
          </p:cNvPr>
          <p:cNvSpPr>
            <a:spLocks noGrp="1"/>
          </p:cNvSpPr>
          <p:nvPr>
            <p:ph type="sldNum" sz="quarter" idx="12"/>
          </p:nvPr>
        </p:nvSpPr>
        <p:spPr/>
        <p:txBody>
          <a:bodyPr/>
          <a:lstStyle/>
          <a:p>
            <a:fld id="{3BD1DFB3-8BC3-4691-962E-E877C7398B53}" type="slidenum">
              <a:rPr lang="en-US" smtClean="0"/>
              <a:t>‹#›</a:t>
            </a:fld>
            <a:endParaRPr lang="en-US"/>
          </a:p>
        </p:txBody>
      </p:sp>
    </p:spTree>
    <p:extLst>
      <p:ext uri="{BB962C8B-B14F-4D97-AF65-F5344CB8AC3E}">
        <p14:creationId xmlns:p14="http://schemas.microsoft.com/office/powerpoint/2010/main" val="1770440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C63956-4FE5-444F-B6F8-472028C804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EBA386-45C1-4058-9372-F1ACB9258F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2DD4D9-25ED-4A24-8A05-BF9E18FD19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C1ED53-903A-45DD-9901-E10DC5FA45FE}" type="datetimeFigureOut">
              <a:rPr lang="en-US" smtClean="0"/>
              <a:t>2/5/2019</a:t>
            </a:fld>
            <a:endParaRPr lang="en-US"/>
          </a:p>
        </p:txBody>
      </p:sp>
      <p:sp>
        <p:nvSpPr>
          <p:cNvPr id="5" name="Footer Placeholder 4">
            <a:extLst>
              <a:ext uri="{FF2B5EF4-FFF2-40B4-BE49-F238E27FC236}">
                <a16:creationId xmlns:a16="http://schemas.microsoft.com/office/drawing/2014/main" id="{F2A28DEC-89A8-41B6-9E6A-DA24D3970B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00D10B-5832-4A55-9188-CBC0DB5DC0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1DFB3-8BC3-4691-962E-E877C7398B53}" type="slidenum">
              <a:rPr lang="en-US" smtClean="0"/>
              <a:t>‹#›</a:t>
            </a:fld>
            <a:endParaRPr lang="en-US"/>
          </a:p>
        </p:txBody>
      </p:sp>
    </p:spTree>
    <p:extLst>
      <p:ext uri="{BB962C8B-B14F-4D97-AF65-F5344CB8AC3E}">
        <p14:creationId xmlns:p14="http://schemas.microsoft.com/office/powerpoint/2010/main" val="483905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7.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8.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19.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2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DC0F-ECF2-4911-8F80-7F0439096CD4}"/>
              </a:ext>
            </a:extLst>
          </p:cNvPr>
          <p:cNvSpPr>
            <a:spLocks noGrp="1"/>
          </p:cNvSpPr>
          <p:nvPr>
            <p:ph type="ctrTitle"/>
          </p:nvPr>
        </p:nvSpPr>
        <p:spPr/>
        <p:txBody>
          <a:bodyPr>
            <a:normAutofit/>
          </a:bodyPr>
          <a:lstStyle/>
          <a:p>
            <a:r>
              <a:rPr lang="en-US" sz="3200" dirty="0"/>
              <a:t>Ramp </a:t>
            </a:r>
            <a:r>
              <a:rPr lang="en-US" sz="3200" dirty="0" err="1"/>
              <a:t>ResponseMapping</a:t>
            </a:r>
            <a:r>
              <a:rPr lang="en-US" sz="3200" dirty="0"/>
              <a:t> 2.0</a:t>
            </a:r>
          </a:p>
        </p:txBody>
      </p:sp>
      <p:sp>
        <p:nvSpPr>
          <p:cNvPr id="3" name="Subtitle 2">
            <a:extLst>
              <a:ext uri="{FF2B5EF4-FFF2-40B4-BE49-F238E27FC236}">
                <a16:creationId xmlns:a16="http://schemas.microsoft.com/office/drawing/2014/main" id="{49E7E47A-CD88-4A32-BF9D-510C2BB149BC}"/>
              </a:ext>
            </a:extLst>
          </p:cNvPr>
          <p:cNvSpPr>
            <a:spLocks noGrp="1"/>
          </p:cNvSpPr>
          <p:nvPr>
            <p:ph type="subTitle" idx="1"/>
          </p:nvPr>
        </p:nvSpPr>
        <p:spPr/>
        <p:txBody>
          <a:bodyPr/>
          <a:lstStyle/>
          <a:p>
            <a:r>
              <a:rPr lang="en-US" dirty="0"/>
              <a:t>2.5.19</a:t>
            </a:r>
          </a:p>
          <a:p>
            <a:r>
              <a:rPr lang="en-US" dirty="0"/>
              <a:t>50 participants – 16 useable</a:t>
            </a:r>
          </a:p>
        </p:txBody>
      </p:sp>
    </p:spTree>
    <p:extLst>
      <p:ext uri="{BB962C8B-B14F-4D97-AF65-F5344CB8AC3E}">
        <p14:creationId xmlns:p14="http://schemas.microsoft.com/office/powerpoint/2010/main" val="65491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D9909-D990-422D-AEB2-26381C6EE587}"/>
              </a:ext>
            </a:extLst>
          </p:cNvPr>
          <p:cNvSpPr>
            <a:spLocks noGrp="1"/>
          </p:cNvSpPr>
          <p:nvPr>
            <p:ph type="title"/>
          </p:nvPr>
        </p:nvSpPr>
        <p:spPr>
          <a:xfrm>
            <a:off x="175470" y="0"/>
            <a:ext cx="1765625" cy="649756"/>
          </a:xfrm>
        </p:spPr>
        <p:txBody>
          <a:bodyPr>
            <a:normAutofit/>
          </a:bodyPr>
          <a:lstStyle/>
          <a:p>
            <a:r>
              <a:rPr lang="en-US" sz="2400" dirty="0"/>
              <a:t>Low value</a:t>
            </a:r>
          </a:p>
        </p:txBody>
      </p:sp>
      <p:pic>
        <p:nvPicPr>
          <p:cNvPr id="3" name="Picture 2">
            <a:extLst>
              <a:ext uri="{FF2B5EF4-FFF2-40B4-BE49-F238E27FC236}">
                <a16:creationId xmlns:a16="http://schemas.microsoft.com/office/drawing/2014/main" id="{1BC73B85-AE8C-4780-A48A-8CC9DC1FCB71}"/>
              </a:ext>
            </a:extLst>
          </p:cNvPr>
          <p:cNvPicPr>
            <a:picLocks noChangeAspect="1"/>
          </p:cNvPicPr>
          <p:nvPr/>
        </p:nvPicPr>
        <p:blipFill>
          <a:blip r:embed="rId2"/>
          <a:stretch>
            <a:fillRect/>
          </a:stretch>
        </p:blipFill>
        <p:spPr>
          <a:xfrm>
            <a:off x="7577052" y="3970980"/>
            <a:ext cx="4009524" cy="2404762"/>
          </a:xfrm>
          <a:prstGeom prst="rect">
            <a:avLst/>
          </a:prstGeom>
        </p:spPr>
      </p:pic>
      <p:pic>
        <p:nvPicPr>
          <p:cNvPr id="4" name="Picture 3">
            <a:extLst>
              <a:ext uri="{FF2B5EF4-FFF2-40B4-BE49-F238E27FC236}">
                <a16:creationId xmlns:a16="http://schemas.microsoft.com/office/drawing/2014/main" id="{927B379B-5D19-46F5-9AA9-01F1AEBB3C25}"/>
              </a:ext>
            </a:extLst>
          </p:cNvPr>
          <p:cNvPicPr>
            <a:picLocks noChangeAspect="1"/>
          </p:cNvPicPr>
          <p:nvPr/>
        </p:nvPicPr>
        <p:blipFill>
          <a:blip r:embed="rId3"/>
          <a:stretch>
            <a:fillRect/>
          </a:stretch>
        </p:blipFill>
        <p:spPr>
          <a:xfrm>
            <a:off x="962198" y="3834484"/>
            <a:ext cx="4009524" cy="2404762"/>
          </a:xfrm>
          <a:prstGeom prst="rect">
            <a:avLst/>
          </a:prstGeom>
        </p:spPr>
      </p:pic>
      <p:pic>
        <p:nvPicPr>
          <p:cNvPr id="5" name="Picture 4">
            <a:extLst>
              <a:ext uri="{FF2B5EF4-FFF2-40B4-BE49-F238E27FC236}">
                <a16:creationId xmlns:a16="http://schemas.microsoft.com/office/drawing/2014/main" id="{B9002A68-5944-4F0F-9FA5-CCF7E4593CFD}"/>
              </a:ext>
            </a:extLst>
          </p:cNvPr>
          <p:cNvPicPr>
            <a:picLocks noChangeAspect="1"/>
          </p:cNvPicPr>
          <p:nvPr/>
        </p:nvPicPr>
        <p:blipFill>
          <a:blip r:embed="rId4"/>
          <a:stretch>
            <a:fillRect/>
          </a:stretch>
        </p:blipFill>
        <p:spPr>
          <a:xfrm>
            <a:off x="7754852" y="1018988"/>
            <a:ext cx="3653924" cy="2191486"/>
          </a:xfrm>
          <a:prstGeom prst="rect">
            <a:avLst/>
          </a:prstGeom>
        </p:spPr>
      </p:pic>
      <p:pic>
        <p:nvPicPr>
          <p:cNvPr id="6" name="Picture 5">
            <a:extLst>
              <a:ext uri="{FF2B5EF4-FFF2-40B4-BE49-F238E27FC236}">
                <a16:creationId xmlns:a16="http://schemas.microsoft.com/office/drawing/2014/main" id="{C9902FEC-7EA9-4B37-8920-6DA57A2DD8E1}"/>
              </a:ext>
            </a:extLst>
          </p:cNvPr>
          <p:cNvPicPr>
            <a:picLocks noChangeAspect="1"/>
          </p:cNvPicPr>
          <p:nvPr/>
        </p:nvPicPr>
        <p:blipFill>
          <a:blip r:embed="rId5"/>
          <a:stretch>
            <a:fillRect/>
          </a:stretch>
        </p:blipFill>
        <p:spPr>
          <a:xfrm>
            <a:off x="962198" y="920930"/>
            <a:ext cx="3653925" cy="2191487"/>
          </a:xfrm>
          <a:prstGeom prst="rect">
            <a:avLst/>
          </a:prstGeom>
        </p:spPr>
      </p:pic>
    </p:spTree>
    <p:extLst>
      <p:ext uri="{BB962C8B-B14F-4D97-AF65-F5344CB8AC3E}">
        <p14:creationId xmlns:p14="http://schemas.microsoft.com/office/powerpoint/2010/main" val="30519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EA712-943B-41EB-A835-4679F05340FB}"/>
              </a:ext>
            </a:extLst>
          </p:cNvPr>
          <p:cNvSpPr>
            <a:spLocks noGrp="1"/>
          </p:cNvSpPr>
          <p:nvPr>
            <p:ph type="title"/>
          </p:nvPr>
        </p:nvSpPr>
        <p:spPr>
          <a:xfrm>
            <a:off x="175470" y="0"/>
            <a:ext cx="1765625" cy="649756"/>
          </a:xfrm>
        </p:spPr>
        <p:txBody>
          <a:bodyPr>
            <a:normAutofit/>
          </a:bodyPr>
          <a:lstStyle/>
          <a:p>
            <a:r>
              <a:rPr lang="en-US" sz="2400" dirty="0"/>
              <a:t>Mid value</a:t>
            </a:r>
          </a:p>
        </p:txBody>
      </p:sp>
      <p:pic>
        <p:nvPicPr>
          <p:cNvPr id="7" name="Picture 6">
            <a:extLst>
              <a:ext uri="{FF2B5EF4-FFF2-40B4-BE49-F238E27FC236}">
                <a16:creationId xmlns:a16="http://schemas.microsoft.com/office/drawing/2014/main" id="{1F61D01B-3400-4F26-9D18-D92410629220}"/>
              </a:ext>
            </a:extLst>
          </p:cNvPr>
          <p:cNvPicPr>
            <a:picLocks noChangeAspect="1"/>
          </p:cNvPicPr>
          <p:nvPr/>
        </p:nvPicPr>
        <p:blipFill>
          <a:blip r:embed="rId2"/>
          <a:stretch>
            <a:fillRect/>
          </a:stretch>
        </p:blipFill>
        <p:spPr>
          <a:xfrm>
            <a:off x="867276" y="4056352"/>
            <a:ext cx="3895224" cy="2336209"/>
          </a:xfrm>
          <a:prstGeom prst="rect">
            <a:avLst/>
          </a:prstGeom>
        </p:spPr>
      </p:pic>
      <p:pic>
        <p:nvPicPr>
          <p:cNvPr id="8" name="Picture 7">
            <a:extLst>
              <a:ext uri="{FF2B5EF4-FFF2-40B4-BE49-F238E27FC236}">
                <a16:creationId xmlns:a16="http://schemas.microsoft.com/office/drawing/2014/main" id="{7B618256-CC41-4ECB-B5EA-EFC9DDEBF259}"/>
              </a:ext>
            </a:extLst>
          </p:cNvPr>
          <p:cNvPicPr>
            <a:picLocks noChangeAspect="1"/>
          </p:cNvPicPr>
          <p:nvPr/>
        </p:nvPicPr>
        <p:blipFill>
          <a:blip r:embed="rId3"/>
          <a:stretch>
            <a:fillRect/>
          </a:stretch>
        </p:blipFill>
        <p:spPr>
          <a:xfrm>
            <a:off x="6836276" y="1115209"/>
            <a:ext cx="3565024" cy="2138168"/>
          </a:xfrm>
          <a:prstGeom prst="rect">
            <a:avLst/>
          </a:prstGeom>
        </p:spPr>
      </p:pic>
      <p:pic>
        <p:nvPicPr>
          <p:cNvPr id="9" name="Picture 8">
            <a:extLst>
              <a:ext uri="{FF2B5EF4-FFF2-40B4-BE49-F238E27FC236}">
                <a16:creationId xmlns:a16="http://schemas.microsoft.com/office/drawing/2014/main" id="{BC20DCB3-DFC9-4BA4-A62E-AE6E4F460D19}"/>
              </a:ext>
            </a:extLst>
          </p:cNvPr>
          <p:cNvPicPr>
            <a:picLocks noChangeAspect="1"/>
          </p:cNvPicPr>
          <p:nvPr/>
        </p:nvPicPr>
        <p:blipFill>
          <a:blip r:embed="rId4"/>
          <a:stretch>
            <a:fillRect/>
          </a:stretch>
        </p:blipFill>
        <p:spPr>
          <a:xfrm>
            <a:off x="6836276" y="4056352"/>
            <a:ext cx="3463424" cy="2077232"/>
          </a:xfrm>
          <a:prstGeom prst="rect">
            <a:avLst/>
          </a:prstGeom>
        </p:spPr>
      </p:pic>
      <p:pic>
        <p:nvPicPr>
          <p:cNvPr id="10" name="Picture 9">
            <a:extLst>
              <a:ext uri="{FF2B5EF4-FFF2-40B4-BE49-F238E27FC236}">
                <a16:creationId xmlns:a16="http://schemas.microsoft.com/office/drawing/2014/main" id="{5293D44F-FF8E-4A3D-A44B-1D1FC4966D6D}"/>
              </a:ext>
            </a:extLst>
          </p:cNvPr>
          <p:cNvPicPr>
            <a:picLocks noChangeAspect="1"/>
          </p:cNvPicPr>
          <p:nvPr/>
        </p:nvPicPr>
        <p:blipFill>
          <a:blip r:embed="rId5"/>
          <a:stretch>
            <a:fillRect/>
          </a:stretch>
        </p:blipFill>
        <p:spPr>
          <a:xfrm>
            <a:off x="867276" y="1155608"/>
            <a:ext cx="3628524" cy="2176253"/>
          </a:xfrm>
          <a:prstGeom prst="rect">
            <a:avLst/>
          </a:prstGeom>
        </p:spPr>
      </p:pic>
    </p:spTree>
    <p:extLst>
      <p:ext uri="{BB962C8B-B14F-4D97-AF65-F5344CB8AC3E}">
        <p14:creationId xmlns:p14="http://schemas.microsoft.com/office/powerpoint/2010/main" val="2346623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7DC9A-7FAD-497A-9993-B8EDB8D78AAE}"/>
              </a:ext>
            </a:extLst>
          </p:cNvPr>
          <p:cNvSpPr>
            <a:spLocks noGrp="1"/>
          </p:cNvSpPr>
          <p:nvPr>
            <p:ph type="title"/>
          </p:nvPr>
        </p:nvSpPr>
        <p:spPr>
          <a:xfrm>
            <a:off x="175470" y="0"/>
            <a:ext cx="1765625" cy="649756"/>
          </a:xfrm>
        </p:spPr>
        <p:txBody>
          <a:bodyPr>
            <a:normAutofit/>
          </a:bodyPr>
          <a:lstStyle/>
          <a:p>
            <a:r>
              <a:rPr lang="en-US" sz="2400" dirty="0"/>
              <a:t>High value</a:t>
            </a:r>
          </a:p>
        </p:txBody>
      </p:sp>
      <p:pic>
        <p:nvPicPr>
          <p:cNvPr id="3" name="Picture 2">
            <a:extLst>
              <a:ext uri="{FF2B5EF4-FFF2-40B4-BE49-F238E27FC236}">
                <a16:creationId xmlns:a16="http://schemas.microsoft.com/office/drawing/2014/main" id="{468EAFDD-FCA1-4EC8-8602-7BC873E79C7E}"/>
              </a:ext>
            </a:extLst>
          </p:cNvPr>
          <p:cNvPicPr>
            <a:picLocks noChangeAspect="1"/>
          </p:cNvPicPr>
          <p:nvPr/>
        </p:nvPicPr>
        <p:blipFill>
          <a:blip r:embed="rId2"/>
          <a:stretch>
            <a:fillRect/>
          </a:stretch>
        </p:blipFill>
        <p:spPr>
          <a:xfrm>
            <a:off x="1172076" y="927098"/>
            <a:ext cx="4009524" cy="2404763"/>
          </a:xfrm>
          <a:prstGeom prst="rect">
            <a:avLst/>
          </a:prstGeom>
        </p:spPr>
      </p:pic>
      <p:pic>
        <p:nvPicPr>
          <p:cNvPr id="4" name="Picture 3">
            <a:extLst>
              <a:ext uri="{FF2B5EF4-FFF2-40B4-BE49-F238E27FC236}">
                <a16:creationId xmlns:a16="http://schemas.microsoft.com/office/drawing/2014/main" id="{F38910EB-42DC-41B0-B007-C5EF8186D8D5}"/>
              </a:ext>
            </a:extLst>
          </p:cNvPr>
          <p:cNvPicPr>
            <a:picLocks noChangeAspect="1"/>
          </p:cNvPicPr>
          <p:nvPr/>
        </p:nvPicPr>
        <p:blipFill>
          <a:blip r:embed="rId3"/>
          <a:stretch>
            <a:fillRect/>
          </a:stretch>
        </p:blipFill>
        <p:spPr>
          <a:xfrm>
            <a:off x="7010402" y="782376"/>
            <a:ext cx="4250824" cy="2549485"/>
          </a:xfrm>
          <a:prstGeom prst="rect">
            <a:avLst/>
          </a:prstGeom>
        </p:spPr>
      </p:pic>
      <p:pic>
        <p:nvPicPr>
          <p:cNvPr id="5" name="Picture 4">
            <a:extLst>
              <a:ext uri="{FF2B5EF4-FFF2-40B4-BE49-F238E27FC236}">
                <a16:creationId xmlns:a16="http://schemas.microsoft.com/office/drawing/2014/main" id="{156A503B-2055-4B01-9598-610CE583217F}"/>
              </a:ext>
            </a:extLst>
          </p:cNvPr>
          <p:cNvPicPr>
            <a:picLocks noChangeAspect="1"/>
          </p:cNvPicPr>
          <p:nvPr/>
        </p:nvPicPr>
        <p:blipFill>
          <a:blip r:embed="rId4"/>
          <a:stretch>
            <a:fillRect/>
          </a:stretch>
        </p:blipFill>
        <p:spPr>
          <a:xfrm>
            <a:off x="1045076" y="4020505"/>
            <a:ext cx="4352424" cy="2610421"/>
          </a:xfrm>
          <a:prstGeom prst="rect">
            <a:avLst/>
          </a:prstGeom>
        </p:spPr>
      </p:pic>
      <p:pic>
        <p:nvPicPr>
          <p:cNvPr id="6" name="Picture 5">
            <a:extLst>
              <a:ext uri="{FF2B5EF4-FFF2-40B4-BE49-F238E27FC236}">
                <a16:creationId xmlns:a16="http://schemas.microsoft.com/office/drawing/2014/main" id="{ADAEA0FD-DABA-4617-ACE4-98DA6EA144A0}"/>
              </a:ext>
            </a:extLst>
          </p:cNvPr>
          <p:cNvPicPr>
            <a:picLocks noChangeAspect="1"/>
          </p:cNvPicPr>
          <p:nvPr/>
        </p:nvPicPr>
        <p:blipFill>
          <a:blip r:embed="rId5"/>
          <a:stretch>
            <a:fillRect/>
          </a:stretch>
        </p:blipFill>
        <p:spPr>
          <a:xfrm>
            <a:off x="7344276" y="4020505"/>
            <a:ext cx="4149224" cy="2488549"/>
          </a:xfrm>
          <a:prstGeom prst="rect">
            <a:avLst/>
          </a:prstGeom>
        </p:spPr>
      </p:pic>
    </p:spTree>
    <p:extLst>
      <p:ext uri="{BB962C8B-B14F-4D97-AF65-F5344CB8AC3E}">
        <p14:creationId xmlns:p14="http://schemas.microsoft.com/office/powerpoint/2010/main" val="392672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DEAE24-E2A1-4AC6-B64F-F8CFA6DB6522}"/>
              </a:ext>
            </a:extLst>
          </p:cNvPr>
          <p:cNvPicPr>
            <a:picLocks noChangeAspect="1"/>
          </p:cNvPicPr>
          <p:nvPr/>
        </p:nvPicPr>
        <p:blipFill>
          <a:blip r:embed="rId2"/>
          <a:stretch>
            <a:fillRect/>
          </a:stretch>
        </p:blipFill>
        <p:spPr>
          <a:xfrm>
            <a:off x="7004411" y="1208534"/>
            <a:ext cx="3859493" cy="1866900"/>
          </a:xfrm>
          <a:prstGeom prst="rect">
            <a:avLst/>
          </a:prstGeom>
        </p:spPr>
      </p:pic>
      <p:sp>
        <p:nvSpPr>
          <p:cNvPr id="3" name="Title 1">
            <a:extLst>
              <a:ext uri="{FF2B5EF4-FFF2-40B4-BE49-F238E27FC236}">
                <a16:creationId xmlns:a16="http://schemas.microsoft.com/office/drawing/2014/main" id="{287EB63B-CFDB-4A9D-B804-A83DF9E7C0F1}"/>
              </a:ext>
            </a:extLst>
          </p:cNvPr>
          <p:cNvSpPr>
            <a:spLocks noGrp="1"/>
          </p:cNvSpPr>
          <p:nvPr>
            <p:ph type="title"/>
          </p:nvPr>
        </p:nvSpPr>
        <p:spPr>
          <a:xfrm>
            <a:off x="0" y="0"/>
            <a:ext cx="1765625" cy="649756"/>
          </a:xfrm>
        </p:spPr>
        <p:txBody>
          <a:bodyPr>
            <a:normAutofit fontScale="90000"/>
          </a:bodyPr>
          <a:lstStyle/>
          <a:p>
            <a:r>
              <a:rPr lang="en-US" sz="2400" dirty="0"/>
              <a:t>High value – high mag</a:t>
            </a:r>
          </a:p>
        </p:txBody>
      </p:sp>
      <p:pic>
        <p:nvPicPr>
          <p:cNvPr id="4" name="Picture 3">
            <a:extLst>
              <a:ext uri="{FF2B5EF4-FFF2-40B4-BE49-F238E27FC236}">
                <a16:creationId xmlns:a16="http://schemas.microsoft.com/office/drawing/2014/main" id="{DE092DB3-346E-47CE-A1E9-8C57A3A5EA37}"/>
              </a:ext>
            </a:extLst>
          </p:cNvPr>
          <p:cNvPicPr>
            <a:picLocks noChangeAspect="1"/>
          </p:cNvPicPr>
          <p:nvPr/>
        </p:nvPicPr>
        <p:blipFill>
          <a:blip r:embed="rId3"/>
          <a:stretch>
            <a:fillRect/>
          </a:stretch>
        </p:blipFill>
        <p:spPr>
          <a:xfrm>
            <a:off x="565771" y="1208534"/>
            <a:ext cx="4179569" cy="2021727"/>
          </a:xfrm>
          <a:prstGeom prst="rect">
            <a:avLst/>
          </a:prstGeom>
        </p:spPr>
      </p:pic>
      <p:pic>
        <p:nvPicPr>
          <p:cNvPr id="5" name="Picture 4">
            <a:extLst>
              <a:ext uri="{FF2B5EF4-FFF2-40B4-BE49-F238E27FC236}">
                <a16:creationId xmlns:a16="http://schemas.microsoft.com/office/drawing/2014/main" id="{9137C58B-E827-49AC-AA17-4166AF7A708B}"/>
              </a:ext>
            </a:extLst>
          </p:cNvPr>
          <p:cNvPicPr>
            <a:picLocks noChangeAspect="1"/>
          </p:cNvPicPr>
          <p:nvPr/>
        </p:nvPicPr>
        <p:blipFill>
          <a:blip r:embed="rId4"/>
          <a:stretch>
            <a:fillRect/>
          </a:stretch>
        </p:blipFill>
        <p:spPr>
          <a:xfrm>
            <a:off x="337171" y="3789039"/>
            <a:ext cx="5758829" cy="2785641"/>
          </a:xfrm>
          <a:prstGeom prst="rect">
            <a:avLst/>
          </a:prstGeom>
        </p:spPr>
      </p:pic>
      <p:pic>
        <p:nvPicPr>
          <p:cNvPr id="6" name="Picture 5">
            <a:extLst>
              <a:ext uri="{FF2B5EF4-FFF2-40B4-BE49-F238E27FC236}">
                <a16:creationId xmlns:a16="http://schemas.microsoft.com/office/drawing/2014/main" id="{9B7590FB-7099-41C8-885F-C27B77C36751}"/>
              </a:ext>
            </a:extLst>
          </p:cNvPr>
          <p:cNvPicPr>
            <a:picLocks noChangeAspect="1"/>
          </p:cNvPicPr>
          <p:nvPr/>
        </p:nvPicPr>
        <p:blipFill>
          <a:blip r:embed="rId5"/>
          <a:stretch>
            <a:fillRect/>
          </a:stretch>
        </p:blipFill>
        <p:spPr>
          <a:xfrm>
            <a:off x="6570378" y="3782567"/>
            <a:ext cx="4727558" cy="2286797"/>
          </a:xfrm>
          <a:prstGeom prst="rect">
            <a:avLst/>
          </a:prstGeom>
        </p:spPr>
      </p:pic>
    </p:spTree>
    <p:extLst>
      <p:ext uri="{BB962C8B-B14F-4D97-AF65-F5344CB8AC3E}">
        <p14:creationId xmlns:p14="http://schemas.microsoft.com/office/powerpoint/2010/main" val="3571571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E60A6B-352F-43C4-8F8D-C5ADFF7B3E68}"/>
              </a:ext>
            </a:extLst>
          </p:cNvPr>
          <p:cNvPicPr>
            <a:picLocks noChangeAspect="1"/>
          </p:cNvPicPr>
          <p:nvPr/>
        </p:nvPicPr>
        <p:blipFill>
          <a:blip r:embed="rId2"/>
          <a:stretch>
            <a:fillRect/>
          </a:stretch>
        </p:blipFill>
        <p:spPr>
          <a:xfrm>
            <a:off x="6172200" y="1321381"/>
            <a:ext cx="4641229" cy="2245039"/>
          </a:xfrm>
          <a:prstGeom prst="rect">
            <a:avLst/>
          </a:prstGeom>
        </p:spPr>
      </p:pic>
      <p:sp>
        <p:nvSpPr>
          <p:cNvPr id="3" name="Title 1">
            <a:extLst>
              <a:ext uri="{FF2B5EF4-FFF2-40B4-BE49-F238E27FC236}">
                <a16:creationId xmlns:a16="http://schemas.microsoft.com/office/drawing/2014/main" id="{9D24FE03-CABB-4149-BF45-214D65A28008}"/>
              </a:ext>
            </a:extLst>
          </p:cNvPr>
          <p:cNvSpPr>
            <a:spLocks noGrp="1"/>
          </p:cNvSpPr>
          <p:nvPr>
            <p:ph type="title"/>
          </p:nvPr>
        </p:nvSpPr>
        <p:spPr>
          <a:xfrm>
            <a:off x="0" y="0"/>
            <a:ext cx="4914900" cy="649756"/>
          </a:xfrm>
        </p:spPr>
        <p:txBody>
          <a:bodyPr>
            <a:normAutofit fontScale="90000"/>
          </a:bodyPr>
          <a:lstStyle/>
          <a:p>
            <a:r>
              <a:rPr lang="en-US" sz="2400" dirty="0"/>
              <a:t>People who responded well to value – mid value trials only </a:t>
            </a:r>
          </a:p>
        </p:txBody>
      </p:sp>
      <p:pic>
        <p:nvPicPr>
          <p:cNvPr id="4" name="Picture 3">
            <a:extLst>
              <a:ext uri="{FF2B5EF4-FFF2-40B4-BE49-F238E27FC236}">
                <a16:creationId xmlns:a16="http://schemas.microsoft.com/office/drawing/2014/main" id="{E177D66B-E8AA-4AF7-A743-2C9A085A3E5A}"/>
              </a:ext>
            </a:extLst>
          </p:cNvPr>
          <p:cNvPicPr>
            <a:picLocks noChangeAspect="1"/>
          </p:cNvPicPr>
          <p:nvPr/>
        </p:nvPicPr>
        <p:blipFill>
          <a:blip r:embed="rId3"/>
          <a:stretch>
            <a:fillRect/>
          </a:stretch>
        </p:blipFill>
        <p:spPr>
          <a:xfrm>
            <a:off x="908671" y="4439622"/>
            <a:ext cx="4641229" cy="2245039"/>
          </a:xfrm>
          <a:prstGeom prst="rect">
            <a:avLst/>
          </a:prstGeom>
        </p:spPr>
      </p:pic>
      <p:pic>
        <p:nvPicPr>
          <p:cNvPr id="5" name="Picture 4">
            <a:extLst>
              <a:ext uri="{FF2B5EF4-FFF2-40B4-BE49-F238E27FC236}">
                <a16:creationId xmlns:a16="http://schemas.microsoft.com/office/drawing/2014/main" id="{C39FE63E-CB68-4636-AF73-CF94583AE267}"/>
              </a:ext>
            </a:extLst>
          </p:cNvPr>
          <p:cNvPicPr>
            <a:picLocks noChangeAspect="1"/>
          </p:cNvPicPr>
          <p:nvPr/>
        </p:nvPicPr>
        <p:blipFill>
          <a:blip r:embed="rId4"/>
          <a:stretch>
            <a:fillRect/>
          </a:stretch>
        </p:blipFill>
        <p:spPr>
          <a:xfrm>
            <a:off x="6685929" y="4414099"/>
            <a:ext cx="4127500" cy="1996540"/>
          </a:xfrm>
          <a:prstGeom prst="rect">
            <a:avLst/>
          </a:prstGeom>
        </p:spPr>
      </p:pic>
      <p:pic>
        <p:nvPicPr>
          <p:cNvPr id="6" name="Picture 5">
            <a:extLst>
              <a:ext uri="{FF2B5EF4-FFF2-40B4-BE49-F238E27FC236}">
                <a16:creationId xmlns:a16="http://schemas.microsoft.com/office/drawing/2014/main" id="{3754BBA8-47A4-4F1F-A0FC-BC4F094D735B}"/>
              </a:ext>
            </a:extLst>
          </p:cNvPr>
          <p:cNvPicPr>
            <a:picLocks noChangeAspect="1"/>
          </p:cNvPicPr>
          <p:nvPr/>
        </p:nvPicPr>
        <p:blipFill>
          <a:blip r:embed="rId5"/>
          <a:stretch>
            <a:fillRect/>
          </a:stretch>
        </p:blipFill>
        <p:spPr>
          <a:xfrm>
            <a:off x="997571" y="1147555"/>
            <a:ext cx="4057029" cy="1962452"/>
          </a:xfrm>
          <a:prstGeom prst="rect">
            <a:avLst/>
          </a:prstGeom>
        </p:spPr>
      </p:pic>
    </p:spTree>
    <p:extLst>
      <p:ext uri="{BB962C8B-B14F-4D97-AF65-F5344CB8AC3E}">
        <p14:creationId xmlns:p14="http://schemas.microsoft.com/office/powerpoint/2010/main" val="4127959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24FE03-CABB-4149-BF45-214D65A28008}"/>
              </a:ext>
            </a:extLst>
          </p:cNvPr>
          <p:cNvSpPr>
            <a:spLocks noGrp="1"/>
          </p:cNvSpPr>
          <p:nvPr>
            <p:ph type="title"/>
          </p:nvPr>
        </p:nvSpPr>
        <p:spPr>
          <a:xfrm>
            <a:off x="0" y="0"/>
            <a:ext cx="4914900" cy="649756"/>
          </a:xfrm>
        </p:spPr>
        <p:txBody>
          <a:bodyPr>
            <a:normAutofit fontScale="90000"/>
          </a:bodyPr>
          <a:lstStyle/>
          <a:p>
            <a:r>
              <a:rPr lang="en-US" sz="2400" dirty="0"/>
              <a:t>Only second 2/3rds of session, all participants</a:t>
            </a:r>
          </a:p>
        </p:txBody>
      </p:sp>
      <p:pic>
        <p:nvPicPr>
          <p:cNvPr id="9" name="Picture 8">
            <a:extLst>
              <a:ext uri="{FF2B5EF4-FFF2-40B4-BE49-F238E27FC236}">
                <a16:creationId xmlns:a16="http://schemas.microsoft.com/office/drawing/2014/main" id="{81B51B0F-0DE8-4AE2-B170-E0BE81C6A5E2}"/>
              </a:ext>
            </a:extLst>
          </p:cNvPr>
          <p:cNvPicPr>
            <a:picLocks noChangeAspect="1"/>
          </p:cNvPicPr>
          <p:nvPr/>
        </p:nvPicPr>
        <p:blipFill>
          <a:blip r:embed="rId2"/>
          <a:stretch>
            <a:fillRect/>
          </a:stretch>
        </p:blipFill>
        <p:spPr>
          <a:xfrm>
            <a:off x="6418467" y="1226491"/>
            <a:ext cx="4914900" cy="2377418"/>
          </a:xfrm>
          <a:prstGeom prst="rect">
            <a:avLst/>
          </a:prstGeom>
        </p:spPr>
      </p:pic>
      <p:pic>
        <p:nvPicPr>
          <p:cNvPr id="10" name="Picture 9">
            <a:extLst>
              <a:ext uri="{FF2B5EF4-FFF2-40B4-BE49-F238E27FC236}">
                <a16:creationId xmlns:a16="http://schemas.microsoft.com/office/drawing/2014/main" id="{8FC73CA1-7547-42AA-A3CC-DC252D9649A8}"/>
              </a:ext>
            </a:extLst>
          </p:cNvPr>
          <p:cNvPicPr>
            <a:picLocks noChangeAspect="1"/>
          </p:cNvPicPr>
          <p:nvPr/>
        </p:nvPicPr>
        <p:blipFill>
          <a:blip r:embed="rId3"/>
          <a:stretch>
            <a:fillRect/>
          </a:stretch>
        </p:blipFill>
        <p:spPr>
          <a:xfrm>
            <a:off x="858633" y="1494020"/>
            <a:ext cx="4361829" cy="2109889"/>
          </a:xfrm>
          <a:prstGeom prst="rect">
            <a:avLst/>
          </a:prstGeom>
        </p:spPr>
      </p:pic>
      <p:pic>
        <p:nvPicPr>
          <p:cNvPr id="11" name="Picture 10">
            <a:extLst>
              <a:ext uri="{FF2B5EF4-FFF2-40B4-BE49-F238E27FC236}">
                <a16:creationId xmlns:a16="http://schemas.microsoft.com/office/drawing/2014/main" id="{240ECDA0-1E5C-4DDC-BF8B-32DEB6706F3F}"/>
              </a:ext>
            </a:extLst>
          </p:cNvPr>
          <p:cNvPicPr>
            <a:picLocks noChangeAspect="1"/>
          </p:cNvPicPr>
          <p:nvPr/>
        </p:nvPicPr>
        <p:blipFill>
          <a:blip r:embed="rId4"/>
          <a:stretch>
            <a:fillRect/>
          </a:stretch>
        </p:blipFill>
        <p:spPr>
          <a:xfrm>
            <a:off x="489664" y="4309035"/>
            <a:ext cx="4730798" cy="2288365"/>
          </a:xfrm>
          <a:prstGeom prst="rect">
            <a:avLst/>
          </a:prstGeom>
        </p:spPr>
      </p:pic>
      <p:pic>
        <p:nvPicPr>
          <p:cNvPr id="12" name="Picture 11">
            <a:extLst>
              <a:ext uri="{FF2B5EF4-FFF2-40B4-BE49-F238E27FC236}">
                <a16:creationId xmlns:a16="http://schemas.microsoft.com/office/drawing/2014/main" id="{ED076A83-2ED8-4ACA-9208-71AE495C51E7}"/>
              </a:ext>
            </a:extLst>
          </p:cNvPr>
          <p:cNvPicPr>
            <a:picLocks noChangeAspect="1"/>
          </p:cNvPicPr>
          <p:nvPr/>
        </p:nvPicPr>
        <p:blipFill>
          <a:blip r:embed="rId5"/>
          <a:stretch>
            <a:fillRect/>
          </a:stretch>
        </p:blipFill>
        <p:spPr>
          <a:xfrm>
            <a:off x="6827159" y="4309035"/>
            <a:ext cx="4506208" cy="2179727"/>
          </a:xfrm>
          <a:prstGeom prst="rect">
            <a:avLst/>
          </a:prstGeom>
        </p:spPr>
      </p:pic>
    </p:spTree>
    <p:extLst>
      <p:ext uri="{BB962C8B-B14F-4D97-AF65-F5344CB8AC3E}">
        <p14:creationId xmlns:p14="http://schemas.microsoft.com/office/powerpoint/2010/main" val="4178064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1B4C4B-18E0-46DD-B022-BFB2378E3F45}"/>
              </a:ext>
            </a:extLst>
          </p:cNvPr>
          <p:cNvPicPr>
            <a:picLocks noChangeAspect="1"/>
          </p:cNvPicPr>
          <p:nvPr/>
        </p:nvPicPr>
        <p:blipFill>
          <a:blip r:embed="rId2"/>
          <a:stretch>
            <a:fillRect/>
          </a:stretch>
        </p:blipFill>
        <p:spPr>
          <a:xfrm>
            <a:off x="8181046" y="3799896"/>
            <a:ext cx="3650629" cy="1765869"/>
          </a:xfrm>
          <a:prstGeom prst="rect">
            <a:avLst/>
          </a:prstGeom>
        </p:spPr>
      </p:pic>
      <p:pic>
        <p:nvPicPr>
          <p:cNvPr id="3" name="Picture 2">
            <a:extLst>
              <a:ext uri="{FF2B5EF4-FFF2-40B4-BE49-F238E27FC236}">
                <a16:creationId xmlns:a16="http://schemas.microsoft.com/office/drawing/2014/main" id="{EDB1B363-6FF8-438B-A60A-7FD8318D2BA2}"/>
              </a:ext>
            </a:extLst>
          </p:cNvPr>
          <p:cNvPicPr>
            <a:picLocks noChangeAspect="1"/>
          </p:cNvPicPr>
          <p:nvPr/>
        </p:nvPicPr>
        <p:blipFill>
          <a:blip r:embed="rId3"/>
          <a:stretch>
            <a:fillRect/>
          </a:stretch>
        </p:blipFill>
        <p:spPr>
          <a:xfrm>
            <a:off x="8181046" y="693700"/>
            <a:ext cx="3650629" cy="1765869"/>
          </a:xfrm>
          <a:prstGeom prst="rect">
            <a:avLst/>
          </a:prstGeom>
        </p:spPr>
      </p:pic>
      <p:pic>
        <p:nvPicPr>
          <p:cNvPr id="4" name="Picture 3">
            <a:extLst>
              <a:ext uri="{FF2B5EF4-FFF2-40B4-BE49-F238E27FC236}">
                <a16:creationId xmlns:a16="http://schemas.microsoft.com/office/drawing/2014/main" id="{E5957AE1-B0D0-4357-A4FE-DE142CA45634}"/>
              </a:ext>
            </a:extLst>
          </p:cNvPr>
          <p:cNvPicPr>
            <a:picLocks noChangeAspect="1"/>
          </p:cNvPicPr>
          <p:nvPr/>
        </p:nvPicPr>
        <p:blipFill>
          <a:blip r:embed="rId4"/>
          <a:stretch>
            <a:fillRect/>
          </a:stretch>
        </p:blipFill>
        <p:spPr>
          <a:xfrm>
            <a:off x="4016683" y="3799896"/>
            <a:ext cx="4018930" cy="1944023"/>
          </a:xfrm>
          <a:prstGeom prst="rect">
            <a:avLst/>
          </a:prstGeom>
        </p:spPr>
      </p:pic>
      <p:pic>
        <p:nvPicPr>
          <p:cNvPr id="5" name="Picture 4">
            <a:extLst>
              <a:ext uri="{FF2B5EF4-FFF2-40B4-BE49-F238E27FC236}">
                <a16:creationId xmlns:a16="http://schemas.microsoft.com/office/drawing/2014/main" id="{4AC13F36-B335-4C09-9876-074A75E9195B}"/>
              </a:ext>
            </a:extLst>
          </p:cNvPr>
          <p:cNvPicPr>
            <a:picLocks noChangeAspect="1"/>
          </p:cNvPicPr>
          <p:nvPr/>
        </p:nvPicPr>
        <p:blipFill>
          <a:blip r:embed="rId5"/>
          <a:stretch>
            <a:fillRect/>
          </a:stretch>
        </p:blipFill>
        <p:spPr>
          <a:xfrm>
            <a:off x="4089403" y="649144"/>
            <a:ext cx="3953063" cy="1912161"/>
          </a:xfrm>
          <a:prstGeom prst="rect">
            <a:avLst/>
          </a:prstGeom>
        </p:spPr>
      </p:pic>
      <p:pic>
        <p:nvPicPr>
          <p:cNvPr id="6" name="Picture 5">
            <a:extLst>
              <a:ext uri="{FF2B5EF4-FFF2-40B4-BE49-F238E27FC236}">
                <a16:creationId xmlns:a16="http://schemas.microsoft.com/office/drawing/2014/main" id="{F860CFE6-E563-482A-B1D9-E297FCC59D72}"/>
              </a:ext>
            </a:extLst>
          </p:cNvPr>
          <p:cNvPicPr>
            <a:picLocks noChangeAspect="1"/>
          </p:cNvPicPr>
          <p:nvPr/>
        </p:nvPicPr>
        <p:blipFill>
          <a:blip r:embed="rId6"/>
          <a:stretch>
            <a:fillRect/>
          </a:stretch>
        </p:blipFill>
        <p:spPr>
          <a:xfrm>
            <a:off x="63621" y="3799897"/>
            <a:ext cx="4018929" cy="1944022"/>
          </a:xfrm>
          <a:prstGeom prst="rect">
            <a:avLst/>
          </a:prstGeom>
        </p:spPr>
      </p:pic>
      <p:pic>
        <p:nvPicPr>
          <p:cNvPr id="7" name="Picture 6">
            <a:extLst>
              <a:ext uri="{FF2B5EF4-FFF2-40B4-BE49-F238E27FC236}">
                <a16:creationId xmlns:a16="http://schemas.microsoft.com/office/drawing/2014/main" id="{DC92BE09-D775-4C89-9E34-7FDD566D1764}"/>
              </a:ext>
            </a:extLst>
          </p:cNvPr>
          <p:cNvPicPr>
            <a:picLocks noChangeAspect="1"/>
          </p:cNvPicPr>
          <p:nvPr/>
        </p:nvPicPr>
        <p:blipFill>
          <a:blip r:embed="rId7"/>
          <a:stretch>
            <a:fillRect/>
          </a:stretch>
        </p:blipFill>
        <p:spPr>
          <a:xfrm>
            <a:off x="137459" y="605051"/>
            <a:ext cx="3813364" cy="1844587"/>
          </a:xfrm>
          <a:prstGeom prst="rect">
            <a:avLst/>
          </a:prstGeom>
        </p:spPr>
      </p:pic>
    </p:spTree>
    <p:extLst>
      <p:ext uri="{BB962C8B-B14F-4D97-AF65-F5344CB8AC3E}">
        <p14:creationId xmlns:p14="http://schemas.microsoft.com/office/powerpoint/2010/main" val="891597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2CC081-0C99-4801-89EB-1A833A8E0286}"/>
              </a:ext>
            </a:extLst>
          </p:cNvPr>
          <p:cNvPicPr>
            <a:picLocks noChangeAspect="1"/>
          </p:cNvPicPr>
          <p:nvPr/>
        </p:nvPicPr>
        <p:blipFill>
          <a:blip r:embed="rId2"/>
          <a:stretch>
            <a:fillRect/>
          </a:stretch>
        </p:blipFill>
        <p:spPr>
          <a:xfrm>
            <a:off x="7809258" y="3827074"/>
            <a:ext cx="4476129" cy="2165177"/>
          </a:xfrm>
          <a:prstGeom prst="rect">
            <a:avLst/>
          </a:prstGeom>
        </p:spPr>
      </p:pic>
      <p:pic>
        <p:nvPicPr>
          <p:cNvPr id="4" name="Picture 3">
            <a:extLst>
              <a:ext uri="{FF2B5EF4-FFF2-40B4-BE49-F238E27FC236}">
                <a16:creationId xmlns:a16="http://schemas.microsoft.com/office/drawing/2014/main" id="{E21659F9-7913-4BE4-AE14-9BF45399A3BA}"/>
              </a:ext>
            </a:extLst>
          </p:cNvPr>
          <p:cNvPicPr>
            <a:picLocks noChangeAspect="1"/>
          </p:cNvPicPr>
          <p:nvPr/>
        </p:nvPicPr>
        <p:blipFill>
          <a:blip r:embed="rId3"/>
          <a:stretch>
            <a:fillRect/>
          </a:stretch>
        </p:blipFill>
        <p:spPr>
          <a:xfrm>
            <a:off x="8270565" y="619067"/>
            <a:ext cx="3752229" cy="1815015"/>
          </a:xfrm>
          <a:prstGeom prst="rect">
            <a:avLst/>
          </a:prstGeom>
        </p:spPr>
      </p:pic>
      <p:pic>
        <p:nvPicPr>
          <p:cNvPr id="5" name="Picture 4">
            <a:extLst>
              <a:ext uri="{FF2B5EF4-FFF2-40B4-BE49-F238E27FC236}">
                <a16:creationId xmlns:a16="http://schemas.microsoft.com/office/drawing/2014/main" id="{9FDB8E7E-AF52-428A-B093-7D7661EB0336}"/>
              </a:ext>
            </a:extLst>
          </p:cNvPr>
          <p:cNvPicPr>
            <a:picLocks noChangeAspect="1"/>
          </p:cNvPicPr>
          <p:nvPr/>
        </p:nvPicPr>
        <p:blipFill>
          <a:blip r:embed="rId4"/>
          <a:stretch>
            <a:fillRect/>
          </a:stretch>
        </p:blipFill>
        <p:spPr>
          <a:xfrm>
            <a:off x="3904629" y="3827074"/>
            <a:ext cx="4234829" cy="2048457"/>
          </a:xfrm>
          <a:prstGeom prst="rect">
            <a:avLst/>
          </a:prstGeom>
        </p:spPr>
      </p:pic>
      <p:pic>
        <p:nvPicPr>
          <p:cNvPr id="6" name="Picture 5">
            <a:extLst>
              <a:ext uri="{FF2B5EF4-FFF2-40B4-BE49-F238E27FC236}">
                <a16:creationId xmlns:a16="http://schemas.microsoft.com/office/drawing/2014/main" id="{6D9A8934-EB8F-4EFC-873D-FE0BB515BAD5}"/>
              </a:ext>
            </a:extLst>
          </p:cNvPr>
          <p:cNvPicPr>
            <a:picLocks noChangeAspect="1"/>
          </p:cNvPicPr>
          <p:nvPr/>
        </p:nvPicPr>
        <p:blipFill>
          <a:blip r:embed="rId5"/>
          <a:stretch>
            <a:fillRect/>
          </a:stretch>
        </p:blipFill>
        <p:spPr>
          <a:xfrm>
            <a:off x="4150035" y="548419"/>
            <a:ext cx="4044329" cy="1956309"/>
          </a:xfrm>
          <a:prstGeom prst="rect">
            <a:avLst/>
          </a:prstGeom>
        </p:spPr>
      </p:pic>
      <p:pic>
        <p:nvPicPr>
          <p:cNvPr id="7" name="Picture 6">
            <a:extLst>
              <a:ext uri="{FF2B5EF4-FFF2-40B4-BE49-F238E27FC236}">
                <a16:creationId xmlns:a16="http://schemas.microsoft.com/office/drawing/2014/main" id="{D4F212EF-624B-4782-911E-9D2FC3FB4554}"/>
              </a:ext>
            </a:extLst>
          </p:cNvPr>
          <p:cNvPicPr>
            <a:picLocks noChangeAspect="1"/>
          </p:cNvPicPr>
          <p:nvPr/>
        </p:nvPicPr>
        <p:blipFill>
          <a:blip r:embed="rId6"/>
          <a:stretch>
            <a:fillRect/>
          </a:stretch>
        </p:blipFill>
        <p:spPr>
          <a:xfrm>
            <a:off x="0" y="3986798"/>
            <a:ext cx="3904629" cy="1888733"/>
          </a:xfrm>
          <a:prstGeom prst="rect">
            <a:avLst/>
          </a:prstGeom>
        </p:spPr>
      </p:pic>
      <p:pic>
        <p:nvPicPr>
          <p:cNvPr id="8" name="Picture 7">
            <a:extLst>
              <a:ext uri="{FF2B5EF4-FFF2-40B4-BE49-F238E27FC236}">
                <a16:creationId xmlns:a16="http://schemas.microsoft.com/office/drawing/2014/main" id="{921A460D-D29D-47E4-9A6A-057FF108D936}"/>
              </a:ext>
            </a:extLst>
          </p:cNvPr>
          <p:cNvPicPr>
            <a:picLocks noChangeAspect="1"/>
          </p:cNvPicPr>
          <p:nvPr/>
        </p:nvPicPr>
        <p:blipFill>
          <a:blip r:embed="rId7"/>
          <a:stretch>
            <a:fillRect/>
          </a:stretch>
        </p:blipFill>
        <p:spPr>
          <a:xfrm>
            <a:off x="169206" y="703185"/>
            <a:ext cx="3904629" cy="1888733"/>
          </a:xfrm>
          <a:prstGeom prst="rect">
            <a:avLst/>
          </a:prstGeom>
        </p:spPr>
      </p:pic>
    </p:spTree>
    <p:extLst>
      <p:ext uri="{BB962C8B-B14F-4D97-AF65-F5344CB8AC3E}">
        <p14:creationId xmlns:p14="http://schemas.microsoft.com/office/powerpoint/2010/main" val="3771243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974A2B-E24A-42A4-A345-688EF01AB360}"/>
              </a:ext>
            </a:extLst>
          </p:cNvPr>
          <p:cNvPicPr>
            <a:picLocks noChangeAspect="1"/>
          </p:cNvPicPr>
          <p:nvPr/>
        </p:nvPicPr>
        <p:blipFill>
          <a:blip r:embed="rId2"/>
          <a:stretch>
            <a:fillRect/>
          </a:stretch>
        </p:blipFill>
        <p:spPr>
          <a:xfrm>
            <a:off x="8325471" y="3906722"/>
            <a:ext cx="3866529" cy="1870304"/>
          </a:xfrm>
          <a:prstGeom prst="rect">
            <a:avLst/>
          </a:prstGeom>
        </p:spPr>
      </p:pic>
      <p:pic>
        <p:nvPicPr>
          <p:cNvPr id="3" name="Picture 2">
            <a:extLst>
              <a:ext uri="{FF2B5EF4-FFF2-40B4-BE49-F238E27FC236}">
                <a16:creationId xmlns:a16="http://schemas.microsoft.com/office/drawing/2014/main" id="{290707CA-D7EC-444D-9511-FE0DE50B9EBB}"/>
              </a:ext>
            </a:extLst>
          </p:cNvPr>
          <p:cNvPicPr>
            <a:picLocks noChangeAspect="1"/>
          </p:cNvPicPr>
          <p:nvPr/>
        </p:nvPicPr>
        <p:blipFill>
          <a:blip r:embed="rId3"/>
          <a:stretch>
            <a:fillRect/>
          </a:stretch>
        </p:blipFill>
        <p:spPr>
          <a:xfrm>
            <a:off x="8259917" y="614116"/>
            <a:ext cx="3764929" cy="1821158"/>
          </a:xfrm>
          <a:prstGeom prst="rect">
            <a:avLst/>
          </a:prstGeom>
        </p:spPr>
      </p:pic>
      <p:pic>
        <p:nvPicPr>
          <p:cNvPr id="4" name="Picture 3">
            <a:extLst>
              <a:ext uri="{FF2B5EF4-FFF2-40B4-BE49-F238E27FC236}">
                <a16:creationId xmlns:a16="http://schemas.microsoft.com/office/drawing/2014/main" id="{FE075852-1AD0-4D2D-BF87-32C5588024A1}"/>
              </a:ext>
            </a:extLst>
          </p:cNvPr>
          <p:cNvPicPr>
            <a:picLocks noChangeAspect="1"/>
          </p:cNvPicPr>
          <p:nvPr/>
        </p:nvPicPr>
        <p:blipFill>
          <a:blip r:embed="rId4"/>
          <a:stretch>
            <a:fillRect/>
          </a:stretch>
        </p:blipFill>
        <p:spPr>
          <a:xfrm>
            <a:off x="4367991" y="3962012"/>
            <a:ext cx="3891926" cy="1882588"/>
          </a:xfrm>
          <a:prstGeom prst="rect">
            <a:avLst/>
          </a:prstGeom>
        </p:spPr>
      </p:pic>
      <p:pic>
        <p:nvPicPr>
          <p:cNvPr id="5" name="Picture 4">
            <a:extLst>
              <a:ext uri="{FF2B5EF4-FFF2-40B4-BE49-F238E27FC236}">
                <a16:creationId xmlns:a16="http://schemas.microsoft.com/office/drawing/2014/main" id="{1DEB1A93-A601-4760-B0BF-CF4FC06FFBA0}"/>
              </a:ext>
            </a:extLst>
          </p:cNvPr>
          <p:cNvPicPr>
            <a:picLocks noChangeAspect="1"/>
          </p:cNvPicPr>
          <p:nvPr/>
        </p:nvPicPr>
        <p:blipFill>
          <a:blip r:embed="rId5"/>
          <a:stretch>
            <a:fillRect/>
          </a:stretch>
        </p:blipFill>
        <p:spPr>
          <a:xfrm>
            <a:off x="4018929" y="716543"/>
            <a:ext cx="3866529" cy="1870304"/>
          </a:xfrm>
          <a:prstGeom prst="rect">
            <a:avLst/>
          </a:prstGeom>
        </p:spPr>
      </p:pic>
      <p:pic>
        <p:nvPicPr>
          <p:cNvPr id="6" name="Picture 5">
            <a:extLst>
              <a:ext uri="{FF2B5EF4-FFF2-40B4-BE49-F238E27FC236}">
                <a16:creationId xmlns:a16="http://schemas.microsoft.com/office/drawing/2014/main" id="{82584A3D-F974-4B4C-94D7-099222FA14D2}"/>
              </a:ext>
            </a:extLst>
          </p:cNvPr>
          <p:cNvPicPr>
            <a:picLocks noChangeAspect="1"/>
          </p:cNvPicPr>
          <p:nvPr/>
        </p:nvPicPr>
        <p:blipFill>
          <a:blip r:embed="rId6"/>
          <a:stretch>
            <a:fillRect/>
          </a:stretch>
        </p:blipFill>
        <p:spPr>
          <a:xfrm>
            <a:off x="156513" y="3906722"/>
            <a:ext cx="4145924" cy="2005452"/>
          </a:xfrm>
          <a:prstGeom prst="rect">
            <a:avLst/>
          </a:prstGeom>
        </p:spPr>
      </p:pic>
      <p:pic>
        <p:nvPicPr>
          <p:cNvPr id="7" name="Picture 6">
            <a:extLst>
              <a:ext uri="{FF2B5EF4-FFF2-40B4-BE49-F238E27FC236}">
                <a16:creationId xmlns:a16="http://schemas.microsoft.com/office/drawing/2014/main" id="{A79B7759-7EBF-49F8-B97A-2FA32F769A8B}"/>
              </a:ext>
            </a:extLst>
          </p:cNvPr>
          <p:cNvPicPr>
            <a:picLocks noChangeAspect="1"/>
          </p:cNvPicPr>
          <p:nvPr/>
        </p:nvPicPr>
        <p:blipFill>
          <a:blip r:embed="rId7"/>
          <a:stretch>
            <a:fillRect/>
          </a:stretch>
        </p:blipFill>
        <p:spPr>
          <a:xfrm>
            <a:off x="0" y="716543"/>
            <a:ext cx="4018929" cy="1944022"/>
          </a:xfrm>
          <a:prstGeom prst="rect">
            <a:avLst/>
          </a:prstGeom>
        </p:spPr>
      </p:pic>
    </p:spTree>
    <p:extLst>
      <p:ext uri="{BB962C8B-B14F-4D97-AF65-F5344CB8AC3E}">
        <p14:creationId xmlns:p14="http://schemas.microsoft.com/office/powerpoint/2010/main" val="3116947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0B928E-1BB7-4A5F-8769-0A59EE95EBDB}"/>
              </a:ext>
            </a:extLst>
          </p:cNvPr>
          <p:cNvPicPr>
            <a:picLocks noChangeAspect="1"/>
          </p:cNvPicPr>
          <p:nvPr/>
        </p:nvPicPr>
        <p:blipFill>
          <a:blip r:embed="rId2"/>
          <a:stretch>
            <a:fillRect/>
          </a:stretch>
        </p:blipFill>
        <p:spPr>
          <a:xfrm>
            <a:off x="7842871" y="4155900"/>
            <a:ext cx="3993529" cy="1931736"/>
          </a:xfrm>
          <a:prstGeom prst="rect">
            <a:avLst/>
          </a:prstGeom>
        </p:spPr>
      </p:pic>
      <p:pic>
        <p:nvPicPr>
          <p:cNvPr id="3" name="Picture 2">
            <a:extLst>
              <a:ext uri="{FF2B5EF4-FFF2-40B4-BE49-F238E27FC236}">
                <a16:creationId xmlns:a16="http://schemas.microsoft.com/office/drawing/2014/main" id="{8C9498C2-DC8F-4BC6-95C3-D5529DBDB205}"/>
              </a:ext>
            </a:extLst>
          </p:cNvPr>
          <p:cNvPicPr>
            <a:picLocks noChangeAspect="1"/>
          </p:cNvPicPr>
          <p:nvPr/>
        </p:nvPicPr>
        <p:blipFill>
          <a:blip r:embed="rId3"/>
          <a:stretch>
            <a:fillRect/>
          </a:stretch>
        </p:blipFill>
        <p:spPr>
          <a:xfrm>
            <a:off x="7842871" y="1062010"/>
            <a:ext cx="3694459" cy="1787071"/>
          </a:xfrm>
          <a:prstGeom prst="rect">
            <a:avLst/>
          </a:prstGeom>
        </p:spPr>
      </p:pic>
      <p:pic>
        <p:nvPicPr>
          <p:cNvPr id="4" name="Picture 3">
            <a:extLst>
              <a:ext uri="{FF2B5EF4-FFF2-40B4-BE49-F238E27FC236}">
                <a16:creationId xmlns:a16="http://schemas.microsoft.com/office/drawing/2014/main" id="{C8FADD28-31FC-43D4-A651-ECABF56D5B87}"/>
              </a:ext>
            </a:extLst>
          </p:cNvPr>
          <p:cNvPicPr>
            <a:picLocks noChangeAspect="1"/>
          </p:cNvPicPr>
          <p:nvPr/>
        </p:nvPicPr>
        <p:blipFill>
          <a:blip r:embed="rId4"/>
          <a:stretch>
            <a:fillRect/>
          </a:stretch>
        </p:blipFill>
        <p:spPr>
          <a:xfrm>
            <a:off x="3793052" y="4273591"/>
            <a:ext cx="3750224" cy="1814045"/>
          </a:xfrm>
          <a:prstGeom prst="rect">
            <a:avLst/>
          </a:prstGeom>
        </p:spPr>
      </p:pic>
      <p:pic>
        <p:nvPicPr>
          <p:cNvPr id="5" name="Picture 4">
            <a:extLst>
              <a:ext uri="{FF2B5EF4-FFF2-40B4-BE49-F238E27FC236}">
                <a16:creationId xmlns:a16="http://schemas.microsoft.com/office/drawing/2014/main" id="{FCCF3B39-B465-4C43-834E-130EEFE7C17C}"/>
              </a:ext>
            </a:extLst>
          </p:cNvPr>
          <p:cNvPicPr>
            <a:picLocks noChangeAspect="1"/>
          </p:cNvPicPr>
          <p:nvPr/>
        </p:nvPicPr>
        <p:blipFill>
          <a:blip r:embed="rId5"/>
          <a:stretch>
            <a:fillRect/>
          </a:stretch>
        </p:blipFill>
        <p:spPr>
          <a:xfrm>
            <a:off x="3834398" y="1062010"/>
            <a:ext cx="3837643" cy="1856332"/>
          </a:xfrm>
          <a:prstGeom prst="rect">
            <a:avLst/>
          </a:prstGeom>
        </p:spPr>
      </p:pic>
      <p:pic>
        <p:nvPicPr>
          <p:cNvPr id="6" name="Picture 5">
            <a:extLst>
              <a:ext uri="{FF2B5EF4-FFF2-40B4-BE49-F238E27FC236}">
                <a16:creationId xmlns:a16="http://schemas.microsoft.com/office/drawing/2014/main" id="{E7D641BD-8302-4657-A042-8837151BA2DD}"/>
              </a:ext>
            </a:extLst>
          </p:cNvPr>
          <p:cNvPicPr>
            <a:picLocks noChangeAspect="1"/>
          </p:cNvPicPr>
          <p:nvPr/>
        </p:nvPicPr>
        <p:blipFill>
          <a:blip r:embed="rId6"/>
          <a:stretch>
            <a:fillRect/>
          </a:stretch>
        </p:blipFill>
        <p:spPr>
          <a:xfrm>
            <a:off x="84174" y="4214745"/>
            <a:ext cx="3750224" cy="1814045"/>
          </a:xfrm>
          <a:prstGeom prst="rect">
            <a:avLst/>
          </a:prstGeom>
        </p:spPr>
      </p:pic>
      <p:pic>
        <p:nvPicPr>
          <p:cNvPr id="7" name="Picture 6">
            <a:extLst>
              <a:ext uri="{FF2B5EF4-FFF2-40B4-BE49-F238E27FC236}">
                <a16:creationId xmlns:a16="http://schemas.microsoft.com/office/drawing/2014/main" id="{F0A321C4-E261-4107-BAF7-976862A4EA9E}"/>
              </a:ext>
            </a:extLst>
          </p:cNvPr>
          <p:cNvPicPr>
            <a:picLocks noChangeAspect="1"/>
          </p:cNvPicPr>
          <p:nvPr/>
        </p:nvPicPr>
        <p:blipFill>
          <a:blip r:embed="rId7"/>
          <a:stretch>
            <a:fillRect/>
          </a:stretch>
        </p:blipFill>
        <p:spPr>
          <a:xfrm>
            <a:off x="295824" y="886541"/>
            <a:ext cx="3573189" cy="1728410"/>
          </a:xfrm>
          <a:prstGeom prst="rect">
            <a:avLst/>
          </a:prstGeom>
        </p:spPr>
      </p:pic>
    </p:spTree>
    <p:extLst>
      <p:ext uri="{BB962C8B-B14F-4D97-AF65-F5344CB8AC3E}">
        <p14:creationId xmlns:p14="http://schemas.microsoft.com/office/powerpoint/2010/main" val="116399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93670-FF70-4D83-9923-6BC24DA901B7}"/>
              </a:ext>
            </a:extLst>
          </p:cNvPr>
          <p:cNvSpPr>
            <a:spLocks noGrp="1"/>
          </p:cNvSpPr>
          <p:nvPr>
            <p:ph type="title"/>
          </p:nvPr>
        </p:nvSpPr>
        <p:spPr>
          <a:xfrm>
            <a:off x="838200" y="365126"/>
            <a:ext cx="2525785" cy="658332"/>
          </a:xfrm>
        </p:spPr>
        <p:txBody>
          <a:bodyPr>
            <a:normAutofit/>
          </a:bodyPr>
          <a:lstStyle/>
          <a:p>
            <a:r>
              <a:rPr lang="en-US" sz="2000" dirty="0"/>
              <a:t>Facts about </a:t>
            </a:r>
            <a:r>
              <a:rPr lang="en-US" sz="2000" dirty="0" err="1"/>
              <a:t>ResponseMapping</a:t>
            </a:r>
            <a:endParaRPr lang="en-US" sz="2000" dirty="0"/>
          </a:p>
        </p:txBody>
      </p:sp>
      <p:sp>
        <p:nvSpPr>
          <p:cNvPr id="3" name="Content Placeholder 2">
            <a:extLst>
              <a:ext uri="{FF2B5EF4-FFF2-40B4-BE49-F238E27FC236}">
                <a16:creationId xmlns:a16="http://schemas.microsoft.com/office/drawing/2014/main" id="{0D7A89F3-E0F7-4CD1-9577-A880B0705F2D}"/>
              </a:ext>
            </a:extLst>
          </p:cNvPr>
          <p:cNvSpPr>
            <a:spLocks noGrp="1"/>
          </p:cNvSpPr>
          <p:nvPr>
            <p:ph idx="1"/>
          </p:nvPr>
        </p:nvSpPr>
        <p:spPr>
          <a:xfrm>
            <a:off x="838200" y="1023458"/>
            <a:ext cx="10515600" cy="4351338"/>
          </a:xfrm>
        </p:spPr>
        <p:txBody>
          <a:bodyPr>
            <a:normAutofit/>
          </a:bodyPr>
          <a:lstStyle/>
          <a:p>
            <a:r>
              <a:rPr lang="en-US" sz="1400" dirty="0"/>
              <a:t>5 second progress bar</a:t>
            </a:r>
          </a:p>
          <a:p>
            <a:r>
              <a:rPr lang="en-US" sz="1400" dirty="0"/>
              <a:t>Gamble is not previewed</a:t>
            </a:r>
          </a:p>
          <a:p>
            <a:r>
              <a:rPr lang="en-US" sz="1400" dirty="0"/>
              <a:t>Gamble is offered for a 1500 </a:t>
            </a:r>
            <a:r>
              <a:rPr lang="en-US" sz="1400" dirty="0" err="1"/>
              <a:t>ms</a:t>
            </a:r>
            <a:r>
              <a:rPr lang="en-US" sz="1400" dirty="0"/>
              <a:t> window sometime during the progress bar </a:t>
            </a:r>
          </a:p>
          <a:p>
            <a:r>
              <a:rPr lang="en-US" sz="1400" dirty="0"/>
              <a:t>Gamble can show up either on LEFT or RIGHT side of the screen. If participant wants to gamble, they have to press the key that is closest to the gamble (f for when gamble is on left side j when gamble is on right side). </a:t>
            </a:r>
          </a:p>
          <a:p>
            <a:r>
              <a:rPr lang="en-US" sz="1400" dirty="0"/>
              <a:t>Instrumental condition, participant HAS to choose in 1700 </a:t>
            </a:r>
            <a:r>
              <a:rPr lang="en-US" sz="1400" dirty="0" err="1"/>
              <a:t>ms</a:t>
            </a:r>
            <a:r>
              <a:rPr lang="en-US" sz="1400" dirty="0"/>
              <a:t> otherwise trial is failed</a:t>
            </a:r>
          </a:p>
          <a:p>
            <a:r>
              <a:rPr lang="en-US" sz="1400" dirty="0"/>
              <a:t>Progress bar does NOT pause during gamble</a:t>
            </a:r>
          </a:p>
          <a:p>
            <a:r>
              <a:rPr lang="en-US" sz="1400" dirty="0"/>
              <a:t>If participant makes it to end of progress bar (either because they ignored the gamble or there wasn’t one), press spacebar to accept sure thing.</a:t>
            </a:r>
          </a:p>
          <a:p>
            <a:r>
              <a:rPr lang="en-US" sz="1400" dirty="0"/>
              <a:t>Gambles can be offered at ANY point throughout the progress bar (not binned like any previous experiment)</a:t>
            </a:r>
          </a:p>
        </p:txBody>
      </p:sp>
      <p:sp>
        <p:nvSpPr>
          <p:cNvPr id="5" name="TextBox 4">
            <a:extLst>
              <a:ext uri="{FF2B5EF4-FFF2-40B4-BE49-F238E27FC236}">
                <a16:creationId xmlns:a16="http://schemas.microsoft.com/office/drawing/2014/main" id="{D1E6089C-F41C-4AE4-842B-B347E5B86288}"/>
              </a:ext>
            </a:extLst>
          </p:cNvPr>
          <p:cNvSpPr txBox="1"/>
          <p:nvPr/>
        </p:nvSpPr>
        <p:spPr>
          <a:xfrm>
            <a:off x="6642100" y="5281503"/>
            <a:ext cx="4577472" cy="646331"/>
          </a:xfrm>
          <a:prstGeom prst="rect">
            <a:avLst/>
          </a:prstGeom>
          <a:noFill/>
        </p:spPr>
        <p:txBody>
          <a:bodyPr wrap="none" rtlCol="0">
            <a:spAutoFit/>
          </a:bodyPr>
          <a:lstStyle/>
          <a:p>
            <a:r>
              <a:rPr lang="en-US" dirty="0"/>
              <a:t>Example of gamble participants see for 1.5 sec </a:t>
            </a:r>
          </a:p>
          <a:p>
            <a:endParaRPr lang="en-US" dirty="0"/>
          </a:p>
        </p:txBody>
      </p:sp>
    </p:spTree>
    <p:extLst>
      <p:ext uri="{BB962C8B-B14F-4D97-AF65-F5344CB8AC3E}">
        <p14:creationId xmlns:p14="http://schemas.microsoft.com/office/powerpoint/2010/main" val="676439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16C505-1480-463A-9DC4-FEC07B74F8E7}"/>
              </a:ext>
            </a:extLst>
          </p:cNvPr>
          <p:cNvPicPr>
            <a:picLocks noChangeAspect="1"/>
          </p:cNvPicPr>
          <p:nvPr/>
        </p:nvPicPr>
        <p:blipFill>
          <a:blip r:embed="rId2"/>
          <a:stretch>
            <a:fillRect/>
          </a:stretch>
        </p:blipFill>
        <p:spPr>
          <a:xfrm>
            <a:off x="8286132" y="4191721"/>
            <a:ext cx="3876984" cy="1875361"/>
          </a:xfrm>
          <a:prstGeom prst="rect">
            <a:avLst/>
          </a:prstGeom>
        </p:spPr>
      </p:pic>
      <p:pic>
        <p:nvPicPr>
          <p:cNvPr id="3" name="Picture 2">
            <a:extLst>
              <a:ext uri="{FF2B5EF4-FFF2-40B4-BE49-F238E27FC236}">
                <a16:creationId xmlns:a16="http://schemas.microsoft.com/office/drawing/2014/main" id="{2A042E98-F65B-4E51-ADF8-56A865ED83AC}"/>
              </a:ext>
            </a:extLst>
          </p:cNvPr>
          <p:cNvPicPr>
            <a:picLocks noChangeAspect="1"/>
          </p:cNvPicPr>
          <p:nvPr/>
        </p:nvPicPr>
        <p:blipFill>
          <a:blip r:embed="rId3"/>
          <a:stretch>
            <a:fillRect/>
          </a:stretch>
        </p:blipFill>
        <p:spPr>
          <a:xfrm>
            <a:off x="8286131" y="790918"/>
            <a:ext cx="3486770" cy="1686608"/>
          </a:xfrm>
          <a:prstGeom prst="rect">
            <a:avLst/>
          </a:prstGeom>
        </p:spPr>
      </p:pic>
      <p:pic>
        <p:nvPicPr>
          <p:cNvPr id="4" name="Picture 3">
            <a:extLst>
              <a:ext uri="{FF2B5EF4-FFF2-40B4-BE49-F238E27FC236}">
                <a16:creationId xmlns:a16="http://schemas.microsoft.com/office/drawing/2014/main" id="{05239BDE-F9C5-46B7-8A2C-71D717B03070}"/>
              </a:ext>
            </a:extLst>
          </p:cNvPr>
          <p:cNvPicPr>
            <a:picLocks noChangeAspect="1"/>
          </p:cNvPicPr>
          <p:nvPr/>
        </p:nvPicPr>
        <p:blipFill>
          <a:blip r:embed="rId4"/>
          <a:stretch>
            <a:fillRect/>
          </a:stretch>
        </p:blipFill>
        <p:spPr>
          <a:xfrm>
            <a:off x="4533900" y="4362644"/>
            <a:ext cx="3523630" cy="1704438"/>
          </a:xfrm>
          <a:prstGeom prst="rect">
            <a:avLst/>
          </a:prstGeom>
        </p:spPr>
      </p:pic>
      <p:pic>
        <p:nvPicPr>
          <p:cNvPr id="5" name="Picture 4">
            <a:extLst>
              <a:ext uri="{FF2B5EF4-FFF2-40B4-BE49-F238E27FC236}">
                <a16:creationId xmlns:a16="http://schemas.microsoft.com/office/drawing/2014/main" id="{664A29D0-D571-4D4D-AF13-F553D9916AB0}"/>
              </a:ext>
            </a:extLst>
          </p:cNvPr>
          <p:cNvPicPr>
            <a:picLocks noChangeAspect="1"/>
          </p:cNvPicPr>
          <p:nvPr/>
        </p:nvPicPr>
        <p:blipFill>
          <a:blip r:embed="rId5"/>
          <a:stretch>
            <a:fillRect/>
          </a:stretch>
        </p:blipFill>
        <p:spPr>
          <a:xfrm>
            <a:off x="4334185" y="773088"/>
            <a:ext cx="3523630" cy="1704438"/>
          </a:xfrm>
          <a:prstGeom prst="rect">
            <a:avLst/>
          </a:prstGeom>
        </p:spPr>
      </p:pic>
      <p:pic>
        <p:nvPicPr>
          <p:cNvPr id="6" name="Picture 5">
            <a:extLst>
              <a:ext uri="{FF2B5EF4-FFF2-40B4-BE49-F238E27FC236}">
                <a16:creationId xmlns:a16="http://schemas.microsoft.com/office/drawing/2014/main" id="{6F62C3F7-80A3-4342-A45F-93406A57E829}"/>
              </a:ext>
            </a:extLst>
          </p:cNvPr>
          <p:cNvPicPr>
            <a:picLocks noChangeAspect="1"/>
          </p:cNvPicPr>
          <p:nvPr/>
        </p:nvPicPr>
        <p:blipFill>
          <a:blip r:embed="rId6"/>
          <a:stretch>
            <a:fillRect/>
          </a:stretch>
        </p:blipFill>
        <p:spPr>
          <a:xfrm>
            <a:off x="511485" y="4258815"/>
            <a:ext cx="3701429" cy="1790443"/>
          </a:xfrm>
          <a:prstGeom prst="rect">
            <a:avLst/>
          </a:prstGeom>
        </p:spPr>
      </p:pic>
      <p:pic>
        <p:nvPicPr>
          <p:cNvPr id="7" name="Picture 6">
            <a:extLst>
              <a:ext uri="{FF2B5EF4-FFF2-40B4-BE49-F238E27FC236}">
                <a16:creationId xmlns:a16="http://schemas.microsoft.com/office/drawing/2014/main" id="{313B99E9-E009-4912-AA22-16C2A23C5EF4}"/>
              </a:ext>
            </a:extLst>
          </p:cNvPr>
          <p:cNvPicPr>
            <a:picLocks noChangeAspect="1"/>
          </p:cNvPicPr>
          <p:nvPr/>
        </p:nvPicPr>
        <p:blipFill>
          <a:blip r:embed="rId7"/>
          <a:stretch>
            <a:fillRect/>
          </a:stretch>
        </p:blipFill>
        <p:spPr>
          <a:xfrm>
            <a:off x="511485" y="672652"/>
            <a:ext cx="3523629" cy="1704438"/>
          </a:xfrm>
          <a:prstGeom prst="rect">
            <a:avLst/>
          </a:prstGeom>
        </p:spPr>
      </p:pic>
    </p:spTree>
    <p:extLst>
      <p:ext uri="{BB962C8B-B14F-4D97-AF65-F5344CB8AC3E}">
        <p14:creationId xmlns:p14="http://schemas.microsoft.com/office/powerpoint/2010/main" val="2584405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E38D70-4DA4-4EBA-9874-7359B3E7195A}"/>
              </a:ext>
            </a:extLst>
          </p:cNvPr>
          <p:cNvPicPr>
            <a:picLocks noChangeAspect="1"/>
          </p:cNvPicPr>
          <p:nvPr/>
        </p:nvPicPr>
        <p:blipFill>
          <a:blip r:embed="rId2"/>
          <a:stretch>
            <a:fillRect/>
          </a:stretch>
        </p:blipFill>
        <p:spPr>
          <a:xfrm>
            <a:off x="5455271" y="3429000"/>
            <a:ext cx="5771529" cy="2791784"/>
          </a:xfrm>
          <a:prstGeom prst="rect">
            <a:avLst/>
          </a:prstGeom>
        </p:spPr>
      </p:pic>
      <p:pic>
        <p:nvPicPr>
          <p:cNvPr id="3" name="Picture 2">
            <a:extLst>
              <a:ext uri="{FF2B5EF4-FFF2-40B4-BE49-F238E27FC236}">
                <a16:creationId xmlns:a16="http://schemas.microsoft.com/office/drawing/2014/main" id="{08BBD786-9753-4A23-9860-9663C7F16A65}"/>
              </a:ext>
            </a:extLst>
          </p:cNvPr>
          <p:cNvPicPr>
            <a:picLocks noChangeAspect="1"/>
          </p:cNvPicPr>
          <p:nvPr/>
        </p:nvPicPr>
        <p:blipFill>
          <a:blip r:embed="rId3"/>
          <a:stretch>
            <a:fillRect/>
          </a:stretch>
        </p:blipFill>
        <p:spPr>
          <a:xfrm>
            <a:off x="5650873" y="826449"/>
            <a:ext cx="5380323" cy="2602551"/>
          </a:xfrm>
          <a:prstGeom prst="rect">
            <a:avLst/>
          </a:prstGeom>
        </p:spPr>
      </p:pic>
    </p:spTree>
    <p:extLst>
      <p:ext uri="{BB962C8B-B14F-4D97-AF65-F5344CB8AC3E}">
        <p14:creationId xmlns:p14="http://schemas.microsoft.com/office/powerpoint/2010/main" val="2200780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93670-FF70-4D83-9923-6BC24DA901B7}"/>
              </a:ext>
            </a:extLst>
          </p:cNvPr>
          <p:cNvSpPr>
            <a:spLocks noGrp="1"/>
          </p:cNvSpPr>
          <p:nvPr>
            <p:ph type="title"/>
          </p:nvPr>
        </p:nvSpPr>
        <p:spPr>
          <a:xfrm>
            <a:off x="838200" y="365126"/>
            <a:ext cx="2525785" cy="658332"/>
          </a:xfrm>
        </p:spPr>
        <p:txBody>
          <a:bodyPr>
            <a:normAutofit/>
          </a:bodyPr>
          <a:lstStyle/>
          <a:p>
            <a:r>
              <a:rPr lang="en-US" sz="2000" dirty="0"/>
              <a:t>Reason for attrition</a:t>
            </a:r>
          </a:p>
        </p:txBody>
      </p:sp>
      <p:sp>
        <p:nvSpPr>
          <p:cNvPr id="3" name="Content Placeholder 2">
            <a:extLst>
              <a:ext uri="{FF2B5EF4-FFF2-40B4-BE49-F238E27FC236}">
                <a16:creationId xmlns:a16="http://schemas.microsoft.com/office/drawing/2014/main" id="{0D7A89F3-E0F7-4CD1-9577-A880B0705F2D}"/>
              </a:ext>
            </a:extLst>
          </p:cNvPr>
          <p:cNvSpPr>
            <a:spLocks noGrp="1"/>
          </p:cNvSpPr>
          <p:nvPr>
            <p:ph idx="1"/>
          </p:nvPr>
        </p:nvSpPr>
        <p:spPr>
          <a:xfrm>
            <a:off x="838200" y="1023458"/>
            <a:ext cx="10515600" cy="4351338"/>
          </a:xfrm>
        </p:spPr>
        <p:txBody>
          <a:bodyPr>
            <a:normAutofit/>
          </a:bodyPr>
          <a:lstStyle/>
          <a:p>
            <a:r>
              <a:rPr lang="en-US" sz="1400" dirty="0"/>
              <a:t>50 completed participants</a:t>
            </a:r>
          </a:p>
          <a:p>
            <a:pPr lvl="1"/>
            <a:r>
              <a:rPr lang="en-US" sz="1000" dirty="0"/>
              <a:t>21 participants failed &gt; 60/150 trials</a:t>
            </a:r>
          </a:p>
          <a:p>
            <a:pPr lvl="1"/>
            <a:r>
              <a:rPr lang="en-US" sz="1000" dirty="0"/>
              <a:t>6 participants ignored &lt; 10 trials (so they almost always gambled)</a:t>
            </a:r>
          </a:p>
          <a:p>
            <a:pPr lvl="1"/>
            <a:r>
              <a:rPr lang="en-US" sz="1000" dirty="0"/>
              <a:t>7 participants gambled &lt;10 trials (so they almost always ignored gamble and they accepted sure thing) </a:t>
            </a:r>
          </a:p>
          <a:p>
            <a:pPr lvl="1"/>
            <a:endParaRPr lang="en-US" sz="1000" dirty="0"/>
          </a:p>
          <a:p>
            <a:pPr lvl="1"/>
            <a:endParaRPr lang="en-US" sz="1000" dirty="0"/>
          </a:p>
          <a:p>
            <a:r>
              <a:rPr lang="en-US" sz="1400" dirty="0"/>
              <a:t>Increased attrition may be due to harder nature of task?</a:t>
            </a:r>
          </a:p>
          <a:p>
            <a:endParaRPr lang="en-US" sz="1400" dirty="0"/>
          </a:p>
        </p:txBody>
      </p:sp>
      <p:pic>
        <p:nvPicPr>
          <p:cNvPr id="4" name="Picture 3">
            <a:extLst>
              <a:ext uri="{FF2B5EF4-FFF2-40B4-BE49-F238E27FC236}">
                <a16:creationId xmlns:a16="http://schemas.microsoft.com/office/drawing/2014/main" id="{BCBABEEF-AA40-4A0C-99E5-DAF4FC634599}"/>
              </a:ext>
            </a:extLst>
          </p:cNvPr>
          <p:cNvPicPr>
            <a:picLocks noChangeAspect="1"/>
          </p:cNvPicPr>
          <p:nvPr/>
        </p:nvPicPr>
        <p:blipFill>
          <a:blip r:embed="rId2"/>
          <a:stretch>
            <a:fillRect/>
          </a:stretch>
        </p:blipFill>
        <p:spPr>
          <a:xfrm>
            <a:off x="357685" y="4815757"/>
            <a:ext cx="4069729" cy="1968595"/>
          </a:xfrm>
          <a:prstGeom prst="rect">
            <a:avLst/>
          </a:prstGeom>
        </p:spPr>
      </p:pic>
      <p:sp>
        <p:nvSpPr>
          <p:cNvPr id="5" name="TextBox 4">
            <a:extLst>
              <a:ext uri="{FF2B5EF4-FFF2-40B4-BE49-F238E27FC236}">
                <a16:creationId xmlns:a16="http://schemas.microsoft.com/office/drawing/2014/main" id="{8D1C5BC9-6CF9-4861-88AB-A9648A88C206}"/>
              </a:ext>
            </a:extLst>
          </p:cNvPr>
          <p:cNvSpPr txBox="1"/>
          <p:nvPr/>
        </p:nvSpPr>
        <p:spPr>
          <a:xfrm>
            <a:off x="180663" y="4154947"/>
            <a:ext cx="7990842" cy="369332"/>
          </a:xfrm>
          <a:prstGeom prst="rect">
            <a:avLst/>
          </a:prstGeom>
          <a:noFill/>
        </p:spPr>
        <p:txBody>
          <a:bodyPr wrap="none" rtlCol="0">
            <a:spAutoFit/>
          </a:bodyPr>
          <a:lstStyle/>
          <a:p>
            <a:r>
              <a:rPr lang="en-US" dirty="0"/>
              <a:t>Probably less spacing out during progress bar in participants who were kept though</a:t>
            </a:r>
          </a:p>
        </p:txBody>
      </p:sp>
    </p:spTree>
    <p:extLst>
      <p:ext uri="{BB962C8B-B14F-4D97-AF65-F5344CB8AC3E}">
        <p14:creationId xmlns:p14="http://schemas.microsoft.com/office/powerpoint/2010/main" val="11365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D2FAA4-80C6-4224-B268-B756FA89131F}"/>
              </a:ext>
            </a:extLst>
          </p:cNvPr>
          <p:cNvPicPr>
            <a:picLocks noChangeAspect="1"/>
          </p:cNvPicPr>
          <p:nvPr/>
        </p:nvPicPr>
        <p:blipFill>
          <a:blip r:embed="rId2"/>
          <a:stretch>
            <a:fillRect/>
          </a:stretch>
        </p:blipFill>
        <p:spPr>
          <a:xfrm>
            <a:off x="771023" y="313782"/>
            <a:ext cx="4683292" cy="2808863"/>
          </a:xfrm>
          <a:prstGeom prst="rect">
            <a:avLst/>
          </a:prstGeom>
        </p:spPr>
      </p:pic>
      <p:pic>
        <p:nvPicPr>
          <p:cNvPr id="3" name="Picture 2">
            <a:extLst>
              <a:ext uri="{FF2B5EF4-FFF2-40B4-BE49-F238E27FC236}">
                <a16:creationId xmlns:a16="http://schemas.microsoft.com/office/drawing/2014/main" id="{66DAAC23-D3A6-4B60-87E1-87336DCA3635}"/>
              </a:ext>
            </a:extLst>
          </p:cNvPr>
          <p:cNvPicPr>
            <a:picLocks noChangeAspect="1"/>
          </p:cNvPicPr>
          <p:nvPr/>
        </p:nvPicPr>
        <p:blipFill>
          <a:blip r:embed="rId3"/>
          <a:stretch>
            <a:fillRect/>
          </a:stretch>
        </p:blipFill>
        <p:spPr>
          <a:xfrm>
            <a:off x="6721639" y="313782"/>
            <a:ext cx="4651211" cy="2789622"/>
          </a:xfrm>
          <a:prstGeom prst="rect">
            <a:avLst/>
          </a:prstGeom>
        </p:spPr>
      </p:pic>
      <p:pic>
        <p:nvPicPr>
          <p:cNvPr id="4" name="Picture 3">
            <a:extLst>
              <a:ext uri="{FF2B5EF4-FFF2-40B4-BE49-F238E27FC236}">
                <a16:creationId xmlns:a16="http://schemas.microsoft.com/office/drawing/2014/main" id="{B5CFA8C1-2A66-4F73-A2AE-CCD8C34C33B0}"/>
              </a:ext>
            </a:extLst>
          </p:cNvPr>
          <p:cNvPicPr>
            <a:picLocks noChangeAspect="1"/>
          </p:cNvPicPr>
          <p:nvPr/>
        </p:nvPicPr>
        <p:blipFill>
          <a:blip r:embed="rId4"/>
          <a:stretch>
            <a:fillRect/>
          </a:stretch>
        </p:blipFill>
        <p:spPr>
          <a:xfrm>
            <a:off x="1123949" y="3735356"/>
            <a:ext cx="4330366" cy="2597191"/>
          </a:xfrm>
          <a:prstGeom prst="rect">
            <a:avLst/>
          </a:prstGeom>
        </p:spPr>
      </p:pic>
      <p:pic>
        <p:nvPicPr>
          <p:cNvPr id="5" name="Picture 4">
            <a:extLst>
              <a:ext uri="{FF2B5EF4-FFF2-40B4-BE49-F238E27FC236}">
                <a16:creationId xmlns:a16="http://schemas.microsoft.com/office/drawing/2014/main" id="{08A6BD98-B496-48F5-9B30-4203490435CA}"/>
              </a:ext>
            </a:extLst>
          </p:cNvPr>
          <p:cNvPicPr>
            <a:picLocks noChangeAspect="1"/>
          </p:cNvPicPr>
          <p:nvPr/>
        </p:nvPicPr>
        <p:blipFill>
          <a:blip r:embed="rId5"/>
          <a:stretch>
            <a:fillRect/>
          </a:stretch>
        </p:blipFill>
        <p:spPr>
          <a:xfrm>
            <a:off x="6867024" y="3523684"/>
            <a:ext cx="4683292" cy="2808863"/>
          </a:xfrm>
          <a:prstGeom prst="rect">
            <a:avLst/>
          </a:prstGeom>
        </p:spPr>
      </p:pic>
    </p:spTree>
    <p:extLst>
      <p:ext uri="{BB962C8B-B14F-4D97-AF65-F5344CB8AC3E}">
        <p14:creationId xmlns:p14="http://schemas.microsoft.com/office/powerpoint/2010/main" val="2478383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642961-395B-498B-8E04-83C7A28D81BB}"/>
              </a:ext>
            </a:extLst>
          </p:cNvPr>
          <p:cNvSpPr>
            <a:spLocks noGrp="1"/>
          </p:cNvSpPr>
          <p:nvPr>
            <p:ph type="title"/>
          </p:nvPr>
        </p:nvSpPr>
        <p:spPr>
          <a:xfrm>
            <a:off x="175470" y="0"/>
            <a:ext cx="1527495" cy="939567"/>
          </a:xfrm>
        </p:spPr>
        <p:txBody>
          <a:bodyPr>
            <a:normAutofit/>
          </a:bodyPr>
          <a:lstStyle/>
          <a:p>
            <a:r>
              <a:rPr lang="en-US" sz="2400" dirty="0"/>
              <a:t>All data</a:t>
            </a:r>
          </a:p>
        </p:txBody>
      </p:sp>
      <p:sp>
        <p:nvSpPr>
          <p:cNvPr id="5" name="TextBox 4">
            <a:extLst>
              <a:ext uri="{FF2B5EF4-FFF2-40B4-BE49-F238E27FC236}">
                <a16:creationId xmlns:a16="http://schemas.microsoft.com/office/drawing/2014/main" id="{AB6B2E13-F9BA-4B5B-9032-458FEF171F4C}"/>
              </a:ext>
            </a:extLst>
          </p:cNvPr>
          <p:cNvSpPr txBox="1"/>
          <p:nvPr/>
        </p:nvSpPr>
        <p:spPr>
          <a:xfrm>
            <a:off x="613916" y="978121"/>
            <a:ext cx="617477" cy="261610"/>
          </a:xfrm>
          <a:prstGeom prst="rect">
            <a:avLst/>
          </a:prstGeom>
          <a:noFill/>
        </p:spPr>
        <p:txBody>
          <a:bodyPr wrap="none" rtlCol="0">
            <a:spAutoFit/>
          </a:bodyPr>
          <a:lstStyle/>
          <a:p>
            <a:r>
              <a:rPr lang="en-US" sz="1100" dirty="0"/>
              <a:t>All data</a:t>
            </a:r>
          </a:p>
        </p:txBody>
      </p:sp>
      <p:sp>
        <p:nvSpPr>
          <p:cNvPr id="6" name="TextBox 5">
            <a:extLst>
              <a:ext uri="{FF2B5EF4-FFF2-40B4-BE49-F238E27FC236}">
                <a16:creationId xmlns:a16="http://schemas.microsoft.com/office/drawing/2014/main" id="{D8E973D8-8D82-4785-9743-D45F23F9156F}"/>
              </a:ext>
            </a:extLst>
          </p:cNvPr>
          <p:cNvSpPr txBox="1"/>
          <p:nvPr/>
        </p:nvSpPr>
        <p:spPr>
          <a:xfrm>
            <a:off x="265856" y="2437664"/>
            <a:ext cx="1598515" cy="430887"/>
          </a:xfrm>
          <a:prstGeom prst="rect">
            <a:avLst/>
          </a:prstGeom>
          <a:noFill/>
        </p:spPr>
        <p:txBody>
          <a:bodyPr wrap="none" rtlCol="0">
            <a:spAutoFit/>
          </a:bodyPr>
          <a:lstStyle/>
          <a:p>
            <a:r>
              <a:rPr lang="en-US" sz="1100" dirty="0"/>
              <a:t>When gamble is</a:t>
            </a:r>
          </a:p>
          <a:p>
            <a:r>
              <a:rPr lang="en-US" sz="1100" dirty="0"/>
              <a:t>On left side (</a:t>
            </a:r>
            <a:r>
              <a:rPr lang="en-US" sz="1100" dirty="0" err="1"/>
              <a:t>gambleLeft</a:t>
            </a:r>
            <a:r>
              <a:rPr lang="en-US" sz="1100" dirty="0"/>
              <a:t>)</a:t>
            </a:r>
          </a:p>
        </p:txBody>
      </p:sp>
      <p:sp>
        <p:nvSpPr>
          <p:cNvPr id="7" name="TextBox 6">
            <a:extLst>
              <a:ext uri="{FF2B5EF4-FFF2-40B4-BE49-F238E27FC236}">
                <a16:creationId xmlns:a16="http://schemas.microsoft.com/office/drawing/2014/main" id="{2671D867-F26C-46C2-9458-BE82743C67FB}"/>
              </a:ext>
            </a:extLst>
          </p:cNvPr>
          <p:cNvSpPr txBox="1"/>
          <p:nvPr/>
        </p:nvSpPr>
        <p:spPr>
          <a:xfrm>
            <a:off x="175470" y="4295020"/>
            <a:ext cx="1749197" cy="430887"/>
          </a:xfrm>
          <a:prstGeom prst="rect">
            <a:avLst/>
          </a:prstGeom>
          <a:noFill/>
        </p:spPr>
        <p:txBody>
          <a:bodyPr wrap="none" rtlCol="0">
            <a:spAutoFit/>
          </a:bodyPr>
          <a:lstStyle/>
          <a:p>
            <a:r>
              <a:rPr lang="en-US" sz="1100" dirty="0"/>
              <a:t>When gamble is</a:t>
            </a:r>
          </a:p>
          <a:p>
            <a:r>
              <a:rPr lang="en-US" sz="1100" dirty="0"/>
              <a:t>On right side (</a:t>
            </a:r>
            <a:r>
              <a:rPr lang="en-US" sz="1100" dirty="0" err="1"/>
              <a:t>gambleRight</a:t>
            </a:r>
            <a:r>
              <a:rPr lang="en-US" sz="1100" dirty="0"/>
              <a:t>)</a:t>
            </a:r>
          </a:p>
        </p:txBody>
      </p:sp>
      <p:pic>
        <p:nvPicPr>
          <p:cNvPr id="9" name="Picture 8">
            <a:extLst>
              <a:ext uri="{FF2B5EF4-FFF2-40B4-BE49-F238E27FC236}">
                <a16:creationId xmlns:a16="http://schemas.microsoft.com/office/drawing/2014/main" id="{0AA0C81C-6BF1-424E-9A52-0C323CD1563A}"/>
              </a:ext>
            </a:extLst>
          </p:cNvPr>
          <p:cNvPicPr>
            <a:picLocks noChangeAspect="1"/>
          </p:cNvPicPr>
          <p:nvPr/>
        </p:nvPicPr>
        <p:blipFill>
          <a:blip r:embed="rId2"/>
          <a:stretch>
            <a:fillRect/>
          </a:stretch>
        </p:blipFill>
        <p:spPr>
          <a:xfrm>
            <a:off x="2024587" y="10691"/>
            <a:ext cx="4472560" cy="2682473"/>
          </a:xfrm>
          <a:prstGeom prst="rect">
            <a:avLst/>
          </a:prstGeom>
        </p:spPr>
      </p:pic>
      <p:pic>
        <p:nvPicPr>
          <p:cNvPr id="10" name="Picture 9">
            <a:extLst>
              <a:ext uri="{FF2B5EF4-FFF2-40B4-BE49-F238E27FC236}">
                <a16:creationId xmlns:a16="http://schemas.microsoft.com/office/drawing/2014/main" id="{1FE70F96-A58B-44E2-A77C-3E4AB083F1F2}"/>
              </a:ext>
            </a:extLst>
          </p:cNvPr>
          <p:cNvPicPr>
            <a:picLocks noChangeAspect="1"/>
          </p:cNvPicPr>
          <p:nvPr/>
        </p:nvPicPr>
        <p:blipFill>
          <a:blip r:embed="rId3"/>
          <a:stretch>
            <a:fillRect/>
          </a:stretch>
        </p:blipFill>
        <p:spPr>
          <a:xfrm>
            <a:off x="2170025" y="2626829"/>
            <a:ext cx="3436835" cy="2061284"/>
          </a:xfrm>
          <a:prstGeom prst="rect">
            <a:avLst/>
          </a:prstGeom>
        </p:spPr>
      </p:pic>
      <p:pic>
        <p:nvPicPr>
          <p:cNvPr id="11" name="Picture 10">
            <a:extLst>
              <a:ext uri="{FF2B5EF4-FFF2-40B4-BE49-F238E27FC236}">
                <a16:creationId xmlns:a16="http://schemas.microsoft.com/office/drawing/2014/main" id="{7B687715-7606-4190-B5B2-3DEDFB9BB808}"/>
              </a:ext>
            </a:extLst>
          </p:cNvPr>
          <p:cNvPicPr>
            <a:picLocks noChangeAspect="1"/>
          </p:cNvPicPr>
          <p:nvPr/>
        </p:nvPicPr>
        <p:blipFill>
          <a:blip r:embed="rId4"/>
          <a:stretch>
            <a:fillRect/>
          </a:stretch>
        </p:blipFill>
        <p:spPr>
          <a:xfrm>
            <a:off x="2414004" y="4652334"/>
            <a:ext cx="3280851" cy="1967731"/>
          </a:xfrm>
          <a:prstGeom prst="rect">
            <a:avLst/>
          </a:prstGeom>
        </p:spPr>
      </p:pic>
      <p:pic>
        <p:nvPicPr>
          <p:cNvPr id="2" name="Picture 1">
            <a:extLst>
              <a:ext uri="{FF2B5EF4-FFF2-40B4-BE49-F238E27FC236}">
                <a16:creationId xmlns:a16="http://schemas.microsoft.com/office/drawing/2014/main" id="{9407164F-BAE0-4C7D-ABED-48A05D0DB2E2}"/>
              </a:ext>
            </a:extLst>
          </p:cNvPr>
          <p:cNvPicPr>
            <a:picLocks noChangeAspect="1"/>
          </p:cNvPicPr>
          <p:nvPr/>
        </p:nvPicPr>
        <p:blipFill>
          <a:blip r:embed="rId5"/>
          <a:stretch>
            <a:fillRect/>
          </a:stretch>
        </p:blipFill>
        <p:spPr>
          <a:xfrm>
            <a:off x="6294495" y="2747053"/>
            <a:ext cx="2903199" cy="1741230"/>
          </a:xfrm>
          <a:prstGeom prst="rect">
            <a:avLst/>
          </a:prstGeom>
        </p:spPr>
      </p:pic>
      <p:pic>
        <p:nvPicPr>
          <p:cNvPr id="3" name="Picture 2">
            <a:extLst>
              <a:ext uri="{FF2B5EF4-FFF2-40B4-BE49-F238E27FC236}">
                <a16:creationId xmlns:a16="http://schemas.microsoft.com/office/drawing/2014/main" id="{FF397857-D632-4077-9BC7-9F6963F9B8AF}"/>
              </a:ext>
            </a:extLst>
          </p:cNvPr>
          <p:cNvPicPr>
            <a:picLocks noChangeAspect="1"/>
          </p:cNvPicPr>
          <p:nvPr/>
        </p:nvPicPr>
        <p:blipFill>
          <a:blip r:embed="rId6"/>
          <a:stretch>
            <a:fillRect/>
          </a:stretch>
        </p:blipFill>
        <p:spPr>
          <a:xfrm>
            <a:off x="6497147" y="4817282"/>
            <a:ext cx="3005828" cy="1802783"/>
          </a:xfrm>
          <a:prstGeom prst="rect">
            <a:avLst/>
          </a:prstGeom>
        </p:spPr>
      </p:pic>
      <p:pic>
        <p:nvPicPr>
          <p:cNvPr id="13" name="Picture 12">
            <a:extLst>
              <a:ext uri="{FF2B5EF4-FFF2-40B4-BE49-F238E27FC236}">
                <a16:creationId xmlns:a16="http://schemas.microsoft.com/office/drawing/2014/main" id="{F168AA19-A339-4287-A680-FD8747A26ED5}"/>
              </a:ext>
            </a:extLst>
          </p:cNvPr>
          <p:cNvPicPr>
            <a:picLocks noChangeAspect="1"/>
          </p:cNvPicPr>
          <p:nvPr/>
        </p:nvPicPr>
        <p:blipFill>
          <a:blip r:embed="rId7"/>
          <a:stretch>
            <a:fillRect/>
          </a:stretch>
        </p:blipFill>
        <p:spPr>
          <a:xfrm>
            <a:off x="6883468" y="10691"/>
            <a:ext cx="4628452" cy="2775972"/>
          </a:xfrm>
          <a:prstGeom prst="rect">
            <a:avLst/>
          </a:prstGeom>
        </p:spPr>
      </p:pic>
    </p:spTree>
    <p:extLst>
      <p:ext uri="{BB962C8B-B14F-4D97-AF65-F5344CB8AC3E}">
        <p14:creationId xmlns:p14="http://schemas.microsoft.com/office/powerpoint/2010/main" val="1671316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93C4D-8383-4FE7-BFF4-B0E8E5E9521D}"/>
              </a:ext>
            </a:extLst>
          </p:cNvPr>
          <p:cNvSpPr>
            <a:spLocks noGrp="1"/>
          </p:cNvSpPr>
          <p:nvPr>
            <p:ph type="title"/>
          </p:nvPr>
        </p:nvSpPr>
        <p:spPr>
          <a:xfrm>
            <a:off x="693821" y="-10111"/>
            <a:ext cx="3541295" cy="982412"/>
          </a:xfrm>
        </p:spPr>
        <p:txBody>
          <a:bodyPr>
            <a:normAutofit/>
          </a:bodyPr>
          <a:lstStyle/>
          <a:p>
            <a:r>
              <a:rPr lang="en-US" sz="2800" dirty="0"/>
              <a:t>EV sensitivity and stats</a:t>
            </a:r>
          </a:p>
        </p:txBody>
      </p:sp>
      <p:pic>
        <p:nvPicPr>
          <p:cNvPr id="3" name="Picture 2">
            <a:extLst>
              <a:ext uri="{FF2B5EF4-FFF2-40B4-BE49-F238E27FC236}">
                <a16:creationId xmlns:a16="http://schemas.microsoft.com/office/drawing/2014/main" id="{F59ABE94-2670-4DD9-9221-7C99C5E4E7A1}"/>
              </a:ext>
            </a:extLst>
          </p:cNvPr>
          <p:cNvPicPr>
            <a:picLocks noChangeAspect="1"/>
          </p:cNvPicPr>
          <p:nvPr/>
        </p:nvPicPr>
        <p:blipFill>
          <a:blip r:embed="rId2"/>
          <a:stretch>
            <a:fillRect/>
          </a:stretch>
        </p:blipFill>
        <p:spPr>
          <a:xfrm>
            <a:off x="533318" y="3774576"/>
            <a:ext cx="4009524" cy="2404762"/>
          </a:xfrm>
          <a:prstGeom prst="rect">
            <a:avLst/>
          </a:prstGeom>
        </p:spPr>
      </p:pic>
      <p:sp>
        <p:nvSpPr>
          <p:cNvPr id="4" name="TextBox 3">
            <a:extLst>
              <a:ext uri="{FF2B5EF4-FFF2-40B4-BE49-F238E27FC236}">
                <a16:creationId xmlns:a16="http://schemas.microsoft.com/office/drawing/2014/main" id="{18644FC7-3475-44FB-823E-32ED1EF24B72}"/>
              </a:ext>
            </a:extLst>
          </p:cNvPr>
          <p:cNvSpPr txBox="1"/>
          <p:nvPr/>
        </p:nvSpPr>
        <p:spPr>
          <a:xfrm>
            <a:off x="841045" y="6179338"/>
            <a:ext cx="3394071" cy="646331"/>
          </a:xfrm>
          <a:prstGeom prst="rect">
            <a:avLst/>
          </a:prstGeom>
          <a:noFill/>
        </p:spPr>
        <p:txBody>
          <a:bodyPr wrap="none" rtlCol="0">
            <a:spAutoFit/>
          </a:bodyPr>
          <a:lstStyle/>
          <a:p>
            <a:r>
              <a:rPr lang="en-US" dirty="0"/>
              <a:t>Participants learn the EV structure</a:t>
            </a:r>
          </a:p>
          <a:p>
            <a:r>
              <a:rPr lang="en-US" dirty="0"/>
              <a:t>throughout task</a:t>
            </a:r>
          </a:p>
        </p:txBody>
      </p:sp>
      <p:pic>
        <p:nvPicPr>
          <p:cNvPr id="5" name="Picture 4">
            <a:extLst>
              <a:ext uri="{FF2B5EF4-FFF2-40B4-BE49-F238E27FC236}">
                <a16:creationId xmlns:a16="http://schemas.microsoft.com/office/drawing/2014/main" id="{2DD196B1-BB92-4C3B-8148-48644A208925}"/>
              </a:ext>
            </a:extLst>
          </p:cNvPr>
          <p:cNvPicPr>
            <a:picLocks noChangeAspect="1"/>
          </p:cNvPicPr>
          <p:nvPr/>
        </p:nvPicPr>
        <p:blipFill>
          <a:blip r:embed="rId3"/>
          <a:stretch>
            <a:fillRect/>
          </a:stretch>
        </p:blipFill>
        <p:spPr>
          <a:xfrm>
            <a:off x="269959" y="771029"/>
            <a:ext cx="5007893" cy="3003547"/>
          </a:xfrm>
          <a:prstGeom prst="rect">
            <a:avLst/>
          </a:prstGeom>
        </p:spPr>
      </p:pic>
      <p:pic>
        <p:nvPicPr>
          <p:cNvPr id="6" name="Picture 5">
            <a:extLst>
              <a:ext uri="{FF2B5EF4-FFF2-40B4-BE49-F238E27FC236}">
                <a16:creationId xmlns:a16="http://schemas.microsoft.com/office/drawing/2014/main" id="{AEC51967-7280-409B-A5F6-2B2BED9FFB95}"/>
              </a:ext>
            </a:extLst>
          </p:cNvPr>
          <p:cNvPicPr>
            <a:picLocks noChangeAspect="1"/>
          </p:cNvPicPr>
          <p:nvPr/>
        </p:nvPicPr>
        <p:blipFill>
          <a:blip r:embed="rId4"/>
          <a:stretch>
            <a:fillRect/>
          </a:stretch>
        </p:blipFill>
        <p:spPr>
          <a:xfrm>
            <a:off x="6772694" y="4097741"/>
            <a:ext cx="4009524" cy="2404762"/>
          </a:xfrm>
          <a:prstGeom prst="rect">
            <a:avLst/>
          </a:prstGeom>
        </p:spPr>
      </p:pic>
      <p:pic>
        <p:nvPicPr>
          <p:cNvPr id="8" name="Picture 7">
            <a:extLst>
              <a:ext uri="{FF2B5EF4-FFF2-40B4-BE49-F238E27FC236}">
                <a16:creationId xmlns:a16="http://schemas.microsoft.com/office/drawing/2014/main" id="{8D551351-0203-4352-B053-84AD8A7B9CDD}"/>
              </a:ext>
            </a:extLst>
          </p:cNvPr>
          <p:cNvPicPr>
            <a:picLocks noChangeAspect="1"/>
          </p:cNvPicPr>
          <p:nvPr/>
        </p:nvPicPr>
        <p:blipFill>
          <a:blip r:embed="rId5"/>
          <a:stretch>
            <a:fillRect/>
          </a:stretch>
        </p:blipFill>
        <p:spPr>
          <a:xfrm>
            <a:off x="6212305" y="111763"/>
            <a:ext cx="5562600" cy="3703670"/>
          </a:xfrm>
          <a:prstGeom prst="rect">
            <a:avLst/>
          </a:prstGeom>
        </p:spPr>
      </p:pic>
    </p:spTree>
    <p:extLst>
      <p:ext uri="{BB962C8B-B14F-4D97-AF65-F5344CB8AC3E}">
        <p14:creationId xmlns:p14="http://schemas.microsoft.com/office/powerpoint/2010/main" val="3325326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5964A-8DF9-4EDA-ACF3-E0DCD02F0D97}"/>
              </a:ext>
            </a:extLst>
          </p:cNvPr>
          <p:cNvSpPr>
            <a:spLocks noGrp="1"/>
          </p:cNvSpPr>
          <p:nvPr>
            <p:ph type="title"/>
          </p:nvPr>
        </p:nvSpPr>
        <p:spPr>
          <a:xfrm>
            <a:off x="175470" y="0"/>
            <a:ext cx="1765625" cy="649756"/>
          </a:xfrm>
        </p:spPr>
        <p:txBody>
          <a:bodyPr>
            <a:normAutofit/>
          </a:bodyPr>
          <a:lstStyle/>
          <a:p>
            <a:r>
              <a:rPr lang="en-US" sz="2400" dirty="0"/>
              <a:t>Low Mag</a:t>
            </a:r>
          </a:p>
        </p:txBody>
      </p:sp>
      <p:pic>
        <p:nvPicPr>
          <p:cNvPr id="3" name="Picture 2">
            <a:extLst>
              <a:ext uri="{FF2B5EF4-FFF2-40B4-BE49-F238E27FC236}">
                <a16:creationId xmlns:a16="http://schemas.microsoft.com/office/drawing/2014/main" id="{E1B58453-57FC-43D9-94C9-1368F754CC10}"/>
              </a:ext>
            </a:extLst>
          </p:cNvPr>
          <p:cNvPicPr>
            <a:picLocks noChangeAspect="1"/>
          </p:cNvPicPr>
          <p:nvPr/>
        </p:nvPicPr>
        <p:blipFill>
          <a:blip r:embed="rId2"/>
          <a:stretch>
            <a:fillRect/>
          </a:stretch>
        </p:blipFill>
        <p:spPr>
          <a:xfrm>
            <a:off x="706855" y="1149317"/>
            <a:ext cx="3800977" cy="2279683"/>
          </a:xfrm>
          <a:prstGeom prst="rect">
            <a:avLst/>
          </a:prstGeom>
        </p:spPr>
      </p:pic>
      <p:pic>
        <p:nvPicPr>
          <p:cNvPr id="4" name="Picture 3">
            <a:extLst>
              <a:ext uri="{FF2B5EF4-FFF2-40B4-BE49-F238E27FC236}">
                <a16:creationId xmlns:a16="http://schemas.microsoft.com/office/drawing/2014/main" id="{4EBFE79D-3138-4334-B567-E9D63AE8D5C9}"/>
              </a:ext>
            </a:extLst>
          </p:cNvPr>
          <p:cNvPicPr>
            <a:picLocks noChangeAspect="1"/>
          </p:cNvPicPr>
          <p:nvPr/>
        </p:nvPicPr>
        <p:blipFill>
          <a:blip r:embed="rId3"/>
          <a:stretch>
            <a:fillRect/>
          </a:stretch>
        </p:blipFill>
        <p:spPr>
          <a:xfrm>
            <a:off x="6931192" y="1087102"/>
            <a:ext cx="4169945" cy="2500976"/>
          </a:xfrm>
          <a:prstGeom prst="rect">
            <a:avLst/>
          </a:prstGeom>
        </p:spPr>
      </p:pic>
      <p:pic>
        <p:nvPicPr>
          <p:cNvPr id="5" name="Picture 4">
            <a:extLst>
              <a:ext uri="{FF2B5EF4-FFF2-40B4-BE49-F238E27FC236}">
                <a16:creationId xmlns:a16="http://schemas.microsoft.com/office/drawing/2014/main" id="{18A92703-AA1D-4467-8887-C2BFF99DCA62}"/>
              </a:ext>
            </a:extLst>
          </p:cNvPr>
          <p:cNvPicPr>
            <a:picLocks noChangeAspect="1"/>
          </p:cNvPicPr>
          <p:nvPr/>
        </p:nvPicPr>
        <p:blipFill>
          <a:blip r:embed="rId4"/>
          <a:stretch>
            <a:fillRect/>
          </a:stretch>
        </p:blipFill>
        <p:spPr>
          <a:xfrm>
            <a:off x="590458" y="3928561"/>
            <a:ext cx="4169945" cy="2500976"/>
          </a:xfrm>
          <a:prstGeom prst="rect">
            <a:avLst/>
          </a:prstGeom>
        </p:spPr>
      </p:pic>
      <p:pic>
        <p:nvPicPr>
          <p:cNvPr id="6" name="Picture 5">
            <a:extLst>
              <a:ext uri="{FF2B5EF4-FFF2-40B4-BE49-F238E27FC236}">
                <a16:creationId xmlns:a16="http://schemas.microsoft.com/office/drawing/2014/main" id="{A541295D-0A96-48B6-9A3D-D3B4A8378BB7}"/>
              </a:ext>
            </a:extLst>
          </p:cNvPr>
          <p:cNvPicPr>
            <a:picLocks noChangeAspect="1"/>
          </p:cNvPicPr>
          <p:nvPr/>
        </p:nvPicPr>
        <p:blipFill>
          <a:blip r:embed="rId5"/>
          <a:stretch>
            <a:fillRect/>
          </a:stretch>
        </p:blipFill>
        <p:spPr>
          <a:xfrm>
            <a:off x="6931192" y="3998825"/>
            <a:ext cx="4298282" cy="2577948"/>
          </a:xfrm>
          <a:prstGeom prst="rect">
            <a:avLst/>
          </a:prstGeom>
        </p:spPr>
      </p:pic>
    </p:spTree>
    <p:extLst>
      <p:ext uri="{BB962C8B-B14F-4D97-AF65-F5344CB8AC3E}">
        <p14:creationId xmlns:p14="http://schemas.microsoft.com/office/powerpoint/2010/main" val="2032785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2750A11-98CC-430C-AB34-0D33EC43F38B}"/>
              </a:ext>
            </a:extLst>
          </p:cNvPr>
          <p:cNvSpPr>
            <a:spLocks noGrp="1"/>
          </p:cNvSpPr>
          <p:nvPr>
            <p:ph type="title"/>
          </p:nvPr>
        </p:nvSpPr>
        <p:spPr>
          <a:xfrm>
            <a:off x="175470" y="0"/>
            <a:ext cx="1765625" cy="649756"/>
          </a:xfrm>
        </p:spPr>
        <p:txBody>
          <a:bodyPr>
            <a:normAutofit/>
          </a:bodyPr>
          <a:lstStyle/>
          <a:p>
            <a:r>
              <a:rPr lang="en-US" sz="2400" dirty="0"/>
              <a:t>Mid Mag</a:t>
            </a:r>
          </a:p>
        </p:txBody>
      </p:sp>
      <p:pic>
        <p:nvPicPr>
          <p:cNvPr id="4" name="Picture 3">
            <a:extLst>
              <a:ext uri="{FF2B5EF4-FFF2-40B4-BE49-F238E27FC236}">
                <a16:creationId xmlns:a16="http://schemas.microsoft.com/office/drawing/2014/main" id="{751BF735-B8FB-4FBB-8DF3-F0740720FB89}"/>
              </a:ext>
            </a:extLst>
          </p:cNvPr>
          <p:cNvPicPr>
            <a:picLocks noChangeAspect="1"/>
          </p:cNvPicPr>
          <p:nvPr/>
        </p:nvPicPr>
        <p:blipFill>
          <a:blip r:embed="rId2"/>
          <a:stretch>
            <a:fillRect/>
          </a:stretch>
        </p:blipFill>
        <p:spPr>
          <a:xfrm>
            <a:off x="460876" y="864281"/>
            <a:ext cx="4276224" cy="2564719"/>
          </a:xfrm>
          <a:prstGeom prst="rect">
            <a:avLst/>
          </a:prstGeom>
        </p:spPr>
      </p:pic>
      <p:pic>
        <p:nvPicPr>
          <p:cNvPr id="5" name="Picture 4">
            <a:extLst>
              <a:ext uri="{FF2B5EF4-FFF2-40B4-BE49-F238E27FC236}">
                <a16:creationId xmlns:a16="http://schemas.microsoft.com/office/drawing/2014/main" id="{90D2B164-6A58-4FD7-9F51-2EE2D1D9ADF8}"/>
              </a:ext>
            </a:extLst>
          </p:cNvPr>
          <p:cNvPicPr>
            <a:picLocks noChangeAspect="1"/>
          </p:cNvPicPr>
          <p:nvPr/>
        </p:nvPicPr>
        <p:blipFill>
          <a:blip r:embed="rId3"/>
          <a:stretch>
            <a:fillRect/>
          </a:stretch>
        </p:blipFill>
        <p:spPr>
          <a:xfrm>
            <a:off x="6617205" y="864281"/>
            <a:ext cx="4276225" cy="2564719"/>
          </a:xfrm>
          <a:prstGeom prst="rect">
            <a:avLst/>
          </a:prstGeom>
        </p:spPr>
      </p:pic>
      <p:pic>
        <p:nvPicPr>
          <p:cNvPr id="6" name="Picture 5">
            <a:extLst>
              <a:ext uri="{FF2B5EF4-FFF2-40B4-BE49-F238E27FC236}">
                <a16:creationId xmlns:a16="http://schemas.microsoft.com/office/drawing/2014/main" id="{0AA92A64-36BC-4A6E-A081-610E82632E77}"/>
              </a:ext>
            </a:extLst>
          </p:cNvPr>
          <p:cNvPicPr>
            <a:picLocks noChangeAspect="1"/>
          </p:cNvPicPr>
          <p:nvPr/>
        </p:nvPicPr>
        <p:blipFill>
          <a:blip r:embed="rId4"/>
          <a:stretch>
            <a:fillRect/>
          </a:stretch>
        </p:blipFill>
        <p:spPr>
          <a:xfrm>
            <a:off x="6820406" y="3937014"/>
            <a:ext cx="3869824" cy="2320975"/>
          </a:xfrm>
          <a:prstGeom prst="rect">
            <a:avLst/>
          </a:prstGeom>
        </p:spPr>
      </p:pic>
      <p:pic>
        <p:nvPicPr>
          <p:cNvPr id="8" name="Picture 7">
            <a:extLst>
              <a:ext uri="{FF2B5EF4-FFF2-40B4-BE49-F238E27FC236}">
                <a16:creationId xmlns:a16="http://schemas.microsoft.com/office/drawing/2014/main" id="{227AB5D8-C9DF-4B58-B145-B740925A557D}"/>
              </a:ext>
            </a:extLst>
          </p:cNvPr>
          <p:cNvPicPr>
            <a:picLocks noChangeAspect="1"/>
          </p:cNvPicPr>
          <p:nvPr/>
        </p:nvPicPr>
        <p:blipFill>
          <a:blip r:embed="rId5"/>
          <a:stretch>
            <a:fillRect/>
          </a:stretch>
        </p:blipFill>
        <p:spPr>
          <a:xfrm>
            <a:off x="1223382" y="3643525"/>
            <a:ext cx="3869824" cy="2320975"/>
          </a:xfrm>
          <a:prstGeom prst="rect">
            <a:avLst/>
          </a:prstGeom>
        </p:spPr>
      </p:pic>
    </p:spTree>
    <p:extLst>
      <p:ext uri="{BB962C8B-B14F-4D97-AF65-F5344CB8AC3E}">
        <p14:creationId xmlns:p14="http://schemas.microsoft.com/office/powerpoint/2010/main" val="3939062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9E3F3-A3A0-4BF8-B3EE-081A271A637E}"/>
              </a:ext>
            </a:extLst>
          </p:cNvPr>
          <p:cNvSpPr>
            <a:spLocks noGrp="1"/>
          </p:cNvSpPr>
          <p:nvPr>
            <p:ph type="title"/>
          </p:nvPr>
        </p:nvSpPr>
        <p:spPr>
          <a:xfrm>
            <a:off x="175470" y="0"/>
            <a:ext cx="1765625" cy="649756"/>
          </a:xfrm>
        </p:spPr>
        <p:txBody>
          <a:bodyPr>
            <a:normAutofit/>
          </a:bodyPr>
          <a:lstStyle/>
          <a:p>
            <a:r>
              <a:rPr lang="en-US" sz="2400" dirty="0"/>
              <a:t>High Mag</a:t>
            </a:r>
          </a:p>
        </p:txBody>
      </p:sp>
      <p:pic>
        <p:nvPicPr>
          <p:cNvPr id="3" name="Picture 2">
            <a:extLst>
              <a:ext uri="{FF2B5EF4-FFF2-40B4-BE49-F238E27FC236}">
                <a16:creationId xmlns:a16="http://schemas.microsoft.com/office/drawing/2014/main" id="{6BE02C0A-EB86-4E42-A171-CDFFADF26FFD}"/>
              </a:ext>
            </a:extLst>
          </p:cNvPr>
          <p:cNvPicPr>
            <a:picLocks noChangeAspect="1"/>
          </p:cNvPicPr>
          <p:nvPr/>
        </p:nvPicPr>
        <p:blipFill>
          <a:blip r:embed="rId2"/>
          <a:stretch>
            <a:fillRect/>
          </a:stretch>
        </p:blipFill>
        <p:spPr>
          <a:xfrm>
            <a:off x="778376" y="1371600"/>
            <a:ext cx="3607198" cy="2163462"/>
          </a:xfrm>
          <a:prstGeom prst="rect">
            <a:avLst/>
          </a:prstGeom>
        </p:spPr>
      </p:pic>
      <p:pic>
        <p:nvPicPr>
          <p:cNvPr id="4" name="Picture 3">
            <a:extLst>
              <a:ext uri="{FF2B5EF4-FFF2-40B4-BE49-F238E27FC236}">
                <a16:creationId xmlns:a16="http://schemas.microsoft.com/office/drawing/2014/main" id="{B2563021-256E-4C7A-8533-970391C8FDD1}"/>
              </a:ext>
            </a:extLst>
          </p:cNvPr>
          <p:cNvPicPr>
            <a:picLocks noChangeAspect="1"/>
          </p:cNvPicPr>
          <p:nvPr/>
        </p:nvPicPr>
        <p:blipFill>
          <a:blip r:embed="rId3"/>
          <a:stretch>
            <a:fillRect/>
          </a:stretch>
        </p:blipFill>
        <p:spPr>
          <a:xfrm>
            <a:off x="7204576" y="1259789"/>
            <a:ext cx="3793624" cy="2275273"/>
          </a:xfrm>
          <a:prstGeom prst="rect">
            <a:avLst/>
          </a:prstGeom>
        </p:spPr>
      </p:pic>
      <p:pic>
        <p:nvPicPr>
          <p:cNvPr id="5" name="Picture 4">
            <a:extLst>
              <a:ext uri="{FF2B5EF4-FFF2-40B4-BE49-F238E27FC236}">
                <a16:creationId xmlns:a16="http://schemas.microsoft.com/office/drawing/2014/main" id="{1B353FC2-6546-4EE8-A8DB-69B8B34ADDFC}"/>
              </a:ext>
            </a:extLst>
          </p:cNvPr>
          <p:cNvPicPr>
            <a:picLocks noChangeAspect="1"/>
          </p:cNvPicPr>
          <p:nvPr/>
        </p:nvPicPr>
        <p:blipFill>
          <a:blip r:embed="rId4"/>
          <a:stretch>
            <a:fillRect/>
          </a:stretch>
        </p:blipFill>
        <p:spPr>
          <a:xfrm>
            <a:off x="1058282" y="4256906"/>
            <a:ext cx="3607198" cy="2163462"/>
          </a:xfrm>
          <a:prstGeom prst="rect">
            <a:avLst/>
          </a:prstGeom>
        </p:spPr>
      </p:pic>
      <p:pic>
        <p:nvPicPr>
          <p:cNvPr id="6" name="Picture 5">
            <a:extLst>
              <a:ext uri="{FF2B5EF4-FFF2-40B4-BE49-F238E27FC236}">
                <a16:creationId xmlns:a16="http://schemas.microsoft.com/office/drawing/2014/main" id="{3CCD9760-5A19-45BB-9E26-D4810691D107}"/>
              </a:ext>
            </a:extLst>
          </p:cNvPr>
          <p:cNvPicPr>
            <a:picLocks noChangeAspect="1"/>
          </p:cNvPicPr>
          <p:nvPr/>
        </p:nvPicPr>
        <p:blipFill>
          <a:blip r:embed="rId5"/>
          <a:stretch>
            <a:fillRect/>
          </a:stretch>
        </p:blipFill>
        <p:spPr>
          <a:xfrm>
            <a:off x="6963276" y="4256906"/>
            <a:ext cx="3607198" cy="2163462"/>
          </a:xfrm>
          <a:prstGeom prst="rect">
            <a:avLst/>
          </a:prstGeom>
        </p:spPr>
      </p:pic>
    </p:spTree>
    <p:extLst>
      <p:ext uri="{BB962C8B-B14F-4D97-AF65-F5344CB8AC3E}">
        <p14:creationId xmlns:p14="http://schemas.microsoft.com/office/powerpoint/2010/main" val="2905144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1373</TotalTime>
  <Words>295</Words>
  <Application>Microsoft Office PowerPoint</Application>
  <PresentationFormat>Widescreen</PresentationFormat>
  <Paragraphs>40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Ramp ResponseMapping 2.0</vt:lpstr>
      <vt:lpstr>Facts about ResponseMapping</vt:lpstr>
      <vt:lpstr>Reason for attrition</vt:lpstr>
      <vt:lpstr>PowerPoint Presentation</vt:lpstr>
      <vt:lpstr>All data</vt:lpstr>
      <vt:lpstr>EV sensitivity and stats</vt:lpstr>
      <vt:lpstr>Low Mag</vt:lpstr>
      <vt:lpstr>Mid Mag</vt:lpstr>
      <vt:lpstr>High Mag</vt:lpstr>
      <vt:lpstr>Low value</vt:lpstr>
      <vt:lpstr>Mid value</vt:lpstr>
      <vt:lpstr>High value</vt:lpstr>
      <vt:lpstr>High value – high mag</vt:lpstr>
      <vt:lpstr>People who responded well to value – mid value trials only </vt:lpstr>
      <vt:lpstr>Only second 2/3rds of session, all participants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Ramp ResponseMapping 2.0</dc:title>
  <dc:creator>Guillaume Pagnier</dc:creator>
  <cp:lastModifiedBy>Guillaume Pagnier</cp:lastModifiedBy>
  <cp:revision>20</cp:revision>
  <dcterms:created xsi:type="dcterms:W3CDTF">2019-01-31T21:19:59Z</dcterms:created>
  <dcterms:modified xsi:type="dcterms:W3CDTF">2019-02-06T05:17:44Z</dcterms:modified>
</cp:coreProperties>
</file>