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92" r:id="rId5"/>
    <p:sldId id="261" r:id="rId6"/>
    <p:sldId id="293" r:id="rId7"/>
    <p:sldId id="263" r:id="rId8"/>
    <p:sldId id="264" r:id="rId9"/>
    <p:sldId id="265" r:id="rId10"/>
    <p:sldId id="266" r:id="rId11"/>
    <p:sldId id="267" r:id="rId12"/>
    <p:sldId id="268" r:id="rId13"/>
    <p:sldId id="284" r:id="rId14"/>
    <p:sldId id="285" r:id="rId15"/>
    <p:sldId id="294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5B48-7982-4914-A90F-D0DED9396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BFE77-36FC-464D-824E-B958C8F6B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0668C-1D80-45C6-AFC4-AFDE5AC0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37AF-E900-4F09-AC19-DFFA800C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077DA-3031-48AC-AFB9-FDBF7015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5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1680-D10F-4FDD-879F-DFAEAE0B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C232A-29DC-42BE-BC05-B6E767E0C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8F621-53B8-4B29-969E-70DD00C6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622D-88DE-4C36-A019-B0C8CA17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89891-9C4D-4DDD-9141-A6CD20DC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6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F8859-D7E3-41A5-8924-5F4EA3660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80E4A-269F-463D-9C3E-757E09751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7C014-727C-44BD-A604-B1EE4E6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AC311-EBF5-4912-B39D-1FD39532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FCB65-8804-48C0-98FA-C6076AA4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2942-6E03-4F4C-8C35-1124E0CD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B2C1-A18B-4474-8FA9-174077F8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5F69C-0862-4988-8BF1-2195B748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7DCA5-60DA-46F3-9BF5-68191A56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73CBA-EF24-4F43-BF92-507A4067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5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97F1-5941-4298-AC4B-6A50FF82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EA8B0-4E33-424D-ABC3-2050FE4F0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D0155-8E63-42A4-ABC2-E0B1EDF3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1EFC3-9B8C-4296-AF54-90FF77C7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0B9B7-6FFD-4E93-B5CE-BB922AA0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5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4855-12E0-4F71-9803-69136B8F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0670-DBE5-4B32-95BC-83AACDFD5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EB6A2-6E87-4A08-A4D2-462562F8C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810AA-9315-47C3-AFCA-0840F8E1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0A29E-7E0D-43C7-B06A-952D0C78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BE988-FA6F-4ECA-9928-C08EE2FB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6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AD09-E616-47E5-AE82-FA7B044D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7F4D3-7B2C-49FB-A805-3B8D3B597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EF7A8-6720-4CFD-B2D4-B6DDD3532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815B3-01EC-4CE3-B3EA-E722CBD3C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CDB68-C600-48A0-849E-F801D2D2D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B7E30-80EA-4919-AD61-7DA28106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35CDE-F418-4BCB-9B38-ED5D5AFD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9586E-B186-405E-9A27-174A4C58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1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C328D-E7FE-474F-A846-FA2C30E6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EDE8B-C646-447E-913E-E0E64136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33AD5-730D-4419-B7FC-F383B148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195FD-F56D-4140-A550-86944F99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9F5A2-A1E9-4C75-931A-A291D2D5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59AB8-6390-4C5D-83A8-7421019A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ABC9C-6A8A-4B77-B6A0-814D11DD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6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5EF7-23B2-4B22-952A-A52E435B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16F0-8BDB-4DFB-99F5-2C53630B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E2258-88BD-4C76-A793-D2BF12F7F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63550-3441-4058-924B-4E0FD683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B70F2-981A-4E72-8D01-1A9CB767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354ED-EE4C-4C3B-B455-F434338F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2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662A-E569-41DA-93F7-054602DE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2F222-F5D5-40AC-BCFD-C5E76E55A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1A7E2-DFA2-432A-91AE-B38C397EB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9CD07-A7A5-4A6D-B055-E6F04430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C786B-B5A6-4B59-9723-F157D85A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9A598-A252-4999-8BC9-0EAE36EA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3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D7994-9744-4A75-BCC9-F05BD875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206D7-7821-4CC4-853C-B24018D8D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0DDA0-487F-46C6-8BBE-6768E6AAA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6774E-C203-41F8-A813-3A63284E113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767EF-699F-406F-BA68-48723E6FC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0BD68-A50B-40D1-8D9B-1C835A632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3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DC0F-ECF2-4911-8F80-7F0439096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Ramp v07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7E47A-CD88-4A32-BF9D-510C2BB149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12.3.18</a:t>
            </a:r>
          </a:p>
          <a:p>
            <a:r>
              <a:rPr lang="en-US" dirty="0"/>
              <a:t>45 participants – 26 useable</a:t>
            </a:r>
          </a:p>
        </p:txBody>
      </p:sp>
    </p:spTree>
    <p:extLst>
      <p:ext uri="{BB962C8B-B14F-4D97-AF65-F5344CB8AC3E}">
        <p14:creationId xmlns:p14="http://schemas.microsoft.com/office/powerpoint/2010/main" val="6549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value (previously called odds)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7EAACD-2081-4C23-8D2C-D145DC2C0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74" y="977114"/>
            <a:ext cx="5394808" cy="28605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16D704-384C-4559-960A-F8D3146E5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983" y="977114"/>
            <a:ext cx="4937608" cy="2618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F2117C-96B6-4A40-95E1-95B9761E9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06" y="3921557"/>
            <a:ext cx="4763944" cy="25260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E24035-094E-4705-9E4A-8FF30CC42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997" y="3837644"/>
            <a:ext cx="5079376" cy="269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6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value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CACC67-4B7D-405B-9216-934E1C164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93" y="824171"/>
            <a:ext cx="4589716" cy="2433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76BA86-FE26-4DD7-A4D9-204BF0815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595" y="658675"/>
            <a:ext cx="5224687" cy="2770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7F0973-5CF7-429B-A5C8-16E48A44C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24" y="3600191"/>
            <a:ext cx="5172707" cy="27427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D31811-114B-4E2E-8D3F-1E2F73AFF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404" y="3723344"/>
            <a:ext cx="5057553" cy="268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7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value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AC7AED-BC29-41C7-AAB0-918D89F3E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9" y="690215"/>
            <a:ext cx="5055749" cy="26807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09A1AA-2C5D-4C27-B45D-D4F68C295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712" y="546765"/>
            <a:ext cx="5596826" cy="2967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B132CA-B554-47C9-85D1-4D1AC304E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72" y="3944761"/>
            <a:ext cx="5055749" cy="2680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F4E3C5-A903-4EA7-B260-EC5AE97293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789" y="3944761"/>
            <a:ext cx="5055749" cy="268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36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Upper quartile of logical gamblers split (n=8)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20E62-A091-4946-B305-BCBCEE024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94" y="1048624"/>
            <a:ext cx="4926975" cy="26124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6C1681-067B-41D8-A2F0-D84E1BA21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229" y="897694"/>
            <a:ext cx="4773910" cy="2531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C592C8-2635-4005-AE56-78D9F1B0A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62" y="3918384"/>
            <a:ext cx="5203422" cy="2759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6C5151-E67F-4A88-8948-4DB2E0F6D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229" y="3822690"/>
            <a:ext cx="5203422" cy="275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90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gambled more than 50%; n=7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DE2726-D214-410F-9EFB-79BEA0AB9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97" y="985305"/>
            <a:ext cx="4968191" cy="2634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743EC1-3563-4457-9915-A5F92499D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969" y="985305"/>
            <a:ext cx="4810017" cy="25504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A2AFEB-B738-40FE-B7A7-0D8BDFCE1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74" y="3619626"/>
            <a:ext cx="5320380" cy="2821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6401F2-188D-4287-9309-FE6AC2F25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547" y="3890240"/>
            <a:ext cx="4810017" cy="255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3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pressed spacebar (whether gamble or ignore) more than 50%; n=13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689698-60BB-4292-A2B0-AC7F084DE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2" y="1048624"/>
            <a:ext cx="4444310" cy="23565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40C981-C9CE-41B7-A48F-BE891ECF7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411" y="1271908"/>
            <a:ext cx="4023209" cy="2133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CE5A48-BA9F-4E09-BAF9-514FC43E2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15" y="4167964"/>
            <a:ext cx="4302884" cy="228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6B4F73-9D7F-4D02-BD58-12322E787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474" y="3944164"/>
            <a:ext cx="4724957" cy="250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2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Male participants; n=20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6D20CA-864F-4954-903B-B4C43DB04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40" y="1175430"/>
            <a:ext cx="3799923" cy="2014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A6974F-D6AB-4E59-9841-E92F6B91B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661" y="457601"/>
            <a:ext cx="5214055" cy="2764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2A7A07-3D8D-4DFA-B4D8-F3B31B29B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64" y="3869237"/>
            <a:ext cx="4501673" cy="23869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1396E3-D3F9-4CDA-84E2-DBF2A5174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5689" y="3812860"/>
            <a:ext cx="4607998" cy="244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3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3670-FF70-4D83-9923-6BC24DA9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525785" cy="658332"/>
          </a:xfrm>
        </p:spPr>
        <p:txBody>
          <a:bodyPr>
            <a:normAutofit/>
          </a:bodyPr>
          <a:lstStyle/>
          <a:p>
            <a:r>
              <a:rPr lang="en-US" sz="2000" dirty="0"/>
              <a:t>Facts about V07 - </a:t>
            </a:r>
            <a:r>
              <a:rPr lang="en-US" sz="2000" dirty="0" err="1"/>
              <a:t>colorGamble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89F3-E0F7-4CD1-9577-A880B070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8 second progress bar</a:t>
            </a:r>
          </a:p>
          <a:p>
            <a:r>
              <a:rPr lang="en-US" sz="1400" dirty="0"/>
              <a:t>Gamble is previewed for 3 seconds before each trial</a:t>
            </a:r>
          </a:p>
          <a:p>
            <a:r>
              <a:rPr lang="en-US" sz="1400" dirty="0"/>
              <a:t>Gamble is offered for a 1500 </a:t>
            </a:r>
            <a:r>
              <a:rPr lang="en-US" sz="1400" dirty="0" err="1"/>
              <a:t>ms</a:t>
            </a:r>
            <a:r>
              <a:rPr lang="en-US" sz="1400" dirty="0"/>
              <a:t> window sometime during the progress bar </a:t>
            </a:r>
          </a:p>
          <a:p>
            <a:r>
              <a:rPr lang="en-US" sz="1400" dirty="0"/>
              <a:t>About 133 trials per participant </a:t>
            </a:r>
          </a:p>
          <a:p>
            <a:r>
              <a:rPr lang="en-US" sz="1400" dirty="0"/>
              <a:t>Progress bar does NOT pause during gamble</a:t>
            </a:r>
          </a:p>
          <a:p>
            <a:r>
              <a:rPr lang="en-US" sz="1400" dirty="0"/>
              <a:t>Key difference: gamble may be colored blue (</a:t>
            </a:r>
            <a:r>
              <a:rPr lang="en-US" sz="1400" dirty="0" err="1"/>
              <a:t>activeTrial</a:t>
            </a:r>
            <a:r>
              <a:rPr lang="en-US" sz="1400" dirty="0"/>
              <a:t>) or orange (</a:t>
            </a:r>
            <a:r>
              <a:rPr lang="en-US" sz="1400" dirty="0" err="1"/>
              <a:t>ignoreTrial</a:t>
            </a:r>
            <a:r>
              <a:rPr lang="en-US" sz="1400" dirty="0"/>
              <a:t>). For blue gambles, pressing spacebar == gamble. For orange gambles, pressing spacebar == ignores gamble. Each trial’ gamble color for every participant is stochastic. </a:t>
            </a:r>
          </a:p>
        </p:txBody>
      </p:sp>
    </p:spTree>
    <p:extLst>
      <p:ext uri="{BB962C8B-B14F-4D97-AF65-F5344CB8AC3E}">
        <p14:creationId xmlns:p14="http://schemas.microsoft.com/office/powerpoint/2010/main" val="67643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7C13E5-5ED5-4614-9451-937ACCA77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05" y="255181"/>
            <a:ext cx="4890836" cy="2593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27BB1A-FB09-4E8F-8543-6EE36A5F0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33" y="473122"/>
            <a:ext cx="4890835" cy="2593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2412F3-DE6E-4517-8C5C-DDBB82F01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76350"/>
            <a:ext cx="4411265" cy="2339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30031F-3D6A-43FF-AD66-360EBD858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366" y="4272280"/>
            <a:ext cx="4411267" cy="23390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0A9BD4-7E94-4407-99F5-67BEBB1EF8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0737" y="3066426"/>
            <a:ext cx="4411269" cy="233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7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9E3B3A-343A-4780-BF00-C77B4CF59B9C}"/>
              </a:ext>
            </a:extLst>
          </p:cNvPr>
          <p:cNvSpPr txBox="1">
            <a:spLocks/>
          </p:cNvSpPr>
          <p:nvPr/>
        </p:nvSpPr>
        <p:spPr>
          <a:xfrm>
            <a:off x="838200" y="524614"/>
            <a:ext cx="4443614" cy="658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LMER results (stuck to mostly fixed effects for now)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648C07B-0270-4516-B8C4-36A738FFCDA9}"/>
              </a:ext>
            </a:extLst>
          </p:cNvPr>
          <p:cNvSpPr txBox="1">
            <a:spLocks/>
          </p:cNvSpPr>
          <p:nvPr/>
        </p:nvSpPr>
        <p:spPr>
          <a:xfrm>
            <a:off x="838200" y="735491"/>
            <a:ext cx="4595037" cy="2395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Log model with the following predictors:</a:t>
            </a:r>
          </a:p>
          <a:p>
            <a:r>
              <a:rPr lang="en-US" sz="1400" dirty="0"/>
              <a:t>-</a:t>
            </a:r>
            <a:r>
              <a:rPr lang="en-US" sz="1400" dirty="0" err="1"/>
              <a:t>gambleDelay</a:t>
            </a:r>
            <a:endParaRPr lang="en-US" sz="1400" dirty="0"/>
          </a:p>
          <a:p>
            <a:r>
              <a:rPr lang="en-US" sz="1400" dirty="0"/>
              <a:t>-Value(coded as </a:t>
            </a:r>
            <a:r>
              <a:rPr lang="en-US" sz="1400" dirty="0" err="1"/>
              <a:t>contodds</a:t>
            </a:r>
            <a:r>
              <a:rPr lang="en-US" sz="1400" dirty="0"/>
              <a:t>)</a:t>
            </a:r>
          </a:p>
          <a:p>
            <a:r>
              <a:rPr lang="en-US" sz="1400" dirty="0"/>
              <a:t>-gamblePrevTrial1 2 3 (did you gamble 1, 2 or 3 trials ago)</a:t>
            </a:r>
          </a:p>
          <a:p>
            <a:r>
              <a:rPr lang="en-US" sz="1400" dirty="0"/>
              <a:t>-Baseline Propensity to Gamble</a:t>
            </a:r>
          </a:p>
          <a:p>
            <a:r>
              <a:rPr lang="en-US" sz="1400" dirty="0"/>
              <a:t>-Baseline Propensity to Press spacebar</a:t>
            </a:r>
          </a:p>
          <a:p>
            <a:endParaRPr lang="en-US" sz="1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F1C35D-6006-482E-9384-5D34E9AC6AE9}"/>
              </a:ext>
            </a:extLst>
          </p:cNvPr>
          <p:cNvSpPr txBox="1">
            <a:spLocks/>
          </p:cNvSpPr>
          <p:nvPr/>
        </p:nvSpPr>
        <p:spPr>
          <a:xfrm>
            <a:off x="7742275" y="0"/>
            <a:ext cx="2525785" cy="2395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Log model with the following predictors:</a:t>
            </a:r>
          </a:p>
          <a:p>
            <a:r>
              <a:rPr lang="en-US" sz="1400" dirty="0"/>
              <a:t>-</a:t>
            </a:r>
            <a:r>
              <a:rPr lang="en-US" sz="1400" dirty="0" err="1"/>
              <a:t>gambleDelay</a:t>
            </a:r>
            <a:endParaRPr lang="en-US" sz="1400" dirty="0"/>
          </a:p>
          <a:p>
            <a:r>
              <a:rPr lang="en-US" sz="1400" dirty="0"/>
              <a:t>-Value(coded as </a:t>
            </a:r>
            <a:r>
              <a:rPr lang="en-US" sz="1400" dirty="0" err="1"/>
              <a:t>contodds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-gamblePrevTrial1 2 3</a:t>
            </a:r>
          </a:p>
          <a:p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EE8C94-10EB-466C-A2FA-9D8C697D5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5041"/>
            <a:ext cx="4443614" cy="39127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F5BE74-DE0D-498A-AAF4-BBCE9782E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112" y="1813001"/>
            <a:ext cx="6200110" cy="452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3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All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6DAC25-90AB-4096-B1BA-8ECD3B699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46" y="707064"/>
            <a:ext cx="4409524" cy="23380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4536D0-9E0C-4CF6-AFC4-BC2CDA42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021" y="707064"/>
            <a:ext cx="4409524" cy="233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B85DB6-9BDE-472D-B693-E4C1A2CE7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22" y="3718260"/>
            <a:ext cx="3814094" cy="2022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90AD73-19F9-4DB7-8619-619FAD242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5838" y="3718260"/>
            <a:ext cx="3679415" cy="20871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990D53-DAC3-4643-BBA5-6EEF031F93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5375" y="3812843"/>
            <a:ext cx="3544608" cy="187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49550A-9FAA-4FFE-8603-AD3FEC3EFC4D}"/>
              </a:ext>
            </a:extLst>
          </p:cNvPr>
          <p:cNvSpPr txBox="1">
            <a:spLocks/>
          </p:cNvSpPr>
          <p:nvPr/>
        </p:nvSpPr>
        <p:spPr>
          <a:xfrm>
            <a:off x="175470" y="0"/>
            <a:ext cx="9169866" cy="977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Expected value sensitivity; all participants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EF9CD-5D35-4FDB-8B0A-DF9340F5D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95" y="1681406"/>
            <a:ext cx="3460493" cy="1834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06DC74-B7E4-4EA7-87ED-E3369917D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179" y="1681406"/>
            <a:ext cx="3343535" cy="1772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675C4E-BEEF-47AB-9D13-75F227E0B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458" y="1681406"/>
            <a:ext cx="3247031" cy="172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1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Mag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BBB321-D07D-43CB-8D5A-32B7385F0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25" y="1160864"/>
            <a:ext cx="3993281" cy="2117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A59DCD-6FE0-4500-A4E9-DF9943E02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35" y="595836"/>
            <a:ext cx="5405440" cy="28661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C6D223-4A7E-4E6D-BB5B-848EFF495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34" y="3917256"/>
            <a:ext cx="4671794" cy="2477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D535BE-2109-4923-BDE4-697A6EAC6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332" y="3660664"/>
            <a:ext cx="4916343" cy="260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5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Mag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BF00DF-E01A-4B7B-84F3-CC3F7CAB4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290" y="669950"/>
            <a:ext cx="5086464" cy="26970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46994-5500-49A3-8B6E-6C1D324FF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90" y="731966"/>
            <a:ext cx="4852547" cy="2573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B03FB3-51E0-41C3-81F7-45874406C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290" y="3633586"/>
            <a:ext cx="5086464" cy="26970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C7EE61-0646-4B6F-808E-D2CB0875E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03" y="3562471"/>
            <a:ext cx="5394808" cy="286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Mag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52AF0E-1A46-4421-BCF3-4E5BB29B5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69" y="865068"/>
            <a:ext cx="4693059" cy="24884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E73181-E9FE-42E5-B104-56394DF83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113" y="757951"/>
            <a:ext cx="4895077" cy="2595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48981B-48D7-4015-8DC7-C6887208A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62" y="3610542"/>
            <a:ext cx="4969505" cy="2635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687094-AB01-4B15-8364-3C59F8A42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263" y="3504497"/>
            <a:ext cx="5256776" cy="27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7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236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Ramp v07</vt:lpstr>
      <vt:lpstr>Facts about V07 - colorGamble</vt:lpstr>
      <vt:lpstr>PowerPoint Presentation</vt:lpstr>
      <vt:lpstr>PowerPoint Presentation</vt:lpstr>
      <vt:lpstr>All data</vt:lpstr>
      <vt:lpstr>PowerPoint Presentation</vt:lpstr>
      <vt:lpstr>Low Mag</vt:lpstr>
      <vt:lpstr>Mid Mag</vt:lpstr>
      <vt:lpstr>High Mag</vt:lpstr>
      <vt:lpstr>Low value (previously called odds)</vt:lpstr>
      <vt:lpstr>Mid value</vt:lpstr>
      <vt:lpstr>High value </vt:lpstr>
      <vt:lpstr>Upper quartile of logical gamblers split (n=8)</vt:lpstr>
      <vt:lpstr>Participants who gambled more than 50%; n=7</vt:lpstr>
      <vt:lpstr>Participants who pressed spacebar (whether gamble or ignore) more than 50%; n=13</vt:lpstr>
      <vt:lpstr>Male participants; n=20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 v06</dc:title>
  <dc:creator>Guillaume Pagnier</dc:creator>
  <cp:lastModifiedBy>Guillaume P</cp:lastModifiedBy>
  <cp:revision>49</cp:revision>
  <dcterms:created xsi:type="dcterms:W3CDTF">2018-11-14T03:31:09Z</dcterms:created>
  <dcterms:modified xsi:type="dcterms:W3CDTF">2018-12-05T06:02:38Z</dcterms:modified>
</cp:coreProperties>
</file>