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92714" autoAdjust="0"/>
  </p:normalViewPr>
  <p:slideViewPr>
    <p:cSldViewPr>
      <p:cViewPr>
        <p:scale>
          <a:sx n="33" d="100"/>
          <a:sy n="33" d="100"/>
        </p:scale>
        <p:origin x="54" y="-546"/>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01.11.2018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01.11.2018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01.11.2018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6" name="Picture 125">
            <a:extLst>
              <a:ext uri="{FF2B5EF4-FFF2-40B4-BE49-F238E27FC236}">
                <a16:creationId xmlns:a16="http://schemas.microsoft.com/office/drawing/2014/main" id="{6CF16740-A794-41E1-8FDB-A7808BD019BF}"/>
              </a:ext>
            </a:extLst>
          </p:cNvPr>
          <p:cNvPicPr>
            <a:picLocks noChangeAspect="1"/>
          </p:cNvPicPr>
          <p:nvPr/>
        </p:nvPicPr>
        <p:blipFill rotWithShape="1">
          <a:blip r:embed="rId3"/>
          <a:srcRect l="30486" t="9464" r="30361" b="34442"/>
          <a:stretch/>
        </p:blipFill>
        <p:spPr>
          <a:xfrm>
            <a:off x="10593864" y="24578546"/>
            <a:ext cx="4457224" cy="4356988"/>
          </a:xfrm>
          <a:prstGeom prst="rect">
            <a:avLst/>
          </a:prstGeom>
        </p:spPr>
      </p:pic>
      <p:grpSp>
        <p:nvGrpSpPr>
          <p:cNvPr id="89" name="Group 88">
            <a:extLst>
              <a:ext uri="{FF2B5EF4-FFF2-40B4-BE49-F238E27FC236}">
                <a16:creationId xmlns:a16="http://schemas.microsoft.com/office/drawing/2014/main" id="{19274681-EDFE-4769-9E97-8D35DB7434A0}"/>
              </a:ext>
            </a:extLst>
          </p:cNvPr>
          <p:cNvGrpSpPr/>
          <p:nvPr/>
        </p:nvGrpSpPr>
        <p:grpSpPr>
          <a:xfrm>
            <a:off x="4019562" y="20924431"/>
            <a:ext cx="5609373" cy="3827133"/>
            <a:chOff x="381828" y="2022688"/>
            <a:chExt cx="2378620" cy="1622872"/>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3"/>
            <a:stretch>
              <a:fillRect/>
            </a:stretch>
          </p:blipFill>
          <p:spPr>
            <a:xfrm>
              <a:off x="381828" y="2022688"/>
              <a:ext cx="2378620" cy="1622872"/>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7308113" y="23051590"/>
            <a:ext cx="4601793" cy="3344916"/>
            <a:chOff x="7404811" y="54277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4"/>
            <a:stretch>
              <a:fillRect/>
            </a:stretch>
          </p:blipFill>
          <p:spPr>
            <a:xfrm>
              <a:off x="7404811" y="54277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629678" y="543979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27" name="Picture 26">
            <a:extLst>
              <a:ext uri="{FF2B5EF4-FFF2-40B4-BE49-F238E27FC236}">
                <a16:creationId xmlns:a16="http://schemas.microsoft.com/office/drawing/2014/main" id="{8D533106-5685-467E-B890-6ACA0AFA661B}"/>
              </a:ext>
            </a:extLst>
          </p:cNvPr>
          <p:cNvPicPr>
            <a:picLocks noChangeAspect="1"/>
          </p:cNvPicPr>
          <p:nvPr/>
        </p:nvPicPr>
        <p:blipFill>
          <a:blip r:embed="rId5"/>
          <a:stretch>
            <a:fillRect/>
          </a:stretch>
        </p:blipFill>
        <p:spPr>
          <a:xfrm>
            <a:off x="27038316" y="7182433"/>
            <a:ext cx="2585704" cy="1866524"/>
          </a:xfrm>
          <a:prstGeom prst="rect">
            <a:avLst/>
          </a:prstGeom>
        </p:spPr>
      </p:pic>
      <p:sp>
        <p:nvSpPr>
          <p:cNvPr id="144" name="Abgerundetes Rechteck 143"/>
          <p:cNvSpPr/>
          <p:nvPr/>
        </p:nvSpPr>
        <p:spPr>
          <a:xfrm>
            <a:off x="1553026" y="231597"/>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140032"/>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149514" y="3740895"/>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Results</a:t>
            </a:r>
            <a:r>
              <a:rPr lang="en-US" sz="4000" noProof="1">
                <a:solidFill>
                  <a:srgbClr val="000000"/>
                </a:solidFill>
                <a:latin typeface="+mj-lt"/>
                <a:cs typeface="Avenir Heavy"/>
              </a:rPr>
              <a:t> </a:t>
            </a:r>
          </a:p>
        </p:txBody>
      </p:sp>
      <p:sp>
        <p:nvSpPr>
          <p:cNvPr id="138" name="Abgerundetes Rechteck 137"/>
          <p:cNvSpPr/>
          <p:nvPr/>
        </p:nvSpPr>
        <p:spPr>
          <a:xfrm>
            <a:off x="519936" y="3891302"/>
            <a:ext cx="20842604" cy="8473733"/>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mj-lt"/>
            </a:endParaRP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noProof="1">
                <a:solidFill>
                  <a:schemeClr val="tx1"/>
                </a:solidFill>
                <a:latin typeface="+mj-lt"/>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mj-lt"/>
              </a:rPr>
              <a:t>Niv</a:t>
            </a:r>
            <a:r>
              <a:rPr lang="en-US" sz="2600" dirty="0">
                <a:solidFill>
                  <a:schemeClr val="tx1"/>
                </a:solidFill>
                <a:latin typeface="+mj-lt"/>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Recent work has shown that striatal DA ramps as animals progress through a series of states towards an anticipated reward. The magnitude of this dopaminergic ramp is independent of the overall number of states (Fig. 1B). </a:t>
            </a:r>
            <a:br>
              <a:rPr lang="en-US" sz="2600" dirty="0">
                <a:solidFill>
                  <a:schemeClr val="tx1"/>
                </a:solidFill>
              </a:rPr>
            </a:b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Dopamine agonists have been shown to increase gambling propensity in humans (</a:t>
            </a:r>
            <a:r>
              <a:rPr lang="en-US" sz="2600" dirty="0" err="1">
                <a:solidFill>
                  <a:schemeClr val="tx1"/>
                </a:solidFill>
              </a:rPr>
              <a:t>Rigoli</a:t>
            </a:r>
            <a:r>
              <a:rPr lang="en-US" sz="2600" dirty="0">
                <a:solidFill>
                  <a:schemeClr val="tx1"/>
                </a:solidFill>
              </a:rPr>
              <a:t> et al., 2016). </a:t>
            </a:r>
            <a:r>
              <a:rPr lang="en-US" sz="2600" dirty="0">
                <a:solidFill>
                  <a:schemeClr val="tx1"/>
                </a:solidFill>
                <a:latin typeface="+mj-lt"/>
              </a:rPr>
              <a:t>More generally, increasing striatal DA tone is hypothesized to bias the expression of the benefits of actions relative to their costs (Fig 1C).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Thus, we can capitalize on the dopaminergic ramp naturally happening to test whether performance (via choice) is modulated by DA,  independent of any effect DA has on learning.</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457200" indent="-457200">
              <a:buFont typeface="Arial"/>
              <a:buChar char="•"/>
            </a:pPr>
            <a:endParaRPr lang="en-US" sz="2400" noProof="1">
              <a:solidFill>
                <a:schemeClr val="tx1"/>
              </a:solidFill>
              <a:latin typeface="+mj-lt"/>
              <a:cs typeface="Avenir Light"/>
            </a:endParaRPr>
          </a:p>
        </p:txBody>
      </p:sp>
      <p:sp>
        <p:nvSpPr>
          <p:cNvPr id="142" name="Rechteck 141"/>
          <p:cNvSpPr/>
          <p:nvPr/>
        </p:nvSpPr>
        <p:spPr>
          <a:xfrm>
            <a:off x="-405722" y="3756415"/>
            <a:ext cx="19800000" cy="1079641"/>
          </a:xfrm>
          <a:prstGeom prst="rect">
            <a:avLst/>
          </a:prstGeom>
          <a:noFill/>
          <a:ln>
            <a:noFill/>
          </a:ln>
        </p:spPr>
        <p:txBody>
          <a:bodyPr wrap="square" lIns="398636" tIns="199320" rIns="398636" bIns="199320">
            <a:spAutoFit/>
          </a:bodyPr>
          <a:lstStyle/>
          <a:p>
            <a:pPr algn="ctr"/>
            <a:r>
              <a:rPr lang="en-US" sz="4400" noProof="1">
                <a:latin typeface="+mj-lt"/>
                <a:cs typeface="Avenir Heavy"/>
              </a:rPr>
              <a:t>Background</a:t>
            </a:r>
            <a:endParaRPr lang="en-US" sz="4000" noProof="1">
              <a:latin typeface="+mj-lt"/>
              <a:cs typeface="Avenir Heavy"/>
            </a:endParaRPr>
          </a:p>
        </p:txBody>
      </p:sp>
      <p:sp>
        <p:nvSpPr>
          <p:cNvPr id="53" name="Rechteck 52"/>
          <p:cNvSpPr/>
          <p:nvPr/>
        </p:nvSpPr>
        <p:spPr>
          <a:xfrm>
            <a:off x="21516070" y="20551673"/>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229713" y="26417691"/>
            <a:ext cx="19646663" cy="2895523"/>
          </a:xfrm>
          <a:prstGeom prst="rect">
            <a:avLst/>
          </a:prstGeom>
          <a:noFill/>
          <a:ln>
            <a:noFill/>
          </a:ln>
        </p:spPr>
        <p:txBody>
          <a:bodyPr wrap="square" lIns="398636" tIns="199320" rIns="398636" bIns="199320">
            <a:spAutoFit/>
          </a:bodyPr>
          <a:lstStyle/>
          <a:p>
            <a:r>
              <a:rPr lang="en-US" sz="1800" b="1" noProof="1">
                <a:solidFill>
                  <a:srgbClr val="000000"/>
                </a:solidFill>
                <a:latin typeface="+mj-lt"/>
                <a:cs typeface="Avenir Heavy"/>
              </a:rPr>
              <a:t>References:</a:t>
            </a:r>
          </a:p>
          <a:p>
            <a:pPr marL="457200" indent="-457200">
              <a:buAutoNum type="arabicPeriod"/>
            </a:pPr>
            <a:r>
              <a:rPr lang="en-US" sz="1800" dirty="0">
                <a:latin typeface="+mj-lt"/>
              </a:rPr>
              <a:t>Schultz, W. (2001). Book review: Reward signaling by dopamine neurons. </a:t>
            </a:r>
            <a:r>
              <a:rPr lang="en-US" sz="1800" i="1" dirty="0">
                <a:latin typeface="+mj-lt"/>
              </a:rPr>
              <a:t>The Neuroscientist</a:t>
            </a:r>
            <a:r>
              <a:rPr lang="en-US" sz="1800" dirty="0">
                <a:latin typeface="+mj-lt"/>
              </a:rPr>
              <a:t>, </a:t>
            </a:r>
            <a:r>
              <a:rPr lang="en-US" sz="1800" i="1" dirty="0">
                <a:latin typeface="+mj-lt"/>
              </a:rPr>
              <a:t>7</a:t>
            </a:r>
            <a:r>
              <a:rPr lang="en-US" sz="1800" dirty="0">
                <a:latin typeface="+mj-lt"/>
              </a:rPr>
              <a:t>(4), 293-302</a:t>
            </a:r>
          </a:p>
          <a:p>
            <a:pPr marL="457200" indent="-457200">
              <a:buAutoNum type="arabicPeriod"/>
            </a:pPr>
            <a:r>
              <a:rPr lang="en-US" sz="1800" dirty="0" err="1">
                <a:latin typeface="+mj-lt"/>
              </a:rPr>
              <a:t>Niv</a:t>
            </a:r>
            <a:r>
              <a:rPr lang="en-US" sz="1800" dirty="0">
                <a:latin typeface="+mj-lt"/>
              </a:rPr>
              <a:t>, Y., </a:t>
            </a:r>
            <a:r>
              <a:rPr lang="en-US" sz="1800" dirty="0" err="1">
                <a:latin typeface="+mj-lt"/>
              </a:rPr>
              <a:t>Daw</a:t>
            </a:r>
            <a:r>
              <a:rPr lang="en-US" sz="1800" dirty="0">
                <a:latin typeface="+mj-lt"/>
              </a:rPr>
              <a:t>, N. D., Joel, D., &amp; Dayan, P. (2007). Tonic dopamine: opportunity costs and the control of response vigor. </a:t>
            </a:r>
            <a:r>
              <a:rPr lang="en-US" sz="1800" i="1" dirty="0">
                <a:latin typeface="+mj-lt"/>
              </a:rPr>
              <a:t>Psychopharmacology</a:t>
            </a:r>
            <a:r>
              <a:rPr lang="en-US" sz="1800" dirty="0">
                <a:latin typeface="+mj-lt"/>
              </a:rPr>
              <a:t>, </a:t>
            </a:r>
            <a:r>
              <a:rPr lang="en-US" sz="1800" i="1" dirty="0">
                <a:latin typeface="+mj-lt"/>
              </a:rPr>
              <a:t>191</a:t>
            </a:r>
            <a:r>
              <a:rPr lang="en-US" sz="1800" dirty="0">
                <a:latin typeface="+mj-lt"/>
              </a:rPr>
              <a:t>(3), 507-520.</a:t>
            </a:r>
          </a:p>
          <a:p>
            <a:pPr marL="457200" indent="-457200">
              <a:buFontTx/>
              <a:buAutoNum type="arabicPeriod"/>
            </a:pPr>
            <a:r>
              <a:rPr lang="en-US" sz="1800" dirty="0">
                <a:latin typeface="+mj-lt"/>
              </a:rPr>
              <a:t>Hamid, A. A., Pettibone, J. R., Mabrouk, O. S., Hetrick, V. L., Schmidt, R., Vander </a:t>
            </a:r>
            <a:r>
              <a:rPr lang="en-US" sz="1800" dirty="0" err="1">
                <a:latin typeface="+mj-lt"/>
              </a:rPr>
              <a:t>Weele</a:t>
            </a:r>
            <a:r>
              <a:rPr lang="en-US" sz="1800" dirty="0">
                <a:latin typeface="+mj-lt"/>
              </a:rPr>
              <a:t>, C. M., ... &amp; </a:t>
            </a:r>
            <a:r>
              <a:rPr lang="en-US" sz="1800" dirty="0" err="1">
                <a:latin typeface="+mj-lt"/>
              </a:rPr>
              <a:t>Berke</a:t>
            </a:r>
            <a:r>
              <a:rPr lang="en-US" sz="1800" dirty="0">
                <a:latin typeface="+mj-lt"/>
              </a:rPr>
              <a:t>, J. D. (2016). Mesolimbic dopamine signals the value of work. </a:t>
            </a:r>
            <a:r>
              <a:rPr lang="en-US" sz="1800" i="1" dirty="0">
                <a:latin typeface="+mj-lt"/>
              </a:rPr>
              <a:t>Nature neuroscience</a:t>
            </a:r>
            <a:r>
              <a:rPr lang="en-US" sz="1800" dirty="0">
                <a:latin typeface="+mj-lt"/>
              </a:rPr>
              <a:t>, </a:t>
            </a:r>
            <a:r>
              <a:rPr lang="en-US" sz="1800" i="1" dirty="0">
                <a:latin typeface="+mj-lt"/>
              </a:rPr>
              <a:t>19</a:t>
            </a:r>
            <a:r>
              <a:rPr lang="en-US" sz="1800" dirty="0">
                <a:latin typeface="+mj-lt"/>
              </a:rPr>
              <a:t>(1), 117.</a:t>
            </a:r>
          </a:p>
          <a:p>
            <a:pPr marL="457200" indent="-457200">
              <a:buFontTx/>
              <a:buAutoNum type="arabicPeriod"/>
            </a:pPr>
            <a:r>
              <a:rPr lang="en-US" sz="1800" dirty="0">
                <a:latin typeface="+mj-lt"/>
              </a:rPr>
              <a:t>Collins, A. G., &amp; Frank, M. J. (2014). Opponent actor learning (</a:t>
            </a:r>
            <a:r>
              <a:rPr lang="en-US" sz="1800" dirty="0" err="1">
                <a:latin typeface="+mj-lt"/>
              </a:rPr>
              <a:t>OpAL</a:t>
            </a:r>
            <a:r>
              <a:rPr lang="en-US" sz="1800" dirty="0">
                <a:latin typeface="+mj-lt"/>
              </a:rPr>
              <a:t>): Modeling interactive effects of striatal dopamine on reinforcement learning and choice incentive. </a:t>
            </a:r>
            <a:r>
              <a:rPr lang="en-US" sz="1800" i="1" dirty="0">
                <a:latin typeface="+mj-lt"/>
              </a:rPr>
              <a:t>Psychological review</a:t>
            </a:r>
            <a:r>
              <a:rPr lang="en-US" sz="1800" dirty="0">
                <a:latin typeface="+mj-lt"/>
              </a:rPr>
              <a:t>, </a:t>
            </a:r>
            <a:r>
              <a:rPr lang="en-US" sz="1800" i="1" dirty="0">
                <a:latin typeface="+mj-lt"/>
              </a:rPr>
              <a:t>121</a:t>
            </a:r>
            <a:r>
              <a:rPr lang="en-US" sz="1800" dirty="0">
                <a:latin typeface="+mj-lt"/>
              </a:rPr>
              <a:t>(3), 337.</a:t>
            </a:r>
          </a:p>
          <a:p>
            <a:pPr marL="457200" indent="-457200">
              <a:buAutoNum type="arabicPeriod"/>
            </a:pPr>
            <a:r>
              <a:rPr lang="en-US" sz="1800" dirty="0">
                <a:latin typeface="+mj-lt"/>
              </a:rPr>
              <a:t>Howe, M. W., Tierney, P. L., Sandberg, S. G., Phillips, P. E., &amp; </a:t>
            </a:r>
            <a:r>
              <a:rPr lang="en-US" sz="1800" dirty="0" err="1">
                <a:latin typeface="+mj-lt"/>
              </a:rPr>
              <a:t>Graybiel</a:t>
            </a:r>
            <a:r>
              <a:rPr lang="en-US" sz="1800" dirty="0">
                <a:latin typeface="+mj-lt"/>
              </a:rPr>
              <a:t>, A. M. (2013). Prolonged dopamine </a:t>
            </a:r>
            <a:r>
              <a:rPr lang="en-US" sz="1800" dirty="0" err="1">
                <a:latin typeface="+mj-lt"/>
              </a:rPr>
              <a:t>signalling</a:t>
            </a:r>
            <a:r>
              <a:rPr lang="en-US" sz="1800" dirty="0">
                <a:latin typeface="+mj-lt"/>
              </a:rPr>
              <a:t> in striatum signals proximity and value of distant rewards. </a:t>
            </a:r>
            <a:r>
              <a:rPr lang="en-US" sz="1800" i="1" dirty="0">
                <a:latin typeface="+mj-lt"/>
              </a:rPr>
              <a:t>Nature</a:t>
            </a:r>
            <a:r>
              <a:rPr lang="en-US" sz="1800" dirty="0">
                <a:latin typeface="+mj-lt"/>
              </a:rPr>
              <a:t>, </a:t>
            </a:r>
            <a:r>
              <a:rPr lang="en-US" sz="1800" i="1" dirty="0">
                <a:latin typeface="+mj-lt"/>
              </a:rPr>
              <a:t>500</a:t>
            </a:r>
            <a:r>
              <a:rPr lang="en-US" sz="1800" dirty="0">
                <a:latin typeface="+mj-lt"/>
              </a:rPr>
              <a:t>(7464), 575.</a:t>
            </a:r>
          </a:p>
          <a:p>
            <a:pPr marL="457200" indent="-457200">
              <a:buAutoNum type="arabicPeriod"/>
            </a:pPr>
            <a:r>
              <a:rPr lang="en-US" sz="1800" dirty="0" err="1">
                <a:latin typeface="+mj-lt"/>
              </a:rPr>
              <a:t>Buckholtz</a:t>
            </a:r>
            <a:r>
              <a:rPr lang="en-US" sz="1800" dirty="0">
                <a:latin typeface="+mj-lt"/>
              </a:rPr>
              <a:t>, J. W., Treadway, M. T., Cowan, R. L., Woodward, N. D., Li, R., Ansari, M. S., ... &amp; Kessler, R. M. (2010). Dopaminergic network differences in human impulsivity. </a:t>
            </a:r>
            <a:r>
              <a:rPr lang="en-US" sz="1800" i="1" dirty="0">
                <a:latin typeface="+mj-lt"/>
              </a:rPr>
              <a:t>Science</a:t>
            </a:r>
            <a:r>
              <a:rPr lang="en-US" sz="1800" dirty="0">
                <a:latin typeface="+mj-lt"/>
              </a:rPr>
              <a:t>, </a:t>
            </a:r>
            <a:r>
              <a:rPr lang="en-US" sz="1800" i="1" dirty="0">
                <a:latin typeface="+mj-lt"/>
              </a:rPr>
              <a:t>329</a:t>
            </a:r>
            <a:r>
              <a:rPr lang="en-US" sz="1800" dirty="0">
                <a:latin typeface="+mj-lt"/>
              </a:rPr>
              <a:t>(5991), 532-532.</a:t>
            </a:r>
          </a:p>
        </p:txBody>
      </p:sp>
      <p:pic>
        <p:nvPicPr>
          <p:cNvPr id="4" name="Bild 3" descr="Brown Logo_2016_2 Color Process ST_1300.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42" y="561243"/>
            <a:ext cx="2615299" cy="3042790"/>
          </a:xfrm>
          <a:prstGeom prst="rect">
            <a:avLst/>
          </a:prstGeom>
        </p:spPr>
      </p:pic>
      <p:sp>
        <p:nvSpPr>
          <p:cNvPr id="36" name="Abgerundetes Rechteck 35"/>
          <p:cNvSpPr/>
          <p:nvPr/>
        </p:nvSpPr>
        <p:spPr>
          <a:xfrm>
            <a:off x="33791226" y="25829813"/>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1182526"/>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0" y="17521033"/>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Question</a:t>
            </a:r>
          </a:p>
        </p:txBody>
      </p:sp>
      <p:sp>
        <p:nvSpPr>
          <p:cNvPr id="45" name="Textfeld 44"/>
          <p:cNvSpPr txBox="1"/>
          <p:nvPr/>
        </p:nvSpPr>
        <p:spPr>
          <a:xfrm>
            <a:off x="15765007" y="25507354"/>
            <a:ext cx="6720935" cy="3600986"/>
          </a:xfrm>
          <a:prstGeom prst="rect">
            <a:avLst/>
          </a:prstGeom>
          <a:noFill/>
        </p:spPr>
        <p:txBody>
          <a:bodyPr wrap="square" rtlCol="0">
            <a:spAutoFit/>
          </a:bodyPr>
          <a:lstStyle/>
          <a:p>
            <a:pPr>
              <a:spcAft>
                <a:spcPts val="600"/>
              </a:spcAft>
            </a:pPr>
            <a:r>
              <a:rPr lang="en-US" sz="3000" noProof="1">
                <a:latin typeface="+mj-lt"/>
                <a:cs typeface="Avenir Heavy"/>
              </a:rPr>
              <a:t>Subjects</a:t>
            </a:r>
            <a:endParaRPr lang="en-US" sz="3200" noProof="1">
              <a:latin typeface="+mj-lt"/>
              <a:cs typeface="Avenir Heavy"/>
            </a:endParaRPr>
          </a:p>
          <a:p>
            <a:pPr marL="342900" indent="-342900">
              <a:spcAft>
                <a:spcPts val="600"/>
              </a:spcAft>
              <a:buFont typeface="Arial" panose="020B0604020202020204" pitchFamily="34" charset="0"/>
              <a:buChar char="•"/>
            </a:pPr>
            <a:r>
              <a:rPr lang="en-US" sz="2400" noProof="1">
                <a:latin typeface="+mj-lt"/>
              </a:rPr>
              <a:t>207 Participants via Amazon’s mechanical turk; (127 male; 76 female; 4 declined to answer) </a:t>
            </a:r>
          </a:p>
          <a:p>
            <a:pPr marL="342900" indent="-342900">
              <a:spcAft>
                <a:spcPts val="600"/>
              </a:spcAft>
              <a:buFont typeface="Arial" panose="020B0604020202020204" pitchFamily="34" charset="0"/>
              <a:buChar char="•"/>
            </a:pPr>
            <a:r>
              <a:rPr lang="en-US" sz="2400" noProof="1">
                <a:latin typeface="+mj-lt"/>
              </a:rPr>
              <a:t>140 participants analyzed</a:t>
            </a:r>
          </a:p>
          <a:p>
            <a:pPr marL="342900" indent="-342900">
              <a:spcAft>
                <a:spcPts val="600"/>
              </a:spcAft>
              <a:buFont typeface="Arial" panose="020B0604020202020204" pitchFamily="34" charset="0"/>
              <a:buChar char="•"/>
            </a:pPr>
            <a:r>
              <a:rPr lang="en-US" sz="2400" noProof="1">
                <a:latin typeface="+mj-lt"/>
              </a:rPr>
              <a:t>18-40 years old.</a:t>
            </a:r>
          </a:p>
          <a:p>
            <a:pPr marL="342900" indent="-342900">
              <a:spcAft>
                <a:spcPts val="600"/>
              </a:spcAft>
              <a:buFont typeface="Arial" panose="020B0604020202020204" pitchFamily="34" charset="0"/>
              <a:buChar char="•"/>
            </a:pPr>
            <a:r>
              <a:rPr lang="en-US" sz="2400" noProof="1">
                <a:latin typeface="+mj-lt"/>
              </a:rPr>
              <a:t>133 trials (~45 minutes) </a:t>
            </a:r>
          </a:p>
          <a:p>
            <a:pPr marL="342900" indent="-342900">
              <a:spcAft>
                <a:spcPts val="600"/>
              </a:spcAft>
              <a:buFont typeface="Arial" panose="020B0604020202020204" pitchFamily="34" charset="0"/>
              <a:buChar char="•"/>
            </a:pPr>
            <a:r>
              <a:rPr lang="en-US" sz="2400" noProof="1">
                <a:latin typeface="+mj-lt"/>
              </a:rPr>
              <a:t>Option to gamble on 86.39 % of trials.</a:t>
            </a:r>
          </a:p>
          <a:p>
            <a:pPr marL="342900" indent="-342900">
              <a:spcAft>
                <a:spcPts val="600"/>
              </a:spcAft>
              <a:buFont typeface="Arial" panose="020B0604020202020204" pitchFamily="34" charset="0"/>
              <a:buChar char="•"/>
            </a:pPr>
            <a:r>
              <a:rPr lang="en-US" sz="2400" noProof="1">
                <a:latin typeface="+mj-lt"/>
              </a:rPr>
              <a:t>6 catch trials</a:t>
            </a: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7"/>
          <a:stretch>
            <a:fillRect/>
          </a:stretch>
        </p:blipFill>
        <p:spPr>
          <a:xfrm>
            <a:off x="4809677" y="436041"/>
            <a:ext cx="2675313" cy="3121121"/>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693835" y="12545318"/>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7372140" y="12569459"/>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67" name="Rectangle 166">
            <a:extLst>
              <a:ext uri="{FF2B5EF4-FFF2-40B4-BE49-F238E27FC236}">
                <a16:creationId xmlns:a16="http://schemas.microsoft.com/office/drawing/2014/main" id="{C032A6DA-25D1-6C4C-A4D5-DC8C61088CE9}"/>
              </a:ext>
            </a:extLst>
          </p:cNvPr>
          <p:cNvSpPr/>
          <p:nvPr/>
        </p:nvSpPr>
        <p:spPr>
          <a:xfrm>
            <a:off x="22735571" y="9585443"/>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1181383" y="10813831"/>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18FB0CF-4B0D-8E43-8145-905B9A9BE097}"/>
              </a:ext>
            </a:extLst>
          </p:cNvPr>
          <p:cNvSpPr/>
          <p:nvPr/>
        </p:nvSpPr>
        <p:spPr>
          <a:xfrm>
            <a:off x="21679066" y="12517343"/>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085045" y="1217719"/>
            <a:ext cx="6745764" cy="2368817"/>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4301028" y="12581059"/>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9"/>
          <a:stretch>
            <a:fillRect/>
          </a:stretch>
        </p:blipFill>
        <p:spPr>
          <a:xfrm>
            <a:off x="7192641" y="13296827"/>
            <a:ext cx="6698338" cy="3741298"/>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7484990" y="17081959"/>
            <a:ext cx="6236677" cy="369332"/>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10"/>
          <a:stretch>
            <a:fillRect/>
          </a:stretch>
        </p:blipFill>
        <p:spPr>
          <a:xfrm>
            <a:off x="2147066" y="13073528"/>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1"/>
          <a:stretch>
            <a:fillRect/>
          </a:stretch>
        </p:blipFill>
        <p:spPr>
          <a:xfrm>
            <a:off x="2267991" y="15130340"/>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9445" y="1985212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Methods</a:t>
            </a:r>
            <a:endParaRPr lang="en-US" sz="4000" noProof="1">
              <a:solidFill>
                <a:srgbClr val="000000"/>
              </a:solidFill>
              <a:latin typeface="+mj-lt"/>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1231680" y="18324277"/>
            <a:ext cx="17375775" cy="1892826"/>
          </a:xfrm>
          <a:prstGeom prst="rect">
            <a:avLst/>
          </a:prstGeom>
          <a:noFill/>
        </p:spPr>
        <p:txBody>
          <a:bodyPr wrap="square" rtlCol="0">
            <a:spAutoFit/>
          </a:bodyPr>
          <a:lstStyle/>
          <a:p>
            <a:pPr algn="ctr">
              <a:spcAft>
                <a:spcPts val="600"/>
              </a:spcAft>
            </a:pPr>
            <a:r>
              <a:rPr lang="en-US" sz="4000" b="1" noProof="1">
                <a:latin typeface="+mj-lt"/>
                <a:cs typeface="Avenir Heavy"/>
              </a:rPr>
              <a:t>As the distance to a reward decreases does a participant’s propensity to gamble (via an adjusting value function) change?</a:t>
            </a:r>
            <a:endParaRPr lang="en-US" sz="3600" b="1" noProof="1">
              <a:latin typeface="+mj-lt"/>
            </a:endParaRPr>
          </a:p>
          <a:p>
            <a:pPr algn="ctr">
              <a:spcAft>
                <a:spcPts val="600"/>
              </a:spcAft>
            </a:pPr>
            <a:endParaRPr lang="en-US" sz="3200" noProof="1">
              <a:latin typeface="Avenir Heavy"/>
              <a:cs typeface="Avenir Heavy"/>
            </a:endParaRPr>
          </a:p>
        </p:txBody>
      </p:sp>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3554908949"/>
              </p:ext>
            </p:extLst>
          </p:nvPr>
        </p:nvGraphicFramePr>
        <p:xfrm>
          <a:off x="1669593" y="25363250"/>
          <a:ext cx="7676624" cy="2846187"/>
        </p:xfrm>
        <a:graphic>
          <a:graphicData uri="http://schemas.openxmlformats.org/drawingml/2006/table">
            <a:tbl>
              <a:tblPr firstRow="1" bandRow="1">
                <a:tableStyleId>{5940675A-B579-460E-94D1-54222C63F5DA}</a:tableStyleId>
              </a:tblPr>
              <a:tblGrid>
                <a:gridCol w="3644176">
                  <a:extLst>
                    <a:ext uri="{9D8B030D-6E8A-4147-A177-3AD203B41FA5}">
                      <a16:colId xmlns:a16="http://schemas.microsoft.com/office/drawing/2014/main" val="3187685577"/>
                    </a:ext>
                  </a:extLst>
                </a:gridCol>
                <a:gridCol w="4032448">
                  <a:extLst>
                    <a:ext uri="{9D8B030D-6E8A-4147-A177-3AD203B41FA5}">
                      <a16:colId xmlns:a16="http://schemas.microsoft.com/office/drawing/2014/main" val="4213025412"/>
                    </a:ext>
                  </a:extLst>
                </a:gridCol>
              </a:tblGrid>
              <a:tr h="776331">
                <a:tc>
                  <a:txBody>
                    <a:bodyPr/>
                    <a:lstStyle/>
                    <a:p>
                      <a:pPr algn="ctr"/>
                      <a:r>
                        <a:rPr lang="en-US" sz="2000" dirty="0"/>
                        <a:t>Guaranteed amount  = $1 or $2</a:t>
                      </a:r>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1.5 x guaranteed amount</a:t>
                      </a:r>
                    </a:p>
                  </a:txBody>
                  <a:tcPr marL="56283" marR="56283" marT="28142" marB="28142"/>
                </a:tc>
                <a:extLst>
                  <a:ext uri="{0D108BD9-81ED-4DB2-BD59-A6C34878D82A}">
                    <a16:rowId xmlns:a16="http://schemas.microsoft.com/office/drawing/2014/main" val="2480911570"/>
                  </a:ext>
                </a:extLst>
              </a:tr>
              <a:tr h="1034928">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2 x guaranteed amount</a:t>
                      </a:r>
                    </a:p>
                    <a:p>
                      <a:endParaRPr lang="en-US" sz="2000" dirty="0"/>
                    </a:p>
                  </a:txBody>
                  <a:tcPr marL="56283" marR="56283" marT="28142" marB="28142"/>
                </a:tc>
                <a:extLst>
                  <a:ext uri="{0D108BD9-81ED-4DB2-BD59-A6C34878D82A}">
                    <a16:rowId xmlns:a16="http://schemas.microsoft.com/office/drawing/2014/main" val="2786918704"/>
                  </a:ext>
                </a:extLst>
              </a:tr>
              <a:tr h="1034928">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3 x 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1900503" y="24393920"/>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Guaranteed amount manipulation (Magnitude)</a:t>
            </a:r>
          </a:p>
        </p:txBody>
      </p:sp>
      <p:sp>
        <p:nvSpPr>
          <p:cNvPr id="72" name="Textfeld 44">
            <a:extLst>
              <a:ext uri="{FF2B5EF4-FFF2-40B4-BE49-F238E27FC236}">
                <a16:creationId xmlns:a16="http://schemas.microsoft.com/office/drawing/2014/main" id="{B0939118-83AE-4C7A-811D-0D2591853B3A}"/>
              </a:ext>
            </a:extLst>
          </p:cNvPr>
          <p:cNvSpPr txBox="1"/>
          <p:nvPr/>
        </p:nvSpPr>
        <p:spPr>
          <a:xfrm>
            <a:off x="685579" y="25601492"/>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685580" y="26526208"/>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682983" y="27619349"/>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sp>
        <p:nvSpPr>
          <p:cNvPr id="78" name="Rectangle 77">
            <a:extLst>
              <a:ext uri="{FF2B5EF4-FFF2-40B4-BE49-F238E27FC236}">
                <a16:creationId xmlns:a16="http://schemas.microsoft.com/office/drawing/2014/main" id="{F46199EF-AEBD-436B-87B9-1AADD63FA297}"/>
              </a:ext>
            </a:extLst>
          </p:cNvPr>
          <p:cNvSpPr/>
          <p:nvPr/>
        </p:nvSpPr>
        <p:spPr>
          <a:xfrm>
            <a:off x="14989530" y="17009814"/>
            <a:ext cx="6236677" cy="446276"/>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177911" y="17140067"/>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13520766" y="21175596"/>
            <a:ext cx="3541210" cy="2283204"/>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2"/>
            <a:stretch>
              <a:fillRect/>
            </a:stretch>
          </p:blipFill>
          <p:spPr>
            <a:xfrm>
              <a:off x="5238936" y="4459367"/>
              <a:ext cx="1451016" cy="904134"/>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7692021" y="19151631"/>
            <a:ext cx="4075200" cy="2682719"/>
            <a:chOff x="3284310" y="5592929"/>
            <a:chExt cx="1728064" cy="1137591"/>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3"/>
            <a:stretch>
              <a:fillRect/>
            </a:stretch>
          </p:blipFill>
          <p:spPr>
            <a:xfrm>
              <a:off x="3337028" y="5662776"/>
              <a:ext cx="1675346" cy="1067744"/>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105684" y="20694946"/>
            <a:ext cx="4887582" cy="3119162"/>
            <a:chOff x="532014" y="580779"/>
            <a:chExt cx="2072549" cy="1322661"/>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14"/>
            <a:stretch>
              <a:fillRect/>
            </a:stretch>
          </p:blipFill>
          <p:spPr>
            <a:xfrm>
              <a:off x="532014" y="580779"/>
              <a:ext cx="2072549" cy="1322661"/>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a:endCxn id="88" idx="1"/>
          </p:cNvCxnSpPr>
          <p:nvPr/>
        </p:nvCxnSpPr>
        <p:spPr>
          <a:xfrm>
            <a:off x="8601129" y="22319183"/>
            <a:ext cx="664878" cy="4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p:cNvCxnSpPr>
          <p:nvPr/>
        </p:nvCxnSpPr>
        <p:spPr>
          <a:xfrm flipV="1">
            <a:off x="17059647" y="21441344"/>
            <a:ext cx="632374" cy="921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12830584" y="22363114"/>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2783" y="22327179"/>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024285" y="13131181"/>
            <a:ext cx="5724132" cy="3782614"/>
          </a:xfrm>
          <a:prstGeom prst="rect">
            <a:avLst/>
          </a:prstGeom>
        </p:spPr>
      </p:pic>
      <p:grpSp>
        <p:nvGrpSpPr>
          <p:cNvPr id="86" name="Group 85">
            <a:extLst>
              <a:ext uri="{FF2B5EF4-FFF2-40B4-BE49-F238E27FC236}">
                <a16:creationId xmlns:a16="http://schemas.microsoft.com/office/drawing/2014/main" id="{5C11FA0B-74C1-4A1A-8B9D-A9425C35A80D}"/>
              </a:ext>
            </a:extLst>
          </p:cNvPr>
          <p:cNvGrpSpPr/>
          <p:nvPr/>
        </p:nvGrpSpPr>
        <p:grpSpPr>
          <a:xfrm>
            <a:off x="9266007" y="21181957"/>
            <a:ext cx="3541212" cy="2574991"/>
            <a:chOff x="819618" y="3498113"/>
            <a:chExt cx="1501629" cy="1091909"/>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16"/>
            <a:stretch>
              <a:fillRect/>
            </a:stretch>
          </p:blipFill>
          <p:spPr>
            <a:xfrm>
              <a:off x="840028" y="3535624"/>
              <a:ext cx="1449798" cy="1054398"/>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3570FC8C-0B98-416F-9D17-B1332CB5E64D}"/>
              </a:ext>
            </a:extLst>
          </p:cNvPr>
          <p:cNvCxnSpPr>
            <a:cxnSpLocks/>
          </p:cNvCxnSpPr>
          <p:nvPr/>
        </p:nvCxnSpPr>
        <p:spPr>
          <a:xfrm>
            <a:off x="17061720" y="22343925"/>
            <a:ext cx="787040" cy="744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Textfeld 44">
            <a:extLst>
              <a:ext uri="{FF2B5EF4-FFF2-40B4-BE49-F238E27FC236}">
                <a16:creationId xmlns:a16="http://schemas.microsoft.com/office/drawing/2014/main" id="{CFF8DDDF-E286-4488-A28F-061DAE41E37C}"/>
              </a:ext>
            </a:extLst>
          </p:cNvPr>
          <p:cNvSpPr txBox="1"/>
          <p:nvPr/>
        </p:nvSpPr>
        <p:spPr>
          <a:xfrm>
            <a:off x="22546284" y="13674064"/>
            <a:ext cx="8585667" cy="553998"/>
          </a:xfrm>
          <a:prstGeom prst="rect">
            <a:avLst/>
          </a:prstGeom>
          <a:noFill/>
        </p:spPr>
        <p:txBody>
          <a:bodyPr wrap="square" rtlCol="0">
            <a:spAutoFit/>
          </a:bodyPr>
          <a:lstStyle/>
          <a:p>
            <a:pPr>
              <a:spcAft>
                <a:spcPts val="600"/>
              </a:spcAft>
            </a:pPr>
            <a:r>
              <a:rPr lang="en-US" sz="3000" noProof="1">
                <a:latin typeface="+mj-lt"/>
                <a:cs typeface="Avenir Heavy"/>
              </a:rPr>
              <a:t>Participants who passed all the catch trials (n=53)</a:t>
            </a:r>
            <a:endParaRPr lang="en-US" sz="3200" noProof="1">
              <a:latin typeface="+mj-lt"/>
              <a:cs typeface="Avenir Heavy"/>
            </a:endParaRPr>
          </a:p>
        </p:txBody>
      </p:sp>
      <p:sp>
        <p:nvSpPr>
          <p:cNvPr id="111" name="Textfeld 44">
            <a:extLst>
              <a:ext uri="{FF2B5EF4-FFF2-40B4-BE49-F238E27FC236}">
                <a16:creationId xmlns:a16="http://schemas.microsoft.com/office/drawing/2014/main" id="{A8FD1E4B-BC05-4BBE-B92C-91693A2863FC}"/>
              </a:ext>
            </a:extLst>
          </p:cNvPr>
          <p:cNvSpPr txBox="1"/>
          <p:nvPr/>
        </p:nvSpPr>
        <p:spPr>
          <a:xfrm>
            <a:off x="22546284" y="9181473"/>
            <a:ext cx="9081386" cy="553998"/>
          </a:xfrm>
          <a:prstGeom prst="rect">
            <a:avLst/>
          </a:prstGeom>
          <a:noFill/>
        </p:spPr>
        <p:txBody>
          <a:bodyPr wrap="square" rtlCol="0">
            <a:spAutoFit/>
          </a:bodyPr>
          <a:lstStyle/>
          <a:p>
            <a:pPr>
              <a:spcAft>
                <a:spcPts val="600"/>
              </a:spcAft>
            </a:pPr>
            <a:r>
              <a:rPr lang="en-US" sz="3000" noProof="1">
                <a:latin typeface="+mj-lt"/>
                <a:cs typeface="Avenir Heavy"/>
              </a:rPr>
              <a:t>Participants who failed at least one catch trial (n=87)</a:t>
            </a:r>
            <a:endParaRPr lang="en-US" sz="3200" noProof="1">
              <a:latin typeface="+mj-lt"/>
              <a:cs typeface="Avenir Heavy"/>
            </a:endParaRPr>
          </a:p>
        </p:txBody>
      </p:sp>
      <p:sp>
        <p:nvSpPr>
          <p:cNvPr id="115" name="Textfeld 44">
            <a:extLst>
              <a:ext uri="{FF2B5EF4-FFF2-40B4-BE49-F238E27FC236}">
                <a16:creationId xmlns:a16="http://schemas.microsoft.com/office/drawing/2014/main" id="{386029B5-78FA-4509-9F15-08C34E2CD6DE}"/>
              </a:ext>
            </a:extLst>
          </p:cNvPr>
          <p:cNvSpPr txBox="1"/>
          <p:nvPr/>
        </p:nvSpPr>
        <p:spPr>
          <a:xfrm>
            <a:off x="22649275" y="4678658"/>
            <a:ext cx="4137328" cy="553998"/>
          </a:xfrm>
          <a:prstGeom prst="rect">
            <a:avLst/>
          </a:prstGeom>
          <a:noFill/>
        </p:spPr>
        <p:txBody>
          <a:bodyPr wrap="square" rtlCol="0">
            <a:spAutoFit/>
          </a:bodyPr>
          <a:lstStyle/>
          <a:p>
            <a:pPr>
              <a:spcAft>
                <a:spcPts val="600"/>
              </a:spcAft>
            </a:pPr>
            <a:r>
              <a:rPr lang="en-US" sz="3000" noProof="1">
                <a:latin typeface="+mj-lt"/>
                <a:cs typeface="Avenir Heavy"/>
              </a:rPr>
              <a:t>All participants (n=140)</a:t>
            </a:r>
            <a:endParaRPr lang="en-US" sz="3200" noProof="1">
              <a:latin typeface="+mj-lt"/>
              <a:cs typeface="Avenir Heavy"/>
            </a:endParaRPr>
          </a:p>
        </p:txBody>
      </p:sp>
      <p:pic>
        <p:nvPicPr>
          <p:cNvPr id="24" name="Picture 23">
            <a:extLst>
              <a:ext uri="{FF2B5EF4-FFF2-40B4-BE49-F238E27FC236}">
                <a16:creationId xmlns:a16="http://schemas.microsoft.com/office/drawing/2014/main" id="{E6FB8651-7D66-45C6-93F7-7BD7DF40F152}"/>
              </a:ext>
            </a:extLst>
          </p:cNvPr>
          <p:cNvPicPr>
            <a:picLocks noChangeAspect="1"/>
          </p:cNvPicPr>
          <p:nvPr/>
        </p:nvPicPr>
        <p:blipFill>
          <a:blip r:embed="rId17"/>
          <a:stretch>
            <a:fillRect/>
          </a:stretch>
        </p:blipFill>
        <p:spPr>
          <a:xfrm>
            <a:off x="22951907" y="14468542"/>
            <a:ext cx="2584382" cy="1892826"/>
          </a:xfrm>
          <a:prstGeom prst="rect">
            <a:avLst/>
          </a:prstGeom>
        </p:spPr>
      </p:pic>
      <p:pic>
        <p:nvPicPr>
          <p:cNvPr id="26" name="Picture 25">
            <a:extLst>
              <a:ext uri="{FF2B5EF4-FFF2-40B4-BE49-F238E27FC236}">
                <a16:creationId xmlns:a16="http://schemas.microsoft.com/office/drawing/2014/main" id="{F6D80A29-0109-47C5-B54F-A9CF365BE7AB}"/>
              </a:ext>
            </a:extLst>
          </p:cNvPr>
          <p:cNvPicPr>
            <a:picLocks noChangeAspect="1"/>
          </p:cNvPicPr>
          <p:nvPr/>
        </p:nvPicPr>
        <p:blipFill>
          <a:blip r:embed="rId18"/>
          <a:stretch>
            <a:fillRect/>
          </a:stretch>
        </p:blipFill>
        <p:spPr>
          <a:xfrm>
            <a:off x="22826044" y="9771401"/>
            <a:ext cx="2651889" cy="1942268"/>
          </a:xfrm>
          <a:prstGeom prst="rect">
            <a:avLst/>
          </a:prstGeom>
        </p:spPr>
      </p:pic>
      <p:sp>
        <p:nvSpPr>
          <p:cNvPr id="159" name="Textfeld 47">
            <a:extLst>
              <a:ext uri="{FF2B5EF4-FFF2-40B4-BE49-F238E27FC236}">
                <a16:creationId xmlns:a16="http://schemas.microsoft.com/office/drawing/2014/main" id="{FB237A7F-6258-434A-8A64-7A6647A79ED4}"/>
              </a:ext>
            </a:extLst>
          </p:cNvPr>
          <p:cNvSpPr txBox="1"/>
          <p:nvPr/>
        </p:nvSpPr>
        <p:spPr>
          <a:xfrm>
            <a:off x="22457947" y="21723585"/>
            <a:ext cx="19253053" cy="4862870"/>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mj-lt"/>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mj-lt"/>
              </a:rPr>
              <a:t>These effects were specifically robust to participants who failed at least one catch trial. In fact, participants who passed all catch trials tended to exhibit a negative relationship between gambling propensity and interruption time. These data are indicative of a possible link between impulsivity and dopaminergic release (Buckholtz et al., 2010).</a:t>
            </a:r>
          </a:p>
          <a:p>
            <a:pPr marL="457200" indent="-457200">
              <a:buFont typeface="Arial" panose="020B0604020202020204" pitchFamily="34" charset="0"/>
              <a:buChar char="•"/>
            </a:pPr>
            <a:r>
              <a:rPr lang="en-US" sz="2600" noProof="1">
                <a:latin typeface="+mj-lt"/>
              </a:rPr>
              <a:t>Magnitude had no effect on driving the propensity to gamble but a higher value gamble increased a participant’s propensity to gamble. This effect was strongest in individuals who passed all catch trials but did not vary as gamble interruption increased.</a:t>
            </a:r>
          </a:p>
          <a:p>
            <a:pPr marL="457200" indent="-457200">
              <a:buFont typeface="Arial" panose="020B0604020202020204" pitchFamily="34" charset="0"/>
              <a:buChar char="•"/>
            </a:pPr>
            <a:r>
              <a:rPr lang="en-US" sz="2600" noProof="1">
                <a:latin typeface="+mj-lt"/>
              </a:rPr>
              <a:t>Future versions will investigate the effect of the progress bar pausing, an instrumental choice being made at the time of the gamble, and removing the gamble preview.</a:t>
            </a:r>
          </a:p>
          <a:p>
            <a:pPr marL="457200" indent="-457200">
              <a:buFont typeface="Arial" panose="020B0604020202020204" pitchFamily="34" charset="0"/>
              <a:buChar char="•"/>
            </a:pPr>
            <a:r>
              <a:rPr lang="en-US" sz="2600" noProof="1">
                <a:latin typeface="+mj-lt"/>
              </a:rPr>
              <a:t>These pilot data are consistent with the theory that DA dynamics affect how humans calculate the value of an acion and that the value of such a calculation may shift as a promixity to a reward. </a:t>
            </a:r>
          </a:p>
          <a:p>
            <a:endParaRPr lang="en-US" sz="2400" noProof="1">
              <a:latin typeface="+mj-lt"/>
            </a:endParaRPr>
          </a:p>
        </p:txBody>
      </p:sp>
      <p:sp>
        <p:nvSpPr>
          <p:cNvPr id="125" name="Textfeld 44">
            <a:extLst>
              <a:ext uri="{FF2B5EF4-FFF2-40B4-BE49-F238E27FC236}">
                <a16:creationId xmlns:a16="http://schemas.microsoft.com/office/drawing/2014/main" id="{53D25D6B-80AF-43B3-A645-358A3A5711A0}"/>
              </a:ext>
            </a:extLst>
          </p:cNvPr>
          <p:cNvSpPr txBox="1"/>
          <p:nvPr/>
        </p:nvSpPr>
        <p:spPr>
          <a:xfrm>
            <a:off x="5755847" y="24389642"/>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Gamble manipulation (Value)</a:t>
            </a:r>
          </a:p>
        </p:txBody>
      </p:sp>
      <p:pic>
        <p:nvPicPr>
          <p:cNvPr id="127" name="Picture 126">
            <a:extLst>
              <a:ext uri="{FF2B5EF4-FFF2-40B4-BE49-F238E27FC236}">
                <a16:creationId xmlns:a16="http://schemas.microsoft.com/office/drawing/2014/main" id="{5300877C-7DD2-4393-B335-051121517830}"/>
              </a:ext>
            </a:extLst>
          </p:cNvPr>
          <p:cNvPicPr>
            <a:picLocks noChangeAspect="1"/>
          </p:cNvPicPr>
          <p:nvPr/>
        </p:nvPicPr>
        <p:blipFill rotWithShape="1">
          <a:blip r:embed="rId16"/>
          <a:srcRect l="-1" t="-218" r="64548" b="88593"/>
          <a:stretch/>
        </p:blipFill>
        <p:spPr>
          <a:xfrm>
            <a:off x="10710515" y="24176627"/>
            <a:ext cx="2449392" cy="584162"/>
          </a:xfrm>
          <a:prstGeom prst="rect">
            <a:avLst/>
          </a:prstGeom>
        </p:spPr>
      </p:pic>
      <p:pic>
        <p:nvPicPr>
          <p:cNvPr id="128" name="Picture 127">
            <a:extLst>
              <a:ext uri="{FF2B5EF4-FFF2-40B4-BE49-F238E27FC236}">
                <a16:creationId xmlns:a16="http://schemas.microsoft.com/office/drawing/2014/main" id="{0178A3E7-53F4-4279-95C2-2825E9B2A9CD}"/>
              </a:ext>
            </a:extLst>
          </p:cNvPr>
          <p:cNvPicPr>
            <a:picLocks noChangeAspect="1"/>
          </p:cNvPicPr>
          <p:nvPr/>
        </p:nvPicPr>
        <p:blipFill rotWithShape="1">
          <a:blip r:embed="rId16"/>
          <a:srcRect l="90630" t="-563" r="-632" b="88593"/>
          <a:stretch/>
        </p:blipFill>
        <p:spPr>
          <a:xfrm>
            <a:off x="14433219" y="24203533"/>
            <a:ext cx="691100" cy="601475"/>
          </a:xfrm>
          <a:prstGeom prst="rect">
            <a:avLst/>
          </a:prstGeom>
        </p:spPr>
      </p:pic>
      <p:sp>
        <p:nvSpPr>
          <p:cNvPr id="58" name="Rectangle 57">
            <a:extLst>
              <a:ext uri="{FF2B5EF4-FFF2-40B4-BE49-F238E27FC236}">
                <a16:creationId xmlns:a16="http://schemas.microsoft.com/office/drawing/2014/main" id="{D38212AC-0F4C-4384-A6D9-C7FD00EE3367}"/>
              </a:ext>
            </a:extLst>
          </p:cNvPr>
          <p:cNvSpPr/>
          <p:nvPr/>
        </p:nvSpPr>
        <p:spPr>
          <a:xfrm>
            <a:off x="10407614" y="24074722"/>
            <a:ext cx="4845609" cy="544619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9" name="Picture 58">
            <a:extLst>
              <a:ext uri="{FF2B5EF4-FFF2-40B4-BE49-F238E27FC236}">
                <a16:creationId xmlns:a16="http://schemas.microsoft.com/office/drawing/2014/main" id="{B285B1CE-CCAF-47D0-A57D-ECB6BDB23F09}"/>
              </a:ext>
            </a:extLst>
          </p:cNvPr>
          <p:cNvPicPr>
            <a:picLocks noChangeAspect="1"/>
          </p:cNvPicPr>
          <p:nvPr/>
        </p:nvPicPr>
        <p:blipFill>
          <a:blip r:embed="rId19"/>
          <a:stretch>
            <a:fillRect/>
          </a:stretch>
        </p:blipFill>
        <p:spPr>
          <a:xfrm>
            <a:off x="8792422" y="13089940"/>
            <a:ext cx="2273687" cy="210669"/>
          </a:xfrm>
          <a:prstGeom prst="rect">
            <a:avLst/>
          </a:prstGeom>
        </p:spPr>
      </p:pic>
      <p:pic>
        <p:nvPicPr>
          <p:cNvPr id="29" name="Picture 28">
            <a:extLst>
              <a:ext uri="{FF2B5EF4-FFF2-40B4-BE49-F238E27FC236}">
                <a16:creationId xmlns:a16="http://schemas.microsoft.com/office/drawing/2014/main" id="{B10C3A89-55ED-4F48-9E5C-D9B05D52B44F}"/>
              </a:ext>
            </a:extLst>
          </p:cNvPr>
          <p:cNvPicPr>
            <a:picLocks noChangeAspect="1"/>
          </p:cNvPicPr>
          <p:nvPr/>
        </p:nvPicPr>
        <p:blipFill>
          <a:blip r:embed="rId20"/>
          <a:stretch>
            <a:fillRect/>
          </a:stretch>
        </p:blipFill>
        <p:spPr>
          <a:xfrm>
            <a:off x="22925112" y="16501086"/>
            <a:ext cx="2809234" cy="1956431"/>
          </a:xfrm>
          <a:prstGeom prst="rect">
            <a:avLst/>
          </a:prstGeom>
        </p:spPr>
      </p:pic>
      <p:pic>
        <p:nvPicPr>
          <p:cNvPr id="30" name="Picture 29">
            <a:extLst>
              <a:ext uri="{FF2B5EF4-FFF2-40B4-BE49-F238E27FC236}">
                <a16:creationId xmlns:a16="http://schemas.microsoft.com/office/drawing/2014/main" id="{7C006E6C-1C7D-447E-8391-D49966AA9C64}"/>
              </a:ext>
            </a:extLst>
          </p:cNvPr>
          <p:cNvPicPr>
            <a:picLocks noChangeAspect="1"/>
          </p:cNvPicPr>
          <p:nvPr/>
        </p:nvPicPr>
        <p:blipFill>
          <a:blip r:embed="rId21"/>
          <a:stretch>
            <a:fillRect/>
          </a:stretch>
        </p:blipFill>
        <p:spPr>
          <a:xfrm>
            <a:off x="22797242" y="11787388"/>
            <a:ext cx="3055820" cy="2128160"/>
          </a:xfrm>
          <a:prstGeom prst="rect">
            <a:avLst/>
          </a:prstGeom>
        </p:spPr>
      </p:pic>
      <p:pic>
        <p:nvPicPr>
          <p:cNvPr id="39" name="Picture 38">
            <a:extLst>
              <a:ext uri="{FF2B5EF4-FFF2-40B4-BE49-F238E27FC236}">
                <a16:creationId xmlns:a16="http://schemas.microsoft.com/office/drawing/2014/main" id="{54BE2515-BBD0-448D-941A-FCEAD6D78246}"/>
              </a:ext>
            </a:extLst>
          </p:cNvPr>
          <p:cNvPicPr>
            <a:picLocks noChangeAspect="1"/>
          </p:cNvPicPr>
          <p:nvPr/>
        </p:nvPicPr>
        <p:blipFill>
          <a:blip r:embed="rId22"/>
          <a:stretch>
            <a:fillRect/>
          </a:stretch>
        </p:blipFill>
        <p:spPr>
          <a:xfrm>
            <a:off x="27086977" y="5156063"/>
            <a:ext cx="2708193" cy="1886063"/>
          </a:xfrm>
          <a:prstGeom prst="rect">
            <a:avLst/>
          </a:prstGeom>
        </p:spPr>
      </p:pic>
      <p:pic>
        <p:nvPicPr>
          <p:cNvPr id="41" name="Picture 40">
            <a:extLst>
              <a:ext uri="{FF2B5EF4-FFF2-40B4-BE49-F238E27FC236}">
                <a16:creationId xmlns:a16="http://schemas.microsoft.com/office/drawing/2014/main" id="{3161E278-11C4-42A2-97D2-781E736521A4}"/>
              </a:ext>
            </a:extLst>
          </p:cNvPr>
          <p:cNvPicPr>
            <a:picLocks noChangeAspect="1"/>
          </p:cNvPicPr>
          <p:nvPr/>
        </p:nvPicPr>
        <p:blipFill>
          <a:blip r:embed="rId23"/>
          <a:stretch>
            <a:fillRect/>
          </a:stretch>
        </p:blipFill>
        <p:spPr>
          <a:xfrm>
            <a:off x="36702544" y="18323120"/>
            <a:ext cx="4626146" cy="3221780"/>
          </a:xfrm>
          <a:prstGeom prst="rect">
            <a:avLst/>
          </a:prstGeom>
        </p:spPr>
      </p:pic>
      <p:pic>
        <p:nvPicPr>
          <p:cNvPr id="43" name="Picture 42">
            <a:extLst>
              <a:ext uri="{FF2B5EF4-FFF2-40B4-BE49-F238E27FC236}">
                <a16:creationId xmlns:a16="http://schemas.microsoft.com/office/drawing/2014/main" id="{4BC40E1A-576E-4665-86E0-9ED3BDE9A8D9}"/>
              </a:ext>
            </a:extLst>
          </p:cNvPr>
          <p:cNvPicPr>
            <a:picLocks noChangeAspect="1"/>
          </p:cNvPicPr>
          <p:nvPr/>
        </p:nvPicPr>
        <p:blipFill>
          <a:blip r:embed="rId24"/>
          <a:stretch>
            <a:fillRect/>
          </a:stretch>
        </p:blipFill>
        <p:spPr>
          <a:xfrm>
            <a:off x="37901733" y="14733000"/>
            <a:ext cx="4530453" cy="3155136"/>
          </a:xfrm>
          <a:prstGeom prst="rect">
            <a:avLst/>
          </a:prstGeom>
        </p:spPr>
      </p:pic>
      <p:pic>
        <p:nvPicPr>
          <p:cNvPr id="50" name="Picture 49">
            <a:extLst>
              <a:ext uri="{FF2B5EF4-FFF2-40B4-BE49-F238E27FC236}">
                <a16:creationId xmlns:a16="http://schemas.microsoft.com/office/drawing/2014/main" id="{38E76794-8444-4B2C-93F3-77B1420F71EA}"/>
              </a:ext>
            </a:extLst>
          </p:cNvPr>
          <p:cNvPicPr>
            <a:picLocks noChangeAspect="1"/>
          </p:cNvPicPr>
          <p:nvPr/>
        </p:nvPicPr>
        <p:blipFill>
          <a:blip r:embed="rId25"/>
          <a:stretch>
            <a:fillRect/>
          </a:stretch>
        </p:blipFill>
        <p:spPr>
          <a:xfrm>
            <a:off x="26556396" y="9867987"/>
            <a:ext cx="5080312" cy="3538074"/>
          </a:xfrm>
          <a:prstGeom prst="rect">
            <a:avLst/>
          </a:prstGeom>
        </p:spPr>
      </p:pic>
      <p:pic>
        <p:nvPicPr>
          <p:cNvPr id="51" name="Picture 50">
            <a:extLst>
              <a:ext uri="{FF2B5EF4-FFF2-40B4-BE49-F238E27FC236}">
                <a16:creationId xmlns:a16="http://schemas.microsoft.com/office/drawing/2014/main" id="{5AC2E46B-1A14-4A3A-A607-9D02730FDD4D}"/>
              </a:ext>
            </a:extLst>
          </p:cNvPr>
          <p:cNvPicPr>
            <a:picLocks noChangeAspect="1"/>
          </p:cNvPicPr>
          <p:nvPr/>
        </p:nvPicPr>
        <p:blipFill>
          <a:blip r:embed="rId26"/>
          <a:stretch>
            <a:fillRect/>
          </a:stretch>
        </p:blipFill>
        <p:spPr>
          <a:xfrm>
            <a:off x="29786118" y="5808890"/>
            <a:ext cx="4307943" cy="3000174"/>
          </a:xfrm>
          <a:prstGeom prst="rect">
            <a:avLst/>
          </a:prstGeom>
        </p:spPr>
      </p:pic>
      <p:pic>
        <p:nvPicPr>
          <p:cNvPr id="52" name="Picture 51">
            <a:extLst>
              <a:ext uri="{FF2B5EF4-FFF2-40B4-BE49-F238E27FC236}">
                <a16:creationId xmlns:a16="http://schemas.microsoft.com/office/drawing/2014/main" id="{3B3B71E1-3E35-4A7C-90AF-2A1AE1B0142F}"/>
              </a:ext>
            </a:extLst>
          </p:cNvPr>
          <p:cNvPicPr>
            <a:picLocks noChangeAspect="1"/>
          </p:cNvPicPr>
          <p:nvPr/>
        </p:nvPicPr>
        <p:blipFill>
          <a:blip r:embed="rId27"/>
          <a:stretch>
            <a:fillRect/>
          </a:stretch>
        </p:blipFill>
        <p:spPr>
          <a:xfrm>
            <a:off x="25734346" y="14732048"/>
            <a:ext cx="5080313" cy="3538075"/>
          </a:xfrm>
          <a:prstGeom prst="rect">
            <a:avLst/>
          </a:prstGeom>
        </p:spPr>
      </p:pic>
      <p:pic>
        <p:nvPicPr>
          <p:cNvPr id="61" name="Picture 60">
            <a:extLst>
              <a:ext uri="{FF2B5EF4-FFF2-40B4-BE49-F238E27FC236}">
                <a16:creationId xmlns:a16="http://schemas.microsoft.com/office/drawing/2014/main" id="{01576D85-10A1-4E17-94C1-CC762F7D6C0A}"/>
              </a:ext>
            </a:extLst>
          </p:cNvPr>
          <p:cNvPicPr>
            <a:picLocks noChangeAspect="1"/>
          </p:cNvPicPr>
          <p:nvPr/>
        </p:nvPicPr>
        <p:blipFill>
          <a:blip r:embed="rId28"/>
          <a:stretch>
            <a:fillRect/>
          </a:stretch>
        </p:blipFill>
        <p:spPr>
          <a:xfrm>
            <a:off x="33828719" y="5814151"/>
            <a:ext cx="4292834" cy="2989653"/>
          </a:xfrm>
          <a:prstGeom prst="rect">
            <a:avLst/>
          </a:prstGeom>
        </p:spPr>
      </p:pic>
      <p:pic>
        <p:nvPicPr>
          <p:cNvPr id="62" name="Picture 61">
            <a:extLst>
              <a:ext uri="{FF2B5EF4-FFF2-40B4-BE49-F238E27FC236}">
                <a16:creationId xmlns:a16="http://schemas.microsoft.com/office/drawing/2014/main" id="{92BDBBF7-ECC3-4977-A87D-F142EB179C88}"/>
              </a:ext>
            </a:extLst>
          </p:cNvPr>
          <p:cNvPicPr>
            <a:picLocks noChangeAspect="1"/>
          </p:cNvPicPr>
          <p:nvPr/>
        </p:nvPicPr>
        <p:blipFill>
          <a:blip r:embed="rId29"/>
          <a:stretch>
            <a:fillRect/>
          </a:stretch>
        </p:blipFill>
        <p:spPr>
          <a:xfrm>
            <a:off x="31622233" y="9854204"/>
            <a:ext cx="5080311" cy="3538074"/>
          </a:xfrm>
          <a:prstGeom prst="rect">
            <a:avLst/>
          </a:prstGeom>
        </p:spPr>
      </p:pic>
      <p:pic>
        <p:nvPicPr>
          <p:cNvPr id="63" name="Picture 62">
            <a:extLst>
              <a:ext uri="{FF2B5EF4-FFF2-40B4-BE49-F238E27FC236}">
                <a16:creationId xmlns:a16="http://schemas.microsoft.com/office/drawing/2014/main" id="{62E20B56-C100-49F3-AA32-B1359B9AD601}"/>
              </a:ext>
            </a:extLst>
          </p:cNvPr>
          <p:cNvPicPr>
            <a:picLocks noChangeAspect="1"/>
          </p:cNvPicPr>
          <p:nvPr/>
        </p:nvPicPr>
        <p:blipFill>
          <a:blip r:embed="rId30"/>
          <a:stretch>
            <a:fillRect/>
          </a:stretch>
        </p:blipFill>
        <p:spPr>
          <a:xfrm>
            <a:off x="30965214" y="14677973"/>
            <a:ext cx="4989630" cy="3474921"/>
          </a:xfrm>
          <a:prstGeom prst="rect">
            <a:avLst/>
          </a:prstGeom>
        </p:spPr>
      </p:pic>
      <p:pic>
        <p:nvPicPr>
          <p:cNvPr id="64" name="Picture 63">
            <a:extLst>
              <a:ext uri="{FF2B5EF4-FFF2-40B4-BE49-F238E27FC236}">
                <a16:creationId xmlns:a16="http://schemas.microsoft.com/office/drawing/2014/main" id="{7B201EF6-4209-40FE-B409-886FF22392ED}"/>
              </a:ext>
            </a:extLst>
          </p:cNvPr>
          <p:cNvPicPr>
            <a:picLocks noChangeAspect="1"/>
          </p:cNvPicPr>
          <p:nvPr/>
        </p:nvPicPr>
        <p:blipFill>
          <a:blip r:embed="rId31"/>
          <a:stretch>
            <a:fillRect/>
          </a:stretch>
        </p:blipFill>
        <p:spPr>
          <a:xfrm>
            <a:off x="38398565" y="5935858"/>
            <a:ext cx="4033621" cy="2809129"/>
          </a:xfrm>
          <a:prstGeom prst="rect">
            <a:avLst/>
          </a:prstGeom>
        </p:spPr>
      </p:pic>
      <p:pic>
        <p:nvPicPr>
          <p:cNvPr id="65" name="Picture 64">
            <a:extLst>
              <a:ext uri="{FF2B5EF4-FFF2-40B4-BE49-F238E27FC236}">
                <a16:creationId xmlns:a16="http://schemas.microsoft.com/office/drawing/2014/main" id="{76CA2643-28A0-4001-8D74-35BADEF29C7F}"/>
              </a:ext>
            </a:extLst>
          </p:cNvPr>
          <p:cNvPicPr>
            <a:picLocks noChangeAspect="1"/>
          </p:cNvPicPr>
          <p:nvPr/>
        </p:nvPicPr>
        <p:blipFill>
          <a:blip r:embed="rId32"/>
          <a:stretch>
            <a:fillRect/>
          </a:stretch>
        </p:blipFill>
        <p:spPr>
          <a:xfrm>
            <a:off x="38457927" y="10268458"/>
            <a:ext cx="4033621" cy="2809129"/>
          </a:xfrm>
          <a:prstGeom prst="rect">
            <a:avLst/>
          </a:prstGeom>
        </p:spPr>
      </p:pic>
      <p:pic>
        <p:nvPicPr>
          <p:cNvPr id="66" name="Picture 65">
            <a:extLst>
              <a:ext uri="{FF2B5EF4-FFF2-40B4-BE49-F238E27FC236}">
                <a16:creationId xmlns:a16="http://schemas.microsoft.com/office/drawing/2014/main" id="{501FE4B7-E383-4C9F-9E66-5280F723ADDA}"/>
              </a:ext>
            </a:extLst>
          </p:cNvPr>
          <p:cNvPicPr>
            <a:picLocks noChangeAspect="1"/>
          </p:cNvPicPr>
          <p:nvPr/>
        </p:nvPicPr>
        <p:blipFill>
          <a:blip r:embed="rId33"/>
          <a:stretch>
            <a:fillRect/>
          </a:stretch>
        </p:blipFill>
        <p:spPr>
          <a:xfrm>
            <a:off x="22159011" y="5602110"/>
            <a:ext cx="4901774" cy="3413736"/>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10013</TotalTime>
  <Words>554</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cp:lastModifiedBy>
  <cp:revision>844</cp:revision>
  <cp:lastPrinted>2018-03-23T17:00:33Z</cp:lastPrinted>
  <dcterms:created xsi:type="dcterms:W3CDTF">2011-05-19T09:45:11Z</dcterms:created>
  <dcterms:modified xsi:type="dcterms:W3CDTF">2018-11-02T01:56:21Z</dcterms:modified>
</cp:coreProperties>
</file>