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66" d="100"/>
          <a:sy n="66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358-8B49-2E42-AD8E-6789C182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AE789-3C12-C44D-9F5C-D4F96B6FD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CA70-E5CD-234F-8005-2C0919F8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8E3C-0A5B-0247-8B4D-E91CE6B4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4D00-5DEC-C94A-97F8-26D7F728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94A9-CED6-F64B-9315-F7417D0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589F6-2420-9245-8D8F-334D50CE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9CA9-1101-624A-BE91-1BB6BA64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7A1B-69EE-7B4A-BF81-1FB2AD28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7B0E-C854-354E-BFB6-62CAF201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79179-D4D8-8246-9470-7F2B52E2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0C136-B94B-1B4A-9DF4-29DD0F968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0DDD-4ACD-B948-8886-889AFBF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1F80-05D0-234F-8D3A-85C2B1ED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1754-F9C1-A346-BEA2-799ECE6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5FBB-D255-DB44-A8CE-C8E8050D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31E9-4D07-7C4D-8C34-6567A461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CB2C-D33C-3F45-A16B-08BF2FBA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3B81-813B-5F4A-9824-8925A4A5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6FE2-F361-E74F-A026-D1A5272D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EF0E-34E8-D440-812F-F059CD2B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C65D-F19F-8D4B-8063-4964A5C1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32E3-B624-8B47-9C88-BD3CC357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5D54-02D6-174B-9923-3F59AC02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2385-5C85-824B-B1CF-BBD1FC20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03AB-22AA-A042-97D9-E5F1444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A0DD-D60F-7042-82B3-A485DD29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3BB9-C3E4-6B45-9BE1-608B013F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A795-857B-4F4F-925B-A5381EBA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AC2B-9B3C-4142-A382-0C4B0286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6AA3-8E16-9A4F-B512-FEF3CC9D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43DC-FC02-2045-A80E-969A5FC0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D629-B024-3D43-8A00-F4AD983C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E18B4-32AF-B842-B067-70945CE28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3BDFB-776C-CD4E-9D3D-E60F27307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63B2-074D-394A-BD34-32158B497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EC66B-F34C-5E4F-8D1B-B52D3EDE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C0A55-CFAF-834B-8089-9419D373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67816-7660-1B42-B432-D26A855B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FCC2-8234-9348-A79B-F837E6C4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DE6DC-96E0-494A-83D3-67B06DAB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EE9D-6BB1-154D-9566-8D4C9D68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62F33-ECFB-FD42-8813-312C2F4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CA1B0-6F95-5443-9BFB-73FA8F8D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CCBB8-4270-D540-BA59-B0B97744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4357-59EA-CC43-BE5A-0F0F61F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B997-D9DF-0343-B2BA-A48EBFC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947D-40F3-1541-8778-D8D1A5B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B2E26-8620-3443-BBB6-63C78925B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9EF6-CF90-9C4A-998D-0E1F7CC0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CBEE-834D-7447-BAA5-D5DC081D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DAAD-042A-C649-8F44-62F30FE1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5A2F-95CA-D44F-A847-70595D51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6D284-4452-3647-9C30-0892DD11E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03E1-A5FE-CA46-919D-770ED277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B570-059C-BE42-B76B-5D5E2E6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C9407-6044-5B4C-A9F8-581626D7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5859-9942-F648-9E9D-F13C7C87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605FE-718C-CF4D-8250-A8CB3D1B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2280-2370-EC44-B3C8-B6383A06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7F24-5EF7-2F46-8747-ED5743C4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DE9-2AA4-644F-9DF7-47A33DF3BA8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9C5D-2411-EF40-9192-070460670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7FD2-9960-E647-8B32-0CC50833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ACA8-45A7-7543-BFD7-D5EB8D32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8AC0-18E2-BF4D-B7BA-90BA8D2CA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bet-</a:t>
            </a:r>
            <a:r>
              <a:rPr lang="en-US" dirty="0" err="1"/>
              <a:t>ter</a:t>
            </a:r>
            <a:r>
              <a:rPr lang="en-US" dirty="0"/>
              <a:t> choice:  exploring putative dopamine effects on cost-benefit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AD5E7-AA52-584D-87B6-7CE85C2A5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7867"/>
            <a:ext cx="9144000" cy="1078533"/>
          </a:xfrm>
        </p:spPr>
        <p:txBody>
          <a:bodyPr/>
          <a:lstStyle/>
          <a:p>
            <a:r>
              <a:rPr lang="en-US" dirty="0"/>
              <a:t>4.23.2019</a:t>
            </a:r>
          </a:p>
          <a:p>
            <a:r>
              <a:rPr lang="en-US" dirty="0"/>
              <a:t>Guillaume </a:t>
            </a:r>
            <a:r>
              <a:rPr lang="en-US" dirty="0" err="1"/>
              <a:t>Pagnier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5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4" y="3588942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3653118" y="3588942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352668" y="551366"/>
            <a:ext cx="94524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207 Participants via Amazon’s mechanical turk; (127 male; 76 female; 4 declined to answer)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140 participants analyzed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18-40 years old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133 trials (~45 minutes)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Option to gamble on 86.39 % of trials.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Gamble probablilities were always 50%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/>
              <a:t>Gamble losses were always 0$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84" y="3413325"/>
            <a:ext cx="4528641" cy="32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73A5247-2B28-4221-82B8-5369ABF1A64B}"/>
              </a:ext>
            </a:extLst>
          </p:cNvPr>
          <p:cNvGrpSpPr/>
          <p:nvPr/>
        </p:nvGrpSpPr>
        <p:grpSpPr>
          <a:xfrm>
            <a:off x="608814" y="4130209"/>
            <a:ext cx="3701573" cy="2407003"/>
            <a:chOff x="36851989" y="5809651"/>
            <a:chExt cx="4730917" cy="330216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F3B067-54BA-4C00-951C-3585C162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51989" y="5817066"/>
              <a:ext cx="4730917" cy="329474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8EBE60-E23B-4669-A9F7-7D3CF327D90A}"/>
                </a:ext>
              </a:extLst>
            </p:cNvPr>
            <p:cNvSpPr txBox="1"/>
            <p:nvPr/>
          </p:nvSpPr>
          <p:spPr>
            <a:xfrm>
              <a:off x="37020266" y="5809651"/>
              <a:ext cx="4356670" cy="4222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venir Heavy"/>
                </a:rPr>
                <a:t>Reaction Time vs. gamble interruption time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3A43A3-9829-4CBD-AC70-6B8B742E6A39}"/>
              </a:ext>
            </a:extLst>
          </p:cNvPr>
          <p:cNvGrpSpPr/>
          <p:nvPr/>
        </p:nvGrpSpPr>
        <p:grpSpPr>
          <a:xfrm>
            <a:off x="467400" y="1294390"/>
            <a:ext cx="4105386" cy="2577882"/>
            <a:chOff x="25944118" y="13538031"/>
            <a:chExt cx="5591718" cy="351119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7B9060-E3CB-4FAA-8306-C70F7BA6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44118" y="13538031"/>
              <a:ext cx="5041709" cy="35111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145232-D0EA-4F02-A8E1-C927D3586E63}"/>
                </a:ext>
              </a:extLst>
            </p:cNvPr>
            <p:cNvSpPr txBox="1"/>
            <p:nvPr/>
          </p:nvSpPr>
          <p:spPr>
            <a:xfrm>
              <a:off x="26403277" y="13609053"/>
              <a:ext cx="5132559" cy="4192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E89A19-609E-49C6-8037-6EF48E7BC543}"/>
              </a:ext>
            </a:extLst>
          </p:cNvPr>
          <p:cNvGrpSpPr/>
          <p:nvPr/>
        </p:nvGrpSpPr>
        <p:grpSpPr>
          <a:xfrm>
            <a:off x="6544485" y="1449930"/>
            <a:ext cx="2957084" cy="2228606"/>
            <a:chOff x="25527063" y="3471552"/>
            <a:chExt cx="2957084" cy="22286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D14BE29-C39A-488A-9597-895B11F18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7063" y="3565548"/>
              <a:ext cx="2957084" cy="213461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30CAA5-BAEE-49F3-9678-AC3C734F969E}"/>
                </a:ext>
              </a:extLst>
            </p:cNvPr>
            <p:cNvSpPr txBox="1"/>
            <p:nvPr/>
          </p:nvSpPr>
          <p:spPr>
            <a:xfrm>
              <a:off x="25788765" y="3471552"/>
              <a:ext cx="243368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EV on gamble propensity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2C5E65-9C6A-47BF-A594-23C65EA0711D}"/>
              </a:ext>
            </a:extLst>
          </p:cNvPr>
          <p:cNvGrpSpPr/>
          <p:nvPr/>
        </p:nvGrpSpPr>
        <p:grpSpPr>
          <a:xfrm>
            <a:off x="6806187" y="4284097"/>
            <a:ext cx="2925168" cy="1948939"/>
            <a:chOff x="28071497" y="7411800"/>
            <a:chExt cx="2925168" cy="194893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CA949C-CE33-4B8C-A6CF-687F5DDC6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1497" y="7483590"/>
              <a:ext cx="2925168" cy="187714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D9B1C6-D273-421A-906B-24C1CC7EC9F3}"/>
                </a:ext>
              </a:extLst>
            </p:cNvPr>
            <p:cNvSpPr txBox="1"/>
            <p:nvPr/>
          </p:nvSpPr>
          <p:spPr>
            <a:xfrm>
              <a:off x="28212865" y="7411800"/>
              <a:ext cx="26786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venir Heavy"/>
                </a:rPr>
                <a:t>EV sensitivity; all participants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96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6E83-0BCD-4890-A528-C255B774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049-9E3B-474E-9380-F0E35D86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A6D-8A4B-447F-83F1-11B701B8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6C43-B878-4A46-ADBA-2F430016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8569" y="1458710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7478978" y="2276318"/>
            <a:ext cx="4361028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808569" y="2276318"/>
            <a:ext cx="4361028" cy="50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808569" y="2864667"/>
            <a:ext cx="4019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prediction errors and modulate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7478978" y="2799842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81" y="4735485"/>
            <a:ext cx="2528718" cy="151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8" y="4735485"/>
            <a:ext cx="2767324" cy="1515003"/>
          </a:xfrm>
          <a:prstGeom prst="rect">
            <a:avLst/>
          </a:prstGeom>
        </p:spPr>
      </p:pic>
      <p:pic>
        <p:nvPicPr>
          <p:cNvPr id="11" name="Picture 10" descr="Screen Shot 2013-01-28 at 11.31.48 AM.png">
            <a:extLst>
              <a:ext uri="{FF2B5EF4-FFF2-40B4-BE49-F238E27FC236}">
                <a16:creationId xmlns:a16="http://schemas.microsoft.com/office/drawing/2014/main" id="{660D1436-92D6-1649-8FF8-984E68827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69" y="4036099"/>
            <a:ext cx="2767324" cy="245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2AD8-FB25-3746-A270-D49A884A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Striatal DA ramps as animals approach a reward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070EF7-164C-E740-8012-1A98AD82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27" y="2164497"/>
            <a:ext cx="5261810" cy="37704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7E4457-A70B-1E40-84E9-D0235C5161E2}"/>
              </a:ext>
            </a:extLst>
          </p:cNvPr>
          <p:cNvGrpSpPr/>
          <p:nvPr/>
        </p:nvGrpSpPr>
        <p:grpSpPr>
          <a:xfrm>
            <a:off x="6699319" y="1886201"/>
            <a:ext cx="3839745" cy="1384300"/>
            <a:chOff x="6872705" y="1942765"/>
            <a:chExt cx="3839745" cy="13843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A42004-2DC8-0247-9885-9454F7542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2705" y="1942765"/>
              <a:ext cx="3403600" cy="1384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4864F0-6EF2-874B-B6EB-2F18B936B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6350" y="2634915"/>
              <a:ext cx="546100" cy="3556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9B3486-6341-384A-B11E-55EB097B6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583" y="3466014"/>
            <a:ext cx="3238431" cy="31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So what does DA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93" y="2505699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95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2388988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3042258" y="1889993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2064242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853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15" y="2683739"/>
            <a:ext cx="4947817" cy="3382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2257933" y="5827123"/>
            <a:ext cx="842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i.e. participants should prefer risky gambles and respond</a:t>
            </a:r>
          </a:p>
          <a:p>
            <a:pPr algn="ctr"/>
            <a:r>
              <a:rPr lang="en-US" sz="2800" dirty="0"/>
              <a:t>faster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4630044" y="2276715"/>
            <a:ext cx="3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DA -&gt; high emphasis on 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/ speed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7585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06" y="2159786"/>
            <a:ext cx="7043850" cy="354012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130137" y="3079266"/>
            <a:ext cx="10590" cy="1379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88646" y="3079266"/>
            <a:ext cx="9424" cy="1009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725734" y="3079267"/>
            <a:ext cx="0" cy="621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307189" y="277149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479525" y="277148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11592" y="277148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9A23B1F-7F58-474E-BE47-5FEFBD5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656" y="255573"/>
            <a:ext cx="5654174" cy="1325563"/>
          </a:xfrm>
        </p:spPr>
        <p:txBody>
          <a:bodyPr/>
          <a:lstStyle/>
          <a:p>
            <a:r>
              <a:rPr lang="en-US" dirty="0"/>
              <a:t>How to elicit DA ramp?</a:t>
            </a:r>
          </a:p>
        </p:txBody>
      </p:sp>
    </p:spTree>
    <p:extLst>
      <p:ext uri="{BB962C8B-B14F-4D97-AF65-F5344CB8AC3E}">
        <p14:creationId xmlns:p14="http://schemas.microsoft.com/office/powerpoint/2010/main" val="38274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6AC12E-1290-4BB8-8629-C441BD898CFA}"/>
              </a:ext>
            </a:extLst>
          </p:cNvPr>
          <p:cNvCxnSpPr>
            <a:cxnSpLocks/>
          </p:cNvCxnSpPr>
          <p:nvPr/>
        </p:nvCxnSpPr>
        <p:spPr>
          <a:xfrm>
            <a:off x="2584892" y="4413924"/>
            <a:ext cx="2359460" cy="155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106BF6-CFD1-430F-A4FD-347D41F6030C}"/>
              </a:ext>
            </a:extLst>
          </p:cNvPr>
          <p:cNvGrpSpPr/>
          <p:nvPr/>
        </p:nvGrpSpPr>
        <p:grpSpPr>
          <a:xfrm>
            <a:off x="8427379" y="4481602"/>
            <a:ext cx="3215118" cy="2204406"/>
            <a:chOff x="7499869" y="5375005"/>
            <a:chExt cx="1695979" cy="116282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F33D73-58BF-45DE-A6BE-90135CDDA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012" t="274" r="14828" b="30718"/>
            <a:stretch/>
          </p:blipFill>
          <p:spPr>
            <a:xfrm>
              <a:off x="7499869" y="5375005"/>
              <a:ext cx="1695979" cy="11628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7C881F-886C-4280-9DFB-F7E91E527E6C}"/>
                </a:ext>
              </a:extLst>
            </p:cNvPr>
            <p:cNvSpPr/>
            <p:nvPr/>
          </p:nvSpPr>
          <p:spPr>
            <a:xfrm>
              <a:off x="7629678" y="543979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7988EF-1FF4-47EF-98A3-48207B033B3F}"/>
              </a:ext>
            </a:extLst>
          </p:cNvPr>
          <p:cNvGrpSpPr/>
          <p:nvPr/>
        </p:nvGrpSpPr>
        <p:grpSpPr>
          <a:xfrm>
            <a:off x="907643" y="0"/>
            <a:ext cx="3928986" cy="2507406"/>
            <a:chOff x="532014" y="580779"/>
            <a:chExt cx="2072549" cy="13226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A60286-FE71-4479-B172-172447DD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014" y="580779"/>
              <a:ext cx="2072549" cy="132266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6C8798-9063-4957-9879-16AB08960779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298BE7-12D1-45EC-AEA6-462ACC7FDCF7}"/>
              </a:ext>
            </a:extLst>
          </p:cNvPr>
          <p:cNvGrpSpPr/>
          <p:nvPr/>
        </p:nvGrpSpPr>
        <p:grpSpPr>
          <a:xfrm>
            <a:off x="4880410" y="2507406"/>
            <a:ext cx="2846683" cy="2069966"/>
            <a:chOff x="819618" y="3498113"/>
            <a:chExt cx="1501629" cy="109190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DCAE01-93CC-4B2A-A424-1B786C500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028" y="3535624"/>
              <a:ext cx="1449798" cy="105439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0B1D2D-0910-40FD-AD47-D7139C68B390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05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AA776E-1A26-4C15-9D8A-2B543ABECA1A}"/>
              </a:ext>
            </a:extLst>
          </p:cNvPr>
          <p:cNvGrpSpPr/>
          <p:nvPr/>
        </p:nvGrpSpPr>
        <p:grpSpPr>
          <a:xfrm>
            <a:off x="8778536" y="4385429"/>
            <a:ext cx="3613762" cy="2626743"/>
            <a:chOff x="7404811" y="5427729"/>
            <a:chExt cx="1951362" cy="141839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D862AB-64D6-4ABF-BFF3-9171E15D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4811" y="5427729"/>
              <a:ext cx="1951362" cy="141839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181C7A-322C-4BBA-9786-C33C743AFCB5}"/>
                </a:ext>
              </a:extLst>
            </p:cNvPr>
            <p:cNvSpPr/>
            <p:nvPr/>
          </p:nvSpPr>
          <p:spPr>
            <a:xfrm>
              <a:off x="7629678" y="543979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958F69-8EEB-46EF-A9A4-2F5A2D251DE6}"/>
              </a:ext>
            </a:extLst>
          </p:cNvPr>
          <p:cNvGrpSpPr/>
          <p:nvPr/>
        </p:nvGrpSpPr>
        <p:grpSpPr>
          <a:xfrm>
            <a:off x="6293695" y="2281406"/>
            <a:ext cx="2894182" cy="1866032"/>
            <a:chOff x="5193079" y="4397282"/>
            <a:chExt cx="1501629" cy="96817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48F997-9E4F-40BC-9744-802500C5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8936" y="4459367"/>
              <a:ext cx="1451016" cy="90413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88AC57-5DCE-4325-B03A-A325461373B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FA82A0-6881-446E-9A0A-4EFE3D131A2E}"/>
              </a:ext>
            </a:extLst>
          </p:cNvPr>
          <p:cNvGrpSpPr/>
          <p:nvPr/>
        </p:nvGrpSpPr>
        <p:grpSpPr>
          <a:xfrm>
            <a:off x="9347958" y="174200"/>
            <a:ext cx="3200231" cy="2106723"/>
            <a:chOff x="3284310" y="5592929"/>
            <a:chExt cx="1728064" cy="113759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4AB0993-2492-4DF6-AC5C-5D1126635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028" y="5662776"/>
              <a:ext cx="1675346" cy="106774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46F2DE-252E-4A56-A9E5-9913CC8CB7AB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6EC42E-C15A-481F-B913-3E3AF78A50A0}"/>
              </a:ext>
            </a:extLst>
          </p:cNvPr>
          <p:cNvGrpSpPr/>
          <p:nvPr/>
        </p:nvGrpSpPr>
        <p:grpSpPr>
          <a:xfrm>
            <a:off x="-416443" y="1902387"/>
            <a:ext cx="3875466" cy="2473249"/>
            <a:chOff x="532014" y="580779"/>
            <a:chExt cx="2072549" cy="132266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100FB32-54F2-43F8-B749-52F00AF1B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014" y="580779"/>
              <a:ext cx="2072549" cy="132266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7EA37B-F2CE-4E3A-827F-1E779DAC4020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752DDA-37CA-4183-8B55-95436FCD1732}"/>
              </a:ext>
            </a:extLst>
          </p:cNvPr>
          <p:cNvCxnSpPr>
            <a:cxnSpLocks/>
          </p:cNvCxnSpPr>
          <p:nvPr/>
        </p:nvCxnSpPr>
        <p:spPr>
          <a:xfrm flipV="1">
            <a:off x="9187877" y="2205177"/>
            <a:ext cx="1508230" cy="10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2B554-071F-4741-A9F9-A1E55044F4BF}"/>
              </a:ext>
            </a:extLst>
          </p:cNvPr>
          <p:cNvCxnSpPr>
            <a:cxnSpLocks/>
          </p:cNvCxnSpPr>
          <p:nvPr/>
        </p:nvCxnSpPr>
        <p:spPr>
          <a:xfrm>
            <a:off x="4998826" y="3177559"/>
            <a:ext cx="356770" cy="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AC961D-1264-410C-AD32-70E9A7E3F174}"/>
              </a:ext>
            </a:extLst>
          </p:cNvPr>
          <p:cNvCxnSpPr>
            <a:cxnSpLocks/>
          </p:cNvCxnSpPr>
          <p:nvPr/>
        </p:nvCxnSpPr>
        <p:spPr>
          <a:xfrm>
            <a:off x="2834257" y="3222975"/>
            <a:ext cx="356770" cy="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C0CED0-66A7-4424-A8B6-CDF9B560D74B}"/>
              </a:ext>
            </a:extLst>
          </p:cNvPr>
          <p:cNvGrpSpPr/>
          <p:nvPr/>
        </p:nvGrpSpPr>
        <p:grpSpPr>
          <a:xfrm>
            <a:off x="3160857" y="2280923"/>
            <a:ext cx="2894185" cy="2104506"/>
            <a:chOff x="819618" y="3498113"/>
            <a:chExt cx="1501629" cy="109190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3462630-9B4A-41C8-A454-EA7AF5958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028" y="3535624"/>
              <a:ext cx="1449798" cy="1054398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15E0C5-7477-429B-A661-6314D6FEFE6C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E6DD6C-0267-4F02-8BAF-A0585940340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187877" y="3214422"/>
            <a:ext cx="1397540" cy="1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24227F-9602-4717-9119-EAC105E03FF1}"/>
              </a:ext>
            </a:extLst>
          </p:cNvPr>
          <p:cNvCxnSpPr>
            <a:cxnSpLocks/>
          </p:cNvCxnSpPr>
          <p:nvPr/>
        </p:nvCxnSpPr>
        <p:spPr>
          <a:xfrm>
            <a:off x="6001755" y="3169331"/>
            <a:ext cx="356770" cy="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4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296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Heavy</vt:lpstr>
      <vt:lpstr>Calibri</vt:lpstr>
      <vt:lpstr>Calibri Light</vt:lpstr>
      <vt:lpstr>Office Theme</vt:lpstr>
      <vt:lpstr>The bet-ter choice:  exploring putative dopamine effects on cost-benefit decision making</vt:lpstr>
      <vt:lpstr>What does dopamine (DA) do?</vt:lpstr>
      <vt:lpstr>Striatal DA ramps as animals approach a reward</vt:lpstr>
      <vt:lpstr>So what does DA do?</vt:lpstr>
      <vt:lpstr>Do fluctuating levels of DA bias value perception?</vt:lpstr>
      <vt:lpstr>PowerPoint Presentation</vt:lpstr>
      <vt:lpstr>How to elicit DA ramp?</vt:lpstr>
      <vt:lpstr>PowerPoint Presentation</vt:lpstr>
      <vt:lpstr>PowerPoint Presentation</vt:lpstr>
      <vt:lpstr>PowerPoint Presentation</vt:lpstr>
      <vt:lpstr>PowerPoint Presentation</vt:lpstr>
      <vt:lpstr>Version coefficients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Dopamine: a Risky Proposal?</dc:title>
  <dc:creator>Microsoft Office User</dc:creator>
  <cp:lastModifiedBy>Guillaume Pagnier</cp:lastModifiedBy>
  <cp:revision>19</cp:revision>
  <dcterms:created xsi:type="dcterms:W3CDTF">2019-04-16T20:33:06Z</dcterms:created>
  <dcterms:modified xsi:type="dcterms:W3CDTF">2019-04-18T20:01:34Z</dcterms:modified>
</cp:coreProperties>
</file>