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8" r:id="rId3"/>
    <p:sldId id="257" r:id="rId4"/>
    <p:sldId id="258" r:id="rId5"/>
    <p:sldId id="259" r:id="rId6"/>
    <p:sldId id="261" r:id="rId7"/>
    <p:sldId id="262" r:id="rId8"/>
    <p:sldId id="289" r:id="rId9"/>
    <p:sldId id="263" r:id="rId10"/>
    <p:sldId id="265" r:id="rId11"/>
    <p:sldId id="266" r:id="rId12"/>
    <p:sldId id="264" r:id="rId13"/>
    <p:sldId id="267" r:id="rId14"/>
    <p:sldId id="291" r:id="rId15"/>
    <p:sldId id="268" r:id="rId16"/>
    <p:sldId id="270" r:id="rId17"/>
    <p:sldId id="260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92" r:id="rId26"/>
    <p:sldId id="299" r:id="rId27"/>
    <p:sldId id="287" r:id="rId28"/>
    <p:sldId id="297" r:id="rId29"/>
    <p:sldId id="298" r:id="rId30"/>
    <p:sldId id="278" r:id="rId31"/>
    <p:sldId id="282" r:id="rId32"/>
    <p:sldId id="284" r:id="rId33"/>
    <p:sldId id="285" r:id="rId34"/>
    <p:sldId id="293" r:id="rId35"/>
    <p:sldId id="269" r:id="rId36"/>
    <p:sldId id="294" r:id="rId37"/>
    <p:sldId id="295" r:id="rId38"/>
    <p:sldId id="271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version is to not bias any participant towards a specific response. </a:t>
            </a:r>
          </a:p>
          <a:p>
            <a:r>
              <a:rPr lang="en-US" dirty="0"/>
              <a:t>Instrumental is to see if ramp affects value without any vigor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9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0"/>
            <a:ext cx="9144000" cy="2387600"/>
          </a:xfrm>
        </p:spPr>
        <p:txBody>
          <a:bodyPr/>
          <a:lstStyle/>
          <a:p>
            <a:r>
              <a:rPr lang="en-US" dirty="0"/>
              <a:t>Ramping risk-taking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Examining the dynamics of how a progressing value function changes gambling behavior in humans</a:t>
            </a:r>
          </a:p>
          <a:p>
            <a:endParaRPr lang="en-US" dirty="0"/>
          </a:p>
          <a:p>
            <a:r>
              <a:rPr lang="en-US" dirty="0" err="1"/>
              <a:t>Shenhav</a:t>
            </a:r>
            <a:r>
              <a:rPr lang="en-US" dirty="0"/>
              <a:t> lab meeting 10.29.18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33663D9-5E6E-4BAB-9B20-84C4618A5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6" t="16416" r="13522" b="15922"/>
          <a:stretch/>
        </p:blipFill>
        <p:spPr>
          <a:xfrm>
            <a:off x="864030" y="2137402"/>
            <a:ext cx="3145832" cy="187411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45A01BF-74AE-4D49-9E91-176247E4A275}"/>
              </a:ext>
            </a:extLst>
          </p:cNvPr>
          <p:cNvGrpSpPr/>
          <p:nvPr/>
        </p:nvGrpSpPr>
        <p:grpSpPr>
          <a:xfrm>
            <a:off x="586368" y="1961276"/>
            <a:ext cx="7535735" cy="2315132"/>
            <a:chOff x="705461" y="3485765"/>
            <a:chExt cx="3151414" cy="96817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BCC0E4C-408F-436F-888A-5A012BF44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7" t="-1264" r="-807" b="82482"/>
            <a:stretch/>
          </p:blipFill>
          <p:spPr>
            <a:xfrm>
              <a:off x="2264169" y="3488556"/>
              <a:ext cx="1592706" cy="21756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D42CC8-6612-4EB9-A7C3-567007DB797C}"/>
                </a:ext>
              </a:extLst>
            </p:cNvPr>
            <p:cNvSpPr/>
            <p:nvPr/>
          </p:nvSpPr>
          <p:spPr>
            <a:xfrm>
              <a:off x="705461" y="348576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5F2F6-9D0F-436C-BCB3-886FF2F78FA0}"/>
              </a:ext>
            </a:extLst>
          </p:cNvPr>
          <p:cNvSpPr/>
          <p:nvPr/>
        </p:nvSpPr>
        <p:spPr>
          <a:xfrm>
            <a:off x="4422480" y="1985339"/>
            <a:ext cx="3590730" cy="23151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5B4033-9541-4AF1-87ED-29051A8E0F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73" t="10470" r="25684" b="46312"/>
          <a:stretch/>
        </p:blipFill>
        <p:spPr>
          <a:xfrm>
            <a:off x="8856606" y="2228069"/>
            <a:ext cx="2454442" cy="15721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EC34E-A000-463C-BAB7-818C4352327E}"/>
              </a:ext>
            </a:extLst>
          </p:cNvPr>
          <p:cNvSpPr/>
          <p:nvPr/>
        </p:nvSpPr>
        <p:spPr>
          <a:xfrm>
            <a:off x="8288462" y="1961276"/>
            <a:ext cx="3590730" cy="22910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6AC12E-1290-4BB8-8629-C441BD898CFA}"/>
              </a:ext>
            </a:extLst>
          </p:cNvPr>
          <p:cNvCxnSpPr>
            <a:cxnSpLocks/>
          </p:cNvCxnSpPr>
          <p:nvPr/>
        </p:nvCxnSpPr>
        <p:spPr>
          <a:xfrm>
            <a:off x="4838224" y="4940969"/>
            <a:ext cx="2759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F581C-4566-495D-8EEC-C93385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3" t="20109" r="18637" b="17964"/>
          <a:stretch/>
        </p:blipFill>
        <p:spPr>
          <a:xfrm>
            <a:off x="172598" y="124969"/>
            <a:ext cx="2449139" cy="13940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2033DA-CEC5-4995-8767-3057B239162A}"/>
              </a:ext>
            </a:extLst>
          </p:cNvPr>
          <p:cNvGrpSpPr/>
          <p:nvPr/>
        </p:nvGrpSpPr>
        <p:grpSpPr>
          <a:xfrm>
            <a:off x="2184761" y="1300744"/>
            <a:ext cx="2485405" cy="1745175"/>
            <a:chOff x="819618" y="3498113"/>
            <a:chExt cx="1501629" cy="10543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F100B3-24C4-480C-8D86-35CF4964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60FD2D-8DDB-41E0-A393-2D9845593B42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49A2D-C820-48FE-BD66-066E87F930E4}"/>
              </a:ext>
            </a:extLst>
          </p:cNvPr>
          <p:cNvGrpSpPr/>
          <p:nvPr/>
        </p:nvGrpSpPr>
        <p:grpSpPr>
          <a:xfrm>
            <a:off x="7233630" y="2371943"/>
            <a:ext cx="4574549" cy="3031361"/>
            <a:chOff x="6844536" y="5592929"/>
            <a:chExt cx="1951362" cy="14183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7AAE95-471C-40FC-B86C-B83D8BF5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0DDC9E-0B67-432D-B34E-4F48EFFB2B3B}"/>
                </a:ext>
              </a:extLst>
            </p:cNvPr>
            <p:cNvSpPr/>
            <p:nvPr/>
          </p:nvSpPr>
          <p:spPr>
            <a:xfrm>
              <a:off x="7069403" y="5604993"/>
              <a:ext cx="1501629" cy="10157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555B0D-FA7B-41A1-BE1F-4406D53FCFEC}"/>
              </a:ext>
            </a:extLst>
          </p:cNvPr>
          <p:cNvGrpSpPr/>
          <p:nvPr/>
        </p:nvGrpSpPr>
        <p:grpSpPr>
          <a:xfrm>
            <a:off x="4131383" y="2371943"/>
            <a:ext cx="3407025" cy="2196688"/>
            <a:chOff x="5193079" y="4397282"/>
            <a:chExt cx="1501629" cy="9681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00A334-3EBC-4D4E-9373-C626D392F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2F73A7-E3FF-4A1D-9FB7-EE3938E9DDE7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81C5C6-CF84-499E-90FE-8FD8680821E6}"/>
              </a:ext>
            </a:extLst>
          </p:cNvPr>
          <p:cNvGrpSpPr/>
          <p:nvPr/>
        </p:nvGrpSpPr>
        <p:grpSpPr>
          <a:xfrm>
            <a:off x="4131383" y="4661312"/>
            <a:ext cx="3823086" cy="2196688"/>
            <a:chOff x="3284310" y="5592929"/>
            <a:chExt cx="1684588" cy="11125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587743-6035-41FE-87EF-A83ED5D9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A28E4-929F-4737-A0F9-25A16D7C80B9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8883451" y="1723285"/>
            <a:ext cx="3259128" cy="2368970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57" y="277812"/>
            <a:ext cx="3474003" cy="221704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9404432" y="4994441"/>
            <a:ext cx="2806404" cy="1850998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C6678B0C-4355-4A5B-90AB-18333950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600"/>
            <a:ext cx="2619375" cy="758825"/>
          </a:xfrm>
        </p:spPr>
        <p:txBody>
          <a:bodyPr>
            <a:normAutofit/>
          </a:bodyPr>
          <a:lstStyle/>
          <a:p>
            <a:r>
              <a:rPr lang="en-US" sz="2400" dirty="0"/>
              <a:t>Current version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7C2B1-C491-46FC-8038-CC4C6D0E1749}"/>
              </a:ext>
            </a:extLst>
          </p:cNvPr>
          <p:cNvGrpSpPr/>
          <p:nvPr/>
        </p:nvGrpSpPr>
        <p:grpSpPr>
          <a:xfrm>
            <a:off x="1892387" y="2038406"/>
            <a:ext cx="4611233" cy="3053637"/>
            <a:chOff x="443349" y="2046570"/>
            <a:chExt cx="2229285" cy="152098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946772-D8B8-4AE9-B3D5-1A21144C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349" y="2046570"/>
              <a:ext cx="2229285" cy="152098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6D7F9E-7CA9-4594-9CC7-2DE04D2B5C49}"/>
                </a:ext>
              </a:extLst>
            </p:cNvPr>
            <p:cNvSpPr/>
            <p:nvPr/>
          </p:nvSpPr>
          <p:spPr>
            <a:xfrm>
              <a:off x="814025" y="212723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5063008" y="3627364"/>
            <a:ext cx="3106091" cy="1943786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2109E4-A3E6-436B-9D58-BB97397FA462}"/>
              </a:ext>
            </a:extLst>
          </p:cNvPr>
          <p:cNvCxnSpPr>
            <a:cxnSpLocks/>
          </p:cNvCxnSpPr>
          <p:nvPr/>
        </p:nvCxnSpPr>
        <p:spPr>
          <a:xfrm flipV="1">
            <a:off x="8169099" y="3391463"/>
            <a:ext cx="1070684" cy="1165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039A5-CAA4-4B13-9053-5FEAE1AE068D}"/>
              </a:ext>
            </a:extLst>
          </p:cNvPr>
          <p:cNvCxnSpPr>
            <a:cxnSpLocks/>
          </p:cNvCxnSpPr>
          <p:nvPr/>
        </p:nvCxnSpPr>
        <p:spPr>
          <a:xfrm>
            <a:off x="8169099" y="4557147"/>
            <a:ext cx="1070684" cy="874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3165-9711-40A4-B761-CE4F918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Current task specifications and participants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15EDB3-4593-48F5-8443-DF8A889C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4" y="3588942"/>
            <a:ext cx="2442882" cy="25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Magnitude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$1 or $2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$3 or $4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$5 or $6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44936-D130-4905-869A-9822F2573301}"/>
              </a:ext>
            </a:extLst>
          </p:cNvPr>
          <p:cNvSpPr txBox="1">
            <a:spLocks/>
          </p:cNvSpPr>
          <p:nvPr/>
        </p:nvSpPr>
        <p:spPr>
          <a:xfrm>
            <a:off x="8888512" y="3588942"/>
            <a:ext cx="2442882" cy="291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1.5*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2*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3* guaranteed amount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5BD20-94FC-475D-9E31-A119AE29DCC6}"/>
              </a:ext>
            </a:extLst>
          </p:cNvPr>
          <p:cNvSpPr txBox="1"/>
          <p:nvPr/>
        </p:nvSpPr>
        <p:spPr>
          <a:xfrm>
            <a:off x="657467" y="1291869"/>
            <a:ext cx="9452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221 participants </a:t>
            </a:r>
          </a:p>
          <a:p>
            <a:r>
              <a:rPr lang="en-US" dirty="0"/>
              <a:t>18-40 years old</a:t>
            </a:r>
          </a:p>
          <a:p>
            <a:r>
              <a:rPr lang="en-US" dirty="0"/>
              <a:t>102 male 81 female, remaining declined to answer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77893-D499-46A9-8A3F-90D49EF2F78C}"/>
              </a:ext>
            </a:extLst>
          </p:cNvPr>
          <p:cNvSpPr txBox="1"/>
          <p:nvPr/>
        </p:nvSpPr>
        <p:spPr>
          <a:xfrm>
            <a:off x="657467" y="2272189"/>
            <a:ext cx="497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133 trials. Option to gamble on 86.39% of trials. </a:t>
            </a:r>
          </a:p>
          <a:p>
            <a:r>
              <a:rPr lang="en-US" dirty="0"/>
              <a:t>Each trial has a magnitude and a value component.</a:t>
            </a:r>
          </a:p>
          <a:p>
            <a:r>
              <a:rPr lang="en-US" dirty="0"/>
              <a:t>6 catch trials.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8C257-7644-4B64-B9B1-FD9D78FA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98" y="3413325"/>
            <a:ext cx="4528641" cy="32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b="1" dirty="0"/>
              <a:t>First order analyses and conditions analysis</a:t>
            </a:r>
          </a:p>
          <a:p>
            <a:r>
              <a:rPr lang="en-US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2143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89D6-4F9F-4DA4-8E73-D65B81F6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64" y="127479"/>
            <a:ext cx="2981446" cy="653447"/>
          </a:xfrm>
        </p:spPr>
        <p:txBody>
          <a:bodyPr>
            <a:normAutofit/>
          </a:bodyPr>
          <a:lstStyle/>
          <a:p>
            <a:r>
              <a:rPr lang="en-US" sz="2400" dirty="0"/>
              <a:t>First order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CFA88-6990-4476-B989-BEB0F353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94" y="578213"/>
            <a:ext cx="3615375" cy="270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B492B-9345-4808-8BD3-409068C3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738" y="578213"/>
            <a:ext cx="3615375" cy="2706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6A695-AFE5-420F-8EE1-C6B8F06CF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24" y="3454823"/>
            <a:ext cx="4373140" cy="327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6BD1-2DD1-4B43-9A11-B63CCD185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857" y="3369854"/>
            <a:ext cx="4600131" cy="34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EC4D07-49BF-4D47-9899-8B6060DC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99" y="0"/>
            <a:ext cx="5301346" cy="2822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18CC35-D43F-4B69-8FDE-2C5F5F0BB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0" y="104526"/>
            <a:ext cx="5448102" cy="2900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94131-71C3-49E0-85A6-995B27307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476" y="3416151"/>
            <a:ext cx="5154591" cy="2744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12BAC-B7BF-47BA-B614-8D16D2541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10" y="3005081"/>
            <a:ext cx="5926701" cy="31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/>
              <a:t>Low Mag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49A1E-0CC6-40A7-9AC8-FFDD1DCF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0" y="829343"/>
            <a:ext cx="4882927" cy="2599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BD0E9-E5D8-45FA-9BE7-190BE9E8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5" y="3853498"/>
            <a:ext cx="4736902" cy="2521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11A4EF-9EBA-41B1-AF21-586575081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084" y="674304"/>
            <a:ext cx="5024383" cy="26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2BD26-86E7-479A-8A48-32C62023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6" y="977113"/>
            <a:ext cx="4019068" cy="2901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AA2135-7FD3-4C1B-817B-324D87EB1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60" y="4009459"/>
            <a:ext cx="4702484" cy="2503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476A89-8B9D-4A93-9CD1-17A5CD62C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455" y="891014"/>
            <a:ext cx="4928813" cy="26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29A77-84AB-4A6E-AB05-2671FDC5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1" y="796099"/>
            <a:ext cx="4331441" cy="31267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3F7AC1-7C31-4026-B629-51B0D92F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85" y="711200"/>
            <a:ext cx="5326295" cy="2835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407EF-CDA0-4389-84D9-CE6242D1B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70" y="3922806"/>
            <a:ext cx="5233613" cy="27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Breakdown of conditions </a:t>
            </a:r>
          </a:p>
          <a:p>
            <a:r>
              <a:rPr lang="en-US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73714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139DC-364B-49FE-A3E0-C96A73CA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1" y="824280"/>
            <a:ext cx="3985753" cy="28771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E6E61B-A7B1-4E26-9D4E-5B36997A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3" y="3947507"/>
            <a:ext cx="4766227" cy="2537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2D06B6-C29B-43D0-9F81-6DC024C0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2485"/>
            <a:ext cx="5402946" cy="28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46DF3-EE19-4A60-8A55-648C88AB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4" y="771857"/>
            <a:ext cx="3751440" cy="2708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40BC52-F707-4C72-A7CF-0CA9C342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8" y="3837037"/>
            <a:ext cx="5380368" cy="2864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30A0A-A1C2-4FE1-AB59-63380E622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325" y="733818"/>
            <a:ext cx="4985257" cy="26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value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2B0B1-BDBC-49D5-94A6-D0D72D57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0" y="933277"/>
            <a:ext cx="4119568" cy="29737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0FE578-C8B1-438D-A172-CF0D5337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8" y="4070764"/>
            <a:ext cx="4951391" cy="2636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003398-01A8-4218-9EC7-29B23F548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91" y="977114"/>
            <a:ext cx="5194789" cy="2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84A54-01E9-4272-9144-FDA7C0F0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22" y="977114"/>
            <a:ext cx="5263111" cy="2802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7F044-31D9-4292-A8C1-CA242192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4" y="3956054"/>
            <a:ext cx="4914484" cy="2616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C95EA-E68D-441C-B38E-39E389ABB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46" y="1118479"/>
            <a:ext cx="5064280" cy="26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RPE trials only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EB3A5-6B31-4A17-997E-6C4D4C4B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4" y="977114"/>
            <a:ext cx="4861080" cy="2588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0E1FE3-171E-4A4C-AA5A-7A6A5158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3" y="3911082"/>
            <a:ext cx="4861080" cy="2588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63A5A-F6B5-4AFA-8F6F-CB0BD838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00" y="836530"/>
            <a:ext cx="4635302" cy="2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First order analyses and conditions analysis</a:t>
            </a:r>
          </a:p>
          <a:p>
            <a:r>
              <a:rPr lang="en-US" b="1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40572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21B70F-7E64-43AD-917F-36970BE1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98" y="816864"/>
            <a:ext cx="7952904" cy="42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2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any number of catch trials (n=82)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986BB-FA52-46E2-B852-A20B2D04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2" y="3793405"/>
            <a:ext cx="5572280" cy="296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5ACCC-2470-4984-9CF9-EA50C298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13" y="928911"/>
            <a:ext cx="5380368" cy="2864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C4B924-35F8-491B-AE2C-C2EF6C61E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756" y="3895578"/>
            <a:ext cx="5380368" cy="28644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974461-EF92-465D-95DC-6DF1491F4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867" y="898860"/>
            <a:ext cx="5493257" cy="29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1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44E9-3747-4CC3-BCE7-A9078397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999"/>
            <a:ext cx="1373659" cy="1031189"/>
          </a:xfrm>
        </p:spPr>
        <p:txBody>
          <a:bodyPr>
            <a:normAutofit/>
          </a:bodyPr>
          <a:lstStyle/>
          <a:p>
            <a:r>
              <a:rPr lang="en-US" sz="1800" dirty="0"/>
              <a:t>Magnitude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CF1F-B52A-4DD3-BAAC-4A350B3468E2}"/>
              </a:ext>
            </a:extLst>
          </p:cNvPr>
          <p:cNvSpPr txBox="1"/>
          <p:nvPr/>
        </p:nvSpPr>
        <p:spPr>
          <a:xfrm>
            <a:off x="1422607" y="704528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D18E1-F733-4D1C-878B-EDC0E9DDF863}"/>
              </a:ext>
            </a:extLst>
          </p:cNvPr>
          <p:cNvSpPr txBox="1"/>
          <p:nvPr/>
        </p:nvSpPr>
        <p:spPr>
          <a:xfrm>
            <a:off x="5382193" y="71059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99CD-0E53-4FFA-A8A9-0F9B79A30A1D}"/>
              </a:ext>
            </a:extLst>
          </p:cNvPr>
          <p:cNvSpPr txBox="1"/>
          <p:nvPr/>
        </p:nvSpPr>
        <p:spPr>
          <a:xfrm>
            <a:off x="9374425" y="70452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2F586-AAD4-4248-9817-42F0F3C4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8" y="4004292"/>
            <a:ext cx="3431629" cy="2513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1C2531-3EED-4DE5-9B6C-612D8984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" y="1319295"/>
            <a:ext cx="3387510" cy="2481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4E85D-C5DF-4CB0-A3D2-AE851888B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718" y="1398876"/>
            <a:ext cx="3387511" cy="2481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73BFFA-90CF-49DD-8C5C-2FAACEC97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718" y="4004292"/>
            <a:ext cx="3623709" cy="2654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1DDC94-15DC-47BA-AA81-844285B4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443" y="1398877"/>
            <a:ext cx="3387510" cy="24810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A84C98-F530-4467-825A-3529A50C4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7443" y="3921935"/>
            <a:ext cx="3431629" cy="25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44E9-3747-4CC3-BCE7-A9078397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999"/>
            <a:ext cx="1373659" cy="1031189"/>
          </a:xfrm>
        </p:spPr>
        <p:txBody>
          <a:bodyPr>
            <a:normAutofit/>
          </a:bodyPr>
          <a:lstStyle/>
          <a:p>
            <a:r>
              <a:rPr lang="en-US" sz="1800" dirty="0"/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CF1F-B52A-4DD3-BAAC-4A350B3468E2}"/>
              </a:ext>
            </a:extLst>
          </p:cNvPr>
          <p:cNvSpPr txBox="1"/>
          <p:nvPr/>
        </p:nvSpPr>
        <p:spPr>
          <a:xfrm>
            <a:off x="1581953" y="675124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D18E1-F733-4D1C-878B-EDC0E9DDF863}"/>
              </a:ext>
            </a:extLst>
          </p:cNvPr>
          <p:cNvSpPr txBox="1"/>
          <p:nvPr/>
        </p:nvSpPr>
        <p:spPr>
          <a:xfrm>
            <a:off x="5432907" y="67512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99CD-0E53-4FFA-A8A9-0F9B79A30A1D}"/>
              </a:ext>
            </a:extLst>
          </p:cNvPr>
          <p:cNvSpPr txBox="1"/>
          <p:nvPr/>
        </p:nvSpPr>
        <p:spPr>
          <a:xfrm>
            <a:off x="9743605" y="6751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8F28C-A583-4F15-91E7-EA654BF9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9" y="1304544"/>
            <a:ext cx="3623942" cy="2654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F3ABE-23BD-4E78-9962-6CFA01A9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9" y="4020771"/>
            <a:ext cx="3614315" cy="2647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538618-3F49-4E6A-95B3-F1F127474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732" y="4038337"/>
            <a:ext cx="3590330" cy="2629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4BE897-268B-458D-93D4-42BDE76A2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054" y="1304544"/>
            <a:ext cx="3708618" cy="2716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B258D9-3B14-487D-AFAC-0859A2FE2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712" y="4154058"/>
            <a:ext cx="3590330" cy="2629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F01B66-9D5C-477E-BA69-D54763891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650" y="1161792"/>
            <a:ext cx="3814454" cy="27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A508-1D36-4B92-92BC-4C3D077A0FEB}"/>
              </a:ext>
            </a:extLst>
          </p:cNvPr>
          <p:cNvSpPr txBox="1">
            <a:spLocks/>
          </p:cNvSpPr>
          <p:nvPr/>
        </p:nvSpPr>
        <p:spPr>
          <a:xfrm>
            <a:off x="1330842" y="2775467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0B981-26CF-4BF4-8642-FA8C8A1288FC}"/>
              </a:ext>
            </a:extLst>
          </p:cNvPr>
          <p:cNvSpPr txBox="1">
            <a:spLocks/>
          </p:cNvSpPr>
          <p:nvPr/>
        </p:nvSpPr>
        <p:spPr>
          <a:xfrm>
            <a:off x="7129130" y="2711668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04FD7-80B0-45E6-A30A-6460D2AD5D8B}"/>
              </a:ext>
            </a:extLst>
          </p:cNvPr>
          <p:cNvSpPr txBox="1"/>
          <p:nvPr/>
        </p:nvSpPr>
        <p:spPr>
          <a:xfrm>
            <a:off x="7129130" y="3429000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Fast, phasic DA spikes in the striatum occur when participants experience reward (RPEs)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553-0132-4CE4-8996-3775A9FE9F40}"/>
              </a:ext>
            </a:extLst>
          </p:cNvPr>
          <p:cNvSpPr txBox="1"/>
          <p:nvPr/>
        </p:nvSpPr>
        <p:spPr>
          <a:xfrm>
            <a:off x="1330842" y="3579629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akinetic movements and the choice to not pursue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DE47B-9C39-41D8-9148-CB9338F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43" y="4740963"/>
            <a:ext cx="2252773" cy="134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0BDD4-E6B8-431F-AF73-2D2A35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48" y="4765222"/>
            <a:ext cx="2465341" cy="13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37)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FC64C-E5D5-4D90-B97E-B69C6C5D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1" y="3835943"/>
            <a:ext cx="4714324" cy="2509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D88CB1-C703-4175-9A5F-672A15B5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94" y="3917080"/>
            <a:ext cx="4409524" cy="23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1547FD-382D-4961-954D-E9B035637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2" y="1515560"/>
            <a:ext cx="3882711" cy="2067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C6B5A-220C-40F0-93D3-A186672F4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201" y="907460"/>
            <a:ext cx="3347021" cy="2675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34803E-52CB-43ED-BB37-E451B695F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4222" y="1355290"/>
            <a:ext cx="4183746" cy="222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</a:t>
            </a:r>
            <a:r>
              <a:rPr lang="en-US" sz="2400" dirty="0" err="1"/>
              <a:t>gambleRamp</a:t>
            </a:r>
            <a:r>
              <a:rPr lang="en-US" sz="2400" dirty="0"/>
              <a:t> p&lt;.1 (n=18)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027C0-1E2A-4F14-8E6D-C3379E05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5" y="1048624"/>
            <a:ext cx="3383588" cy="2824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C6883-D8A9-4AB8-8B6C-A6B7F7C93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43" y="1013817"/>
            <a:ext cx="3383589" cy="2824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F79A9-1644-4359-9A09-5E85534C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02" y="3803463"/>
            <a:ext cx="5590598" cy="2976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79FDA7-68CF-49A5-9ACE-45713BF2C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694" y="3943458"/>
            <a:ext cx="5048829" cy="2687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DADBCA-298D-483B-9E45-089018078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509" y="1119001"/>
            <a:ext cx="4467831" cy="23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(n=36)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18FB8-E4C4-4B0D-8830-CD95572FE4A4}"/>
              </a:ext>
            </a:extLst>
          </p:cNvPr>
          <p:cNvSpPr txBox="1"/>
          <p:nvPr/>
        </p:nvSpPr>
        <p:spPr>
          <a:xfrm>
            <a:off x="8407598" y="5855769"/>
            <a:ext cx="352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plot shows only </a:t>
            </a:r>
            <a:r>
              <a:rPr lang="en-US" dirty="0" err="1"/>
              <a:t>midValue</a:t>
            </a:r>
            <a:r>
              <a:rPr lang="en-US" dirty="0"/>
              <a:t> trials</a:t>
            </a:r>
          </a:p>
          <a:p>
            <a:pPr algn="ctr"/>
            <a:r>
              <a:rPr lang="en-US" dirty="0"/>
              <a:t>for logical gamblers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44A6D-2144-4B23-8AC9-CE392A39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8" y="3898044"/>
            <a:ext cx="3811682" cy="2029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9BA52-351C-40B4-99B3-90E870D8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83" y="3898045"/>
            <a:ext cx="3811682" cy="2029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9AFFD-66BD-4F0F-825D-24D746AA1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5" y="1246329"/>
            <a:ext cx="4228902" cy="2251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BA7C7-B698-4273-AF54-3C772FD83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20" y="1108114"/>
            <a:ext cx="2507966" cy="2518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80E602-A7FD-4D22-AEF3-58675C89E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0487" y="1168991"/>
            <a:ext cx="4865988" cy="2590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5E453C-70C7-411D-82BB-8994587E9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6891" y="3879998"/>
            <a:ext cx="3703331" cy="19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gambled more than 60% of time (n=45)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096CC-72F5-48EE-8981-0FD622D9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" y="4022200"/>
            <a:ext cx="4028574" cy="2144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F7F64-F10F-45BF-B367-97EA53D0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45" y="3996416"/>
            <a:ext cx="4349823" cy="2315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765F45-E9DD-4D7E-B426-E75C581C4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68" y="1222988"/>
            <a:ext cx="4409524" cy="2347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13FD5F-8E66-43DB-BDB2-451182D7F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845" y="1186691"/>
            <a:ext cx="2953257" cy="2347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8BDB2A-8C44-42F0-ABE2-270F81D05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371" y="1322875"/>
            <a:ext cx="4221907" cy="2247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F6753-22FC-401B-A2B3-82B584EFA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510" y="4122347"/>
            <a:ext cx="3840468" cy="2044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C88B8-BAA0-41AD-884E-F6AAC6E7C9B2}"/>
              </a:ext>
            </a:extLst>
          </p:cNvPr>
          <p:cNvSpPr txBox="1"/>
          <p:nvPr/>
        </p:nvSpPr>
        <p:spPr>
          <a:xfrm>
            <a:off x="8750808" y="6167002"/>
            <a:ext cx="303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passed Catch</a:t>
            </a:r>
          </a:p>
        </p:txBody>
      </p:sp>
    </p:spTree>
    <p:extLst>
      <p:ext uri="{BB962C8B-B14F-4D97-AF65-F5344CB8AC3E}">
        <p14:creationId xmlns:p14="http://schemas.microsoft.com/office/powerpoint/2010/main" val="922448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First order analyses and conditions analysis</a:t>
            </a:r>
          </a:p>
          <a:p>
            <a:r>
              <a:rPr lang="en-US" dirty="0"/>
              <a:t>Breakdown of participants</a:t>
            </a:r>
          </a:p>
          <a:p>
            <a:r>
              <a:rPr lang="en-US" b="1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156380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6A5AE2-968C-4A7A-A3E9-8EFC6161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Summary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A33BE-DBF7-460D-AAFD-7B99DAEE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Overall, participants demonstrated an increase in gambling propensity (</a:t>
            </a:r>
            <a:r>
              <a:rPr lang="en-US" dirty="0" err="1"/>
              <a:t>gambleRamp</a:t>
            </a:r>
            <a:r>
              <a:rPr lang="en-US" dirty="0"/>
              <a:t>) and decreased RT as gambles interrupted later.</a:t>
            </a:r>
          </a:p>
          <a:p>
            <a:r>
              <a:rPr lang="en-US" dirty="0"/>
              <a:t>Both this </a:t>
            </a:r>
            <a:r>
              <a:rPr lang="en-US" dirty="0" err="1"/>
              <a:t>decreasedRT</a:t>
            </a:r>
            <a:r>
              <a:rPr lang="en-US" dirty="0"/>
              <a:t> effect and </a:t>
            </a:r>
            <a:r>
              <a:rPr lang="en-US" dirty="0" err="1"/>
              <a:t>gambleRamp</a:t>
            </a:r>
            <a:r>
              <a:rPr lang="en-US" dirty="0"/>
              <a:t> effect was strongest in particular subsets of participants, notably individuals who failed the catch trials.</a:t>
            </a:r>
          </a:p>
          <a:p>
            <a:endParaRPr lang="en-US" dirty="0"/>
          </a:p>
          <a:p>
            <a:r>
              <a:rPr lang="en-US" dirty="0"/>
              <a:t>Maybe the randomness in </a:t>
            </a:r>
            <a:r>
              <a:rPr lang="en-US" dirty="0" err="1"/>
              <a:t>failCatch</a:t>
            </a:r>
            <a:r>
              <a:rPr lang="en-US" dirty="0"/>
              <a:t> participants can hint at a subtle ramp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C3DE-C45B-457C-B2EA-103A34D3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4EF5-BE61-4F14-9DE1-76BC9BB5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version</a:t>
            </a:r>
          </a:p>
          <a:p>
            <a:pPr lvl="1"/>
            <a:r>
              <a:rPr lang="en-US" dirty="0"/>
              <a:t>Gamble is still previewed</a:t>
            </a:r>
          </a:p>
          <a:p>
            <a:pPr lvl="1"/>
            <a:r>
              <a:rPr lang="en-US" dirty="0"/>
              <a:t>Spacebar to gamble</a:t>
            </a:r>
          </a:p>
          <a:p>
            <a:pPr lvl="1"/>
            <a:r>
              <a:rPr lang="en-US" dirty="0"/>
              <a:t>C to collect either gamble or sure thing</a:t>
            </a:r>
          </a:p>
          <a:p>
            <a:r>
              <a:rPr lang="en-US" dirty="0"/>
              <a:t>Instrumental version</a:t>
            </a:r>
          </a:p>
          <a:p>
            <a:pPr lvl="1"/>
            <a:r>
              <a:rPr lang="en-US" dirty="0"/>
              <a:t>Gamble is no longer previewed</a:t>
            </a:r>
          </a:p>
          <a:p>
            <a:pPr lvl="1"/>
            <a:r>
              <a:rPr lang="en-US" dirty="0"/>
              <a:t>Progress bar stops during gamble, Y or N to accept/reject</a:t>
            </a:r>
          </a:p>
          <a:p>
            <a:pPr lvl="1"/>
            <a:endParaRPr lang="en-US" dirty="0"/>
          </a:p>
          <a:p>
            <a:r>
              <a:rPr lang="en-US" dirty="0" err="1"/>
              <a:t>Baratt</a:t>
            </a:r>
            <a:r>
              <a:rPr lang="en-US" dirty="0"/>
              <a:t> Impulsiveness Test (BIT)</a:t>
            </a:r>
          </a:p>
        </p:txBody>
      </p:sp>
    </p:spTree>
    <p:extLst>
      <p:ext uri="{BB962C8B-B14F-4D97-AF65-F5344CB8AC3E}">
        <p14:creationId xmlns:p14="http://schemas.microsoft.com/office/powerpoint/2010/main" val="634055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A025-60C3-4A36-B744-2B941E16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5" y="173214"/>
            <a:ext cx="3790244" cy="910519"/>
          </a:xfrm>
        </p:spPr>
        <p:txBody>
          <a:bodyPr/>
          <a:lstStyle/>
          <a:p>
            <a:r>
              <a:rPr lang="en-US" sz="3200" dirty="0"/>
              <a:t>Acknowledgements</a:t>
            </a:r>
            <a:endParaRPr lang="en-US" dirty="0"/>
          </a:p>
        </p:txBody>
      </p:sp>
      <p:pic>
        <p:nvPicPr>
          <p:cNvPr id="1028" name="Picture 4" descr="frankLabPhoto_1_resized.png">
            <a:extLst>
              <a:ext uri="{FF2B5EF4-FFF2-40B4-BE49-F238E27FC236}">
                <a16:creationId xmlns:a16="http://schemas.microsoft.com/office/drawing/2014/main" id="{8083C9F3-07D2-49A7-B081-5F9011A2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12" y="1675106"/>
            <a:ext cx="7115181" cy="40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711DF-A7A2-4F08-8CE2-80B063F9CDDC}"/>
              </a:ext>
            </a:extLst>
          </p:cNvPr>
          <p:cNvSpPr txBox="1"/>
          <p:nvPr/>
        </p:nvSpPr>
        <p:spPr>
          <a:xfrm>
            <a:off x="5320841" y="117704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LNCC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E16F1-77D1-4D9D-A85E-41F8CCA9D536}"/>
              </a:ext>
            </a:extLst>
          </p:cNvPr>
          <p:cNvSpPr txBox="1"/>
          <p:nvPr/>
        </p:nvSpPr>
        <p:spPr>
          <a:xfrm>
            <a:off x="2496881" y="6238196"/>
            <a:ext cx="669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thanks to Andrew, Carolyn, Dan, Andrea, </a:t>
            </a:r>
            <a:r>
              <a:rPr lang="en-US" dirty="0" err="1"/>
              <a:t>Wasita</a:t>
            </a:r>
            <a:r>
              <a:rPr lang="en-US" dirty="0"/>
              <a:t>, and Michael </a:t>
            </a:r>
          </a:p>
        </p:txBody>
      </p:sp>
    </p:spTree>
    <p:extLst>
      <p:ext uri="{BB962C8B-B14F-4D97-AF65-F5344CB8AC3E}">
        <p14:creationId xmlns:p14="http://schemas.microsoft.com/office/powerpoint/2010/main" val="3992442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096-A879-4BC2-9E51-9D1C8927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27178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Extra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590C-2FA1-4A8B-AE4A-42553916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107"/>
            <a:ext cx="3720902" cy="1980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809E0-848C-42F8-81C6-B311E22A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1876"/>
            <a:ext cx="3720902" cy="1980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97A22-AFCD-4771-9C47-B21CE1A4F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902" y="4511876"/>
            <a:ext cx="3720902" cy="1980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4D4A7-C41F-43DA-B360-F577FF85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238" y="2225602"/>
            <a:ext cx="3720902" cy="1980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8B2AAA-9BDA-402F-81D5-D305BA237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858" y="460049"/>
            <a:ext cx="3436219" cy="1829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0678BC-3B58-4840-B12F-76D9F4E760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520" y="1027906"/>
            <a:ext cx="4704233" cy="49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9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9E793D-C624-470B-9338-FB9CC5DD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-126969"/>
            <a:ext cx="27178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ACF constants for each participant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18526-D151-4CE7-BF97-67DCF560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818" y="3672023"/>
            <a:ext cx="3942410" cy="2887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4C709-1064-49B8-8663-1A90F080B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107" y="3926797"/>
            <a:ext cx="3506082" cy="2567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128D0-CC50-415F-90D7-9E1B09529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20" y="3862001"/>
            <a:ext cx="3683022" cy="269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6346A-4172-471A-ABA0-B5728A73B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748" y="784564"/>
            <a:ext cx="3942410" cy="2887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FB52E-A074-4A8E-8F07-48F6D7188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144" y="832058"/>
            <a:ext cx="3812718" cy="27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6" y="2778832"/>
            <a:ext cx="357187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B5586-027D-4836-BB4F-66E7F605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778832"/>
            <a:ext cx="2800350" cy="2371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CE7E0-01E2-4D5C-905D-B54543FB8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00" y="2336979"/>
            <a:ext cx="3695700" cy="28384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7531E2-9BF3-45A1-B983-6B6CE0754D2B}"/>
              </a:ext>
            </a:extLst>
          </p:cNvPr>
          <p:cNvSpPr txBox="1">
            <a:spLocks/>
          </p:cNvSpPr>
          <p:nvPr/>
        </p:nvSpPr>
        <p:spPr>
          <a:xfrm>
            <a:off x="838200" y="5523620"/>
            <a:ext cx="7789340" cy="46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Encodes temporal discounting in instrumental cases</a:t>
            </a:r>
          </a:p>
        </p:txBody>
      </p:sp>
    </p:spTree>
    <p:extLst>
      <p:ext uri="{BB962C8B-B14F-4D97-AF65-F5344CB8AC3E}">
        <p14:creationId xmlns:p14="http://schemas.microsoft.com/office/powerpoint/2010/main" val="59099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389-E524-4922-B91D-909C6F4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Implications of fluctuating DA?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3F29-0E24-4F1C-95CD-AF60F6C9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9" y="2448598"/>
            <a:ext cx="628650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AFAA0-AD4D-40C2-B481-A867146A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99" y="4808364"/>
            <a:ext cx="7210425" cy="981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C27BED-C006-4FC1-8999-BF2296C891AB}"/>
              </a:ext>
            </a:extLst>
          </p:cNvPr>
          <p:cNvSpPr/>
          <p:nvPr/>
        </p:nvSpPr>
        <p:spPr>
          <a:xfrm>
            <a:off x="1196292" y="4042617"/>
            <a:ext cx="8044405" cy="200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025B7-BA5E-4378-B208-786337015FF5}"/>
              </a:ext>
            </a:extLst>
          </p:cNvPr>
          <p:cNvSpPr txBox="1"/>
          <p:nvPr/>
        </p:nvSpPr>
        <p:spPr>
          <a:xfrm>
            <a:off x="1456264" y="1832892"/>
            <a:ext cx="69042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Indiscriminately increasing vigor of any action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84BB3-D528-48B7-B306-4DE759D8F262}"/>
              </a:ext>
            </a:extLst>
          </p:cNvPr>
          <p:cNvSpPr txBox="1"/>
          <p:nvPr/>
        </p:nvSpPr>
        <p:spPr>
          <a:xfrm>
            <a:off x="871546" y="4190277"/>
            <a:ext cx="83691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 dirty="0"/>
              <a:t>Modulates perceived rewards and/or perceived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89" y="2923046"/>
            <a:ext cx="4356220" cy="297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593059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2453-38E1-4AA3-8017-253DED4F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97" y="2854501"/>
            <a:ext cx="10515600" cy="952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 humans’ propensity to gamble vary as striatal DA changes (via proximity to reward)?</a:t>
            </a:r>
          </a:p>
        </p:txBody>
      </p:sp>
    </p:spTree>
    <p:extLst>
      <p:ext uri="{BB962C8B-B14F-4D97-AF65-F5344CB8AC3E}">
        <p14:creationId xmlns:p14="http://schemas.microsoft.com/office/powerpoint/2010/main" val="47906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5D34-8F1B-468D-BF41-29E57FB4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b="1" dirty="0"/>
              <a:t>Task</a:t>
            </a:r>
          </a:p>
          <a:p>
            <a:r>
              <a:rPr lang="en-US" dirty="0"/>
              <a:t>First order analyses and conditions analysis</a:t>
            </a:r>
          </a:p>
          <a:p>
            <a:r>
              <a:rPr lang="en-US" dirty="0"/>
              <a:t>Breakdown of participants</a:t>
            </a:r>
          </a:p>
          <a:p>
            <a:r>
              <a:rPr lang="en-US" dirty="0"/>
              <a:t>Conclusion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90435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765</Words>
  <Application>Microsoft Office PowerPoint</Application>
  <PresentationFormat>Widescreen</PresentationFormat>
  <Paragraphs>132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Ramping risk-taking</vt:lpstr>
      <vt:lpstr>PowerPoint Presentation</vt:lpstr>
      <vt:lpstr>What does dopamine (DA) do?</vt:lpstr>
      <vt:lpstr>PowerPoint Presentation</vt:lpstr>
      <vt:lpstr>Implications of fluctuating DA?</vt:lpstr>
      <vt:lpstr>Do fluctuating levels of DA bias value perception?</vt:lpstr>
      <vt:lpstr>PowerPoint Presentation</vt:lpstr>
      <vt:lpstr>PowerPoint Presentation</vt:lpstr>
      <vt:lpstr>Task</vt:lpstr>
      <vt:lpstr>PowerPoint Presentation</vt:lpstr>
      <vt:lpstr>PowerPoint Presentation</vt:lpstr>
      <vt:lpstr>Current version</vt:lpstr>
      <vt:lpstr>Current task specifications and participants</vt:lpstr>
      <vt:lpstr>PowerPoint Presentation</vt:lpstr>
      <vt:lpstr>First order analyses</vt:lpstr>
      <vt:lpstr>PowerPoint Presentation</vt:lpstr>
      <vt:lpstr>Low Mag</vt:lpstr>
      <vt:lpstr>Mid Mag</vt:lpstr>
      <vt:lpstr>High Mag</vt:lpstr>
      <vt:lpstr>Low value (previously called odds)</vt:lpstr>
      <vt:lpstr>Mid value</vt:lpstr>
      <vt:lpstr>High value </vt:lpstr>
      <vt:lpstr>High RPE trials only </vt:lpstr>
      <vt:lpstr>Low RPE trials only </vt:lpstr>
      <vt:lpstr>PowerPoint Presentation</vt:lpstr>
      <vt:lpstr>PowerPoint Presentation</vt:lpstr>
      <vt:lpstr>Participants who failed any number of catch trials (n=82)</vt:lpstr>
      <vt:lpstr>Magnitude</vt:lpstr>
      <vt:lpstr>Value</vt:lpstr>
      <vt:lpstr>Participants who showed downwards decreasing RT slope, p&lt; .1 (n= 37)</vt:lpstr>
      <vt:lpstr>Participants who showed gambleRamp p&lt;.1 (n=18)</vt:lpstr>
      <vt:lpstr>Upper quartile of logical gamblers split (n=36)</vt:lpstr>
      <vt:lpstr>Participants who gambled more than 60% of time (n=45)</vt:lpstr>
      <vt:lpstr>PowerPoint Presentation</vt:lpstr>
      <vt:lpstr>Summary</vt:lpstr>
      <vt:lpstr>Future experiments</vt:lpstr>
      <vt:lpstr>Acknowledgements</vt:lpstr>
      <vt:lpstr>Extra Plots</vt:lpstr>
      <vt:lpstr>ACF constants for each participant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Pagnier</cp:lastModifiedBy>
  <cp:revision>58</cp:revision>
  <dcterms:created xsi:type="dcterms:W3CDTF">2018-10-26T15:50:38Z</dcterms:created>
  <dcterms:modified xsi:type="dcterms:W3CDTF">2018-10-29T15:34:10Z</dcterms:modified>
</cp:coreProperties>
</file>