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4" r:id="rId11"/>
    <p:sldId id="267" r:id="rId12"/>
    <p:sldId id="268" r:id="rId13"/>
    <p:sldId id="270" r:id="rId14"/>
    <p:sldId id="26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2" r:id="rId23"/>
    <p:sldId id="284" r:id="rId24"/>
    <p:sldId id="285" r:id="rId25"/>
    <p:sldId id="269" r:id="rId26"/>
    <p:sldId id="27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4A8AF-726B-4E5B-8C1C-EBADF88DE912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30BCE-83B5-4D36-8240-34FC3A277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4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Howe, M. W., Tierney, P. L., Sandberg, S. G., Phillips, P. E. &amp;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Graybiel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A. M. Prolonged dopamine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signalling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striatum signals proximity and value of distant rewards.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575–579 (2013).</a:t>
            </a:r>
          </a:p>
          <a:p>
            <a:pPr marL="228600" indent="-228600">
              <a:buAutoNum type="alphaLcParenR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Wassum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K. M.,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Ostlund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S. B. &amp; Maidment, N. T. Phasic mesolimbic dopamine signaling precedes and predicts performance of a self-initiated action sequence task.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Biol. Psychiatry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846–854 (2012).</a:t>
            </a:r>
          </a:p>
          <a:p>
            <a:pPr marL="228600" indent="-228600">
              <a:buAutoNum type="alphaL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Hamid, A. A. et al. Mesolimbic dopamine signals the value of work.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Nat.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Neurosci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117–126 (2016).</a:t>
            </a:r>
          </a:p>
          <a:p>
            <a:pPr marL="228600" indent="-228600">
              <a:buAutoNum type="alphaLcParenR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true in instrumental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1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446D-DE46-404C-B5B0-D084FC4E0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0977B-735A-4B0F-9B9C-FACCD22EF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07E93-2707-4F95-891A-E741E4D9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D06FD-FD41-4060-8882-989169B1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25D99-ECA9-41E8-BB34-A22E76F6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0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352E-2D8B-4748-98F3-5824F9B5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B4E41-B10B-4396-B257-41B268AD3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9F3AF-51DE-4302-B83E-49240A5F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15637-D5A9-47B2-BF08-81865954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5DDD2-38A6-456E-8FE4-E6E35888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8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BF54A-2B8F-4392-B9CD-02C6D9994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2C6B8-DC6A-4104-93A0-D7BD9FB6D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FFF64-084D-453E-BA5C-476CD99E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0EA1C-F9EA-4ABB-93D0-A505B99CC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9880A-1019-4794-9B11-A348BC10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B7C9-135C-4370-93F0-66A7CCBF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A406-7919-46B2-8169-79ED2FE0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09A7-86A4-4E97-9E7E-88227121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CD257-44EF-445D-8B06-05F10DC2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CB4A7-132D-42CD-9CAC-4EC4C75D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3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134E-E301-4E01-9126-E5C215CF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30AA0-D75E-49D1-92F4-A253D5D5F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02F20-28FC-408D-B78F-470C63C6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4B44B-844D-4F1B-B8D5-8F13E2749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9987-DCCD-4AC4-B908-1318CA3D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8832-FC5A-4096-BFA1-44444DAB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53424-FFDC-4B4A-9C17-6B9F008E0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85167-0480-4787-B6D9-5A27320D5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65ED1-8F73-41B2-8BE1-8030750F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C7D79-0DD9-4A4A-AB24-98BC03A3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778EF-AB08-4B3F-B01A-795FC3F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0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D4C0-18EC-484E-B7A3-3C9FABE8D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849EA-5E54-401F-9FFF-84D4A2B5E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8EB8A-1124-480A-849A-DF7DD10DC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4F94B-D8D1-47B2-BA9F-18333D8EF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0B54D1-15DA-4A2A-90E0-BC4BF0507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7D61C-0A3F-4102-9BA5-E775A1D3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CD8EC-B56A-4A0C-926E-A2D33B62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9D0F37-71F3-4E38-9AA4-663CA3DE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4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2D60-4F08-4144-A9EE-B9E0C137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1597A-6F5B-49A9-B282-6A0F93D5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7946A-09B2-4578-BC2D-9FA90A43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B2553-438A-4B1C-948C-ACA6D8BC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2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7A205-C077-48CD-B0D8-AD541779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863FD-E433-45C2-8E55-FFB6224F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88434-733F-4696-92E1-4EDB331C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4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1923-72AC-49EE-BE6A-06AA859F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CE359-79F3-4520-BBAF-66B1E544A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6C7B4-1304-4335-8FF9-83BC5CC82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E63B9-CD60-4279-A6EA-314FF05B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A84AC-1AF3-4D72-8365-2FA410F1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5A725-4B36-4CA1-9DC5-59BDADF3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9660-028B-4D1D-8FC5-B3B7A447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A4DF2-6F85-46EB-8919-9D498BE70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C5794-5EFC-4F7C-AE9A-3D3F3CE83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49EEC-74EC-4502-9516-DEE307D6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89707-2727-46DB-B414-449CAD1E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09EAD-91E8-4C86-9762-468789AF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5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6ACE5-CA91-4EAA-96CA-2C5EC398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99142-BF1B-4C86-9E0D-3E10F500F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40AA5-94AA-4D05-B513-9EA05BEEF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524C0-7FB7-4DC8-A982-E6468AA02D2A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B64B0-74F8-467E-90BE-ED67765F5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21769-4017-47C2-85FE-D12437ED4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0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1C013-E63D-4793-B1D6-DE9498764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800"/>
            <a:ext cx="9144000" cy="2387600"/>
          </a:xfrm>
        </p:spPr>
        <p:txBody>
          <a:bodyPr/>
          <a:lstStyle/>
          <a:p>
            <a:r>
              <a:rPr lang="en-US" dirty="0"/>
              <a:t>Ramping risk-taking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DE2BB-41C2-4299-960B-87D856B8F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Examining the dynamics of how a progressing value function changes gambling behavior in humans</a:t>
            </a:r>
          </a:p>
          <a:p>
            <a:endParaRPr lang="en-US" dirty="0"/>
          </a:p>
          <a:p>
            <a:r>
              <a:rPr lang="en-US" dirty="0" err="1"/>
              <a:t>Shenhav</a:t>
            </a:r>
            <a:r>
              <a:rPr lang="en-US" dirty="0"/>
              <a:t> lab meeting 10.29.18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94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E3F8CF-2488-4F3E-9699-B1033E6D9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23" y="2288658"/>
            <a:ext cx="2000323" cy="127656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8A7CCD5-2B02-459A-9583-98F0B4DD93F0}"/>
              </a:ext>
            </a:extLst>
          </p:cNvPr>
          <p:cNvGrpSpPr/>
          <p:nvPr/>
        </p:nvGrpSpPr>
        <p:grpSpPr>
          <a:xfrm>
            <a:off x="5718322" y="2597046"/>
            <a:ext cx="1501629" cy="968179"/>
            <a:chOff x="5193079" y="4397282"/>
            <a:chExt cx="1501629" cy="96817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E01FFAA-520A-48AE-8BE0-C89FBCE31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423" y="4498019"/>
              <a:ext cx="1280686" cy="79800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B38CBE-2AC9-4D1E-9548-123583366803}"/>
                </a:ext>
              </a:extLst>
            </p:cNvPr>
            <p:cNvSpPr/>
            <p:nvPr/>
          </p:nvSpPr>
          <p:spPr>
            <a:xfrm>
              <a:off x="5193079" y="4397282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492C7F-7DFC-46B1-AA08-5C95DDDAA15B}"/>
              </a:ext>
            </a:extLst>
          </p:cNvPr>
          <p:cNvGrpSpPr/>
          <p:nvPr/>
        </p:nvGrpSpPr>
        <p:grpSpPr>
          <a:xfrm>
            <a:off x="7717990" y="1095375"/>
            <a:ext cx="1951362" cy="1322379"/>
            <a:chOff x="3284310" y="5592929"/>
            <a:chExt cx="1684588" cy="111252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F2A1B5B-671C-43B7-B087-ADE11F4CA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5580" y="5677239"/>
              <a:ext cx="1613318" cy="102821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D3EA1E9-EBD6-4676-A277-26BC3176BFA1}"/>
                </a:ext>
              </a:extLst>
            </p:cNvPr>
            <p:cNvSpPr/>
            <p:nvPr/>
          </p:nvSpPr>
          <p:spPr>
            <a:xfrm>
              <a:off x="3284310" y="5592929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7C7562-4259-4373-977F-ED2135F9B0DB}"/>
              </a:ext>
            </a:extLst>
          </p:cNvPr>
          <p:cNvGrpSpPr/>
          <p:nvPr/>
        </p:nvGrpSpPr>
        <p:grpSpPr>
          <a:xfrm>
            <a:off x="7676082" y="4119925"/>
            <a:ext cx="1951362" cy="1418391"/>
            <a:chOff x="6844536" y="5592929"/>
            <a:chExt cx="1951362" cy="141839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4B1C7EA-0656-4664-85AD-DB4DB5774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4536" y="5592929"/>
              <a:ext cx="1951362" cy="1418391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0740838-6822-4F79-A862-E183B92D9C23}"/>
                </a:ext>
              </a:extLst>
            </p:cNvPr>
            <p:cNvSpPr/>
            <p:nvPr/>
          </p:nvSpPr>
          <p:spPr>
            <a:xfrm>
              <a:off x="7069403" y="560499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57C2B1-C491-46FC-8038-CC4C6D0E1749}"/>
              </a:ext>
            </a:extLst>
          </p:cNvPr>
          <p:cNvGrpSpPr/>
          <p:nvPr/>
        </p:nvGrpSpPr>
        <p:grpSpPr>
          <a:xfrm>
            <a:off x="1864273" y="2071523"/>
            <a:ext cx="3424700" cy="2336585"/>
            <a:chOff x="443349" y="2046570"/>
            <a:chExt cx="2229285" cy="152098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9946772-D8B8-4AE9-B3D5-1A21144C3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3349" y="2046570"/>
              <a:ext cx="2229285" cy="152098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76D7F9E-7CA9-4594-9CC7-2DE04D2B5C49}"/>
                </a:ext>
              </a:extLst>
            </p:cNvPr>
            <p:cNvSpPr/>
            <p:nvPr/>
          </p:nvSpPr>
          <p:spPr>
            <a:xfrm>
              <a:off x="814025" y="212723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C6678B0C-4355-4A5B-90AB-18333950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1600"/>
            <a:ext cx="2619375" cy="758825"/>
          </a:xfrm>
        </p:spPr>
        <p:txBody>
          <a:bodyPr>
            <a:normAutofit/>
          </a:bodyPr>
          <a:lstStyle/>
          <a:p>
            <a:r>
              <a:rPr lang="en-US" sz="2400" dirty="0"/>
              <a:t>Current version</a:t>
            </a:r>
          </a:p>
        </p:txBody>
      </p:sp>
    </p:spTree>
    <p:extLst>
      <p:ext uri="{BB962C8B-B14F-4D97-AF65-F5344CB8AC3E}">
        <p14:creationId xmlns:p14="http://schemas.microsoft.com/office/powerpoint/2010/main" val="3817228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3165-9711-40A4-B761-CE4F9184B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5900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Current task specifications and participants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15EDB3-4593-48F5-8443-DF8A889CF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67" y="3252509"/>
            <a:ext cx="2442882" cy="252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Magnitude</a:t>
            </a:r>
          </a:p>
          <a:p>
            <a:pPr marL="0" indent="0">
              <a:buNone/>
            </a:pPr>
            <a:r>
              <a:rPr lang="en-US" sz="1400" dirty="0"/>
              <a:t>Low</a:t>
            </a:r>
            <a:endParaRPr lang="en-US" sz="1600" dirty="0"/>
          </a:p>
          <a:p>
            <a:pPr marL="457200" lvl="1" indent="0">
              <a:buNone/>
            </a:pPr>
            <a:r>
              <a:rPr lang="en-US" sz="1100" dirty="0"/>
              <a:t>Trials that offer $1 or $2</a:t>
            </a:r>
          </a:p>
          <a:p>
            <a:pPr marL="457200" lvl="1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400" dirty="0"/>
              <a:t>Mid</a:t>
            </a:r>
            <a:endParaRPr lang="en-US" sz="1600" dirty="0"/>
          </a:p>
          <a:p>
            <a:pPr marL="457200" lvl="1" indent="0">
              <a:buNone/>
            </a:pPr>
            <a:r>
              <a:rPr lang="en-US" sz="1100" dirty="0"/>
              <a:t>Trials that offer $3 or $4</a:t>
            </a:r>
          </a:p>
          <a:p>
            <a:pPr marL="457200" lvl="1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400" dirty="0"/>
              <a:t>High</a:t>
            </a:r>
            <a:endParaRPr lang="en-US" sz="1600" dirty="0"/>
          </a:p>
          <a:p>
            <a:pPr marL="457200" lvl="1" indent="0">
              <a:buNone/>
            </a:pPr>
            <a:r>
              <a:rPr lang="en-US" sz="1100" dirty="0"/>
              <a:t>Trials that offer $5 or $6</a:t>
            </a:r>
          </a:p>
          <a:p>
            <a:pPr marL="457200" lvl="1" indent="0">
              <a:buNone/>
            </a:pPr>
            <a:endParaRPr lang="en-US" sz="1100" dirty="0"/>
          </a:p>
          <a:p>
            <a:pPr marL="457200" lvl="1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A44936-D130-4905-869A-9822F2573301}"/>
              </a:ext>
            </a:extLst>
          </p:cNvPr>
          <p:cNvSpPr txBox="1">
            <a:spLocks/>
          </p:cNvSpPr>
          <p:nvPr/>
        </p:nvSpPr>
        <p:spPr>
          <a:xfrm>
            <a:off x="8524763" y="3079690"/>
            <a:ext cx="2442882" cy="291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Value</a:t>
            </a:r>
          </a:p>
          <a:p>
            <a:pPr marL="0" indent="0">
              <a:buNone/>
            </a:pPr>
            <a:r>
              <a:rPr lang="en-US" sz="1400" dirty="0"/>
              <a:t>Low</a:t>
            </a:r>
            <a:endParaRPr lang="en-US" sz="1600" dirty="0"/>
          </a:p>
          <a:p>
            <a:pPr marL="457200" lvl="1" indent="0">
              <a:buNone/>
            </a:pPr>
            <a:r>
              <a:rPr lang="en-US" sz="1100" dirty="0"/>
              <a:t>Gambles that offer 1.5* guaranteed amount</a:t>
            </a:r>
          </a:p>
          <a:p>
            <a:pPr marL="457200" lvl="1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400" dirty="0"/>
              <a:t>Mid</a:t>
            </a:r>
            <a:endParaRPr lang="en-US" sz="1600" dirty="0"/>
          </a:p>
          <a:p>
            <a:pPr marL="457200" lvl="1" indent="0">
              <a:buNone/>
            </a:pPr>
            <a:r>
              <a:rPr lang="en-US" sz="1100" dirty="0"/>
              <a:t>Gambles that offer 2* guaranteed amount</a:t>
            </a:r>
          </a:p>
          <a:p>
            <a:pPr marL="457200" lvl="1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400" dirty="0"/>
              <a:t>High</a:t>
            </a:r>
            <a:endParaRPr lang="en-US" sz="1600" dirty="0"/>
          </a:p>
          <a:p>
            <a:pPr marL="457200" lvl="1" indent="0">
              <a:buNone/>
            </a:pPr>
            <a:r>
              <a:rPr lang="en-US" sz="1100" dirty="0"/>
              <a:t>Gambles that offer 3* guaranteed amount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35BD20-94FC-475D-9E31-A119AE29DCC6}"/>
              </a:ext>
            </a:extLst>
          </p:cNvPr>
          <p:cNvSpPr txBox="1"/>
          <p:nvPr/>
        </p:nvSpPr>
        <p:spPr>
          <a:xfrm>
            <a:off x="748789" y="1248370"/>
            <a:ext cx="9452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221 participants </a:t>
            </a:r>
          </a:p>
          <a:p>
            <a:r>
              <a:rPr lang="en-US" dirty="0"/>
              <a:t>18-40 years old</a:t>
            </a:r>
          </a:p>
          <a:p>
            <a:r>
              <a:rPr lang="en-US" dirty="0"/>
              <a:t>127 male 76 female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77893-D499-46A9-8A3F-90D49EF2F78C}"/>
              </a:ext>
            </a:extLst>
          </p:cNvPr>
          <p:cNvSpPr txBox="1"/>
          <p:nvPr/>
        </p:nvSpPr>
        <p:spPr>
          <a:xfrm>
            <a:off x="657467" y="2388939"/>
            <a:ext cx="5076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133 trials. Option to gamble on 86.39% of trials. </a:t>
            </a:r>
          </a:p>
          <a:p>
            <a:r>
              <a:rPr lang="en-US" dirty="0"/>
              <a:t>Each trial has a magnitude and a value component.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C8C257-7644-4B64-B9B1-FD9D78FAC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644" y="3450976"/>
            <a:ext cx="3952762" cy="28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41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89D6-4F9F-4DA4-8E73-D65B81F6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64" y="127479"/>
            <a:ext cx="2981446" cy="653447"/>
          </a:xfrm>
        </p:spPr>
        <p:txBody>
          <a:bodyPr>
            <a:normAutofit/>
          </a:bodyPr>
          <a:lstStyle/>
          <a:p>
            <a:r>
              <a:rPr lang="en-US" sz="2400" dirty="0"/>
              <a:t>First order analyses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8CFA88-6990-4476-B989-BEB0F3531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94" y="578213"/>
            <a:ext cx="3615375" cy="2706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AB492B-9345-4808-8BD3-409068C3E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849" y="578213"/>
            <a:ext cx="3615375" cy="2706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E6A695-AFE5-420F-8EE1-C6B8F06CF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012" y="3454824"/>
            <a:ext cx="4373140" cy="3273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256BD1-2DD1-4B43-9A11-B63CCD1853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3857" y="3369854"/>
            <a:ext cx="4600131" cy="344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31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4DF81C4-31E0-4E09-B63E-E0ECC6A37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988" y="2586041"/>
            <a:ext cx="4934838" cy="4167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0EB19A-D045-4AC7-8548-93347167E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95" y="104526"/>
            <a:ext cx="4325327" cy="32381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5855B0-B849-478E-B465-EBFD11993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902" y="104526"/>
            <a:ext cx="3970603" cy="297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0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/>
              <a:t>Low Mag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A03516-2418-4447-8DBF-D189F4665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628" y="1294363"/>
            <a:ext cx="2517634" cy="18173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4B028E-7048-458E-B0FF-20DBB76B5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622" y="4071153"/>
            <a:ext cx="3343867" cy="241381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0A18BF8-9637-400F-8307-71604FE2D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423" y="3378046"/>
            <a:ext cx="4334933" cy="230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51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Mid Mag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2BD26-86E7-479A-8A48-32C62023E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43" y="721446"/>
            <a:ext cx="3461646" cy="24988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C0A11E-5F98-48D9-97E1-40C907672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813" y="592081"/>
            <a:ext cx="3929997" cy="28369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44FC08-2B4B-4C83-B67A-45E438116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89" y="3941726"/>
            <a:ext cx="3680953" cy="2657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44261A-7066-4C7E-B105-069F126D3B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4813" y="4021081"/>
            <a:ext cx="3680953" cy="2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4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High Mag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429A77-84AB-4A6E-AB05-2671FDC57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91" y="796099"/>
            <a:ext cx="4331441" cy="31267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B71185-BF77-4A3D-8838-2FF75E2C5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301" y="936703"/>
            <a:ext cx="4059425" cy="29303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E92401-21B0-4818-8B02-2860BA8B0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62" y="3927651"/>
            <a:ext cx="4059426" cy="29303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161B5D-8F37-40B3-949B-8C1AAEC2F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1773" y="4064253"/>
            <a:ext cx="3680953" cy="2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70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Low value (previously called odds)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8139DC-364B-49FE-A3E0-C96A73CA6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71" y="1065878"/>
            <a:ext cx="3417041" cy="24666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C8A2DA-6E49-4A49-9269-A7DEBCD8C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013" y="933058"/>
            <a:ext cx="3785031" cy="2732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ED8C28-BE10-467E-804A-38272FDAA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14" y="3777688"/>
            <a:ext cx="3985753" cy="28771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2F3777-822A-42F0-859C-949753CD2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1291" y="3777688"/>
            <a:ext cx="3985753" cy="287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66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Mid value (odds)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A46DF3-EE19-4A60-8A55-648C88AB2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71" y="1098394"/>
            <a:ext cx="3680953" cy="26571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61FE8E-FDB7-472B-A53F-844C623A9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418" y="956182"/>
            <a:ext cx="4074963" cy="29415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0C46CB-5619-425D-BCAB-CFB779DB4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90" y="3897747"/>
            <a:ext cx="3863090" cy="27886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DD72B6-C879-4C0F-8474-80A65A7D7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9417" y="3897747"/>
            <a:ext cx="3796183" cy="274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73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High odds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62B0B1-BDBC-49D5-94A6-D0D72D57F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80" y="933277"/>
            <a:ext cx="4119568" cy="29737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2001C6-3DD1-4944-9301-89D84AD68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169" y="933277"/>
            <a:ext cx="3642642" cy="26294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8E0757-478C-4375-A856-E39610F65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548" y="3907040"/>
            <a:ext cx="3550855" cy="25632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36AE45-6163-40B2-88FC-B904D4505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8937" y="3907040"/>
            <a:ext cx="3796182" cy="274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3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5729-A672-46A4-A810-E80F65F7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does dopamine (DA) do?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372419-61FB-40DB-98A8-F39C5B25399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2138916" cy="5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Lots of things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CFA508-1D36-4B92-92BC-4C3D077A0FEB}"/>
              </a:ext>
            </a:extLst>
          </p:cNvPr>
          <p:cNvSpPr txBox="1">
            <a:spLocks/>
          </p:cNvSpPr>
          <p:nvPr/>
        </p:nvSpPr>
        <p:spPr>
          <a:xfrm>
            <a:off x="1330842" y="2775467"/>
            <a:ext cx="3889744" cy="50290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Current behavior (performance)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B0B981-26CF-4BF4-8642-FA8C8A1288FC}"/>
              </a:ext>
            </a:extLst>
          </p:cNvPr>
          <p:cNvSpPr txBox="1">
            <a:spLocks/>
          </p:cNvSpPr>
          <p:nvPr/>
        </p:nvSpPr>
        <p:spPr>
          <a:xfrm>
            <a:off x="7129130" y="2711668"/>
            <a:ext cx="3889744" cy="5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Future behavior (learning)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04FD7-80B0-45E6-A30A-6460D2AD5D8B}"/>
              </a:ext>
            </a:extLst>
          </p:cNvPr>
          <p:cNvSpPr txBox="1"/>
          <p:nvPr/>
        </p:nvSpPr>
        <p:spPr>
          <a:xfrm>
            <a:off x="7129130" y="3429000"/>
            <a:ext cx="4019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Fast, phasic DA spikes in the striatum occur when participants experience reward (RPEs)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553-0132-4CE4-8996-3775A9FE9F40}"/>
              </a:ext>
            </a:extLst>
          </p:cNvPr>
          <p:cNvSpPr txBox="1"/>
          <p:nvPr/>
        </p:nvSpPr>
        <p:spPr>
          <a:xfrm>
            <a:off x="1330842" y="3579629"/>
            <a:ext cx="4019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 lesions leads to akinetic movements and the choice to not pursue rewards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6DE47B-9C39-41D8-9148-CB9338FAD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143" y="4740963"/>
            <a:ext cx="2252773" cy="13496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A0BDD4-E6B8-431F-AF73-2D2A359F4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848" y="4765222"/>
            <a:ext cx="2465341" cy="134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4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High RPE trials only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E07F94-E5F3-4B85-9025-C60C7722B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875" y="973853"/>
            <a:ext cx="3680953" cy="26571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759ABB-FE96-4AD8-83B9-2DE407145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425" y="1143687"/>
            <a:ext cx="3472796" cy="25068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ADC1AC-464C-41C0-89EC-673B58DA1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147" y="3934108"/>
            <a:ext cx="3562007" cy="25712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2C0601-2713-48A5-93F5-196A03829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8254" y="3650569"/>
            <a:ext cx="4309138" cy="311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71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showed downwards decreasing RT slope, p&lt; .1 (n= 37)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FF3203-E55F-4BD7-8282-2B24B68AA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487" y="3323780"/>
            <a:ext cx="3102088" cy="35342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912295-D0F3-4EED-B580-E523F0E12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58" y="3642792"/>
            <a:ext cx="2807715" cy="31988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DEE80C-C5CA-41C9-8402-6456D97EC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63" y="1344021"/>
            <a:ext cx="3865076" cy="20033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8DCF5F-45E8-40E5-9F70-D47CB5E1C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545" y="3044666"/>
            <a:ext cx="3188586" cy="36327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469F246-558E-43B3-BD9D-2BCD79A5F1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4621" y="839530"/>
            <a:ext cx="3102088" cy="258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69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showed </a:t>
            </a:r>
            <a:r>
              <a:rPr lang="en-US" sz="2400" dirty="0" err="1"/>
              <a:t>gambleRamp</a:t>
            </a:r>
            <a:r>
              <a:rPr lang="en-US" sz="2400" dirty="0"/>
              <a:t> p&lt;.1 (n=18)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AAAB2F-662F-481D-9151-AA552DE83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876" y="518984"/>
            <a:ext cx="3230711" cy="26968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7EBEDB-0C69-4619-93F9-F5FF44E45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343" y="3554240"/>
            <a:ext cx="3630724" cy="3030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3B3290-CD8C-4268-9977-4D981B1A8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83" y="3827249"/>
            <a:ext cx="3630724" cy="30307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8027C0-1E2A-4F14-8E6D-C3379E05D6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051" y="990572"/>
            <a:ext cx="3383588" cy="28244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2C6883-D8A9-4AB8-8B6C-A6B7F7C93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463" y="889205"/>
            <a:ext cx="3383589" cy="282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5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Upper quartile of logical gamblers split (n=38)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96B643-AFA2-4263-A54B-E56DB5EDF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876" y="3918849"/>
            <a:ext cx="3371232" cy="2814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101A62-2A06-4EE5-9CE8-A1F1D9F33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62" y="920667"/>
            <a:ext cx="3371232" cy="28141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4022FC-076F-4028-B98E-3CDC69EBA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62" y="3886289"/>
            <a:ext cx="3371233" cy="28141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5C16EC-D8AD-4F65-8B98-41498364B9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8044" y="940485"/>
            <a:ext cx="3544226" cy="29585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D014A5-ABF1-42A9-A873-31D6DF7AC6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1126" y="309055"/>
            <a:ext cx="3371232" cy="28141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C3CF61-798A-4681-99AB-D42C784EBB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2908" y="3123194"/>
            <a:ext cx="3371232" cy="28141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218FB8-E4C4-4B0D-8830-CD95572FE4A4}"/>
              </a:ext>
            </a:extLst>
          </p:cNvPr>
          <p:cNvSpPr txBox="1"/>
          <p:nvPr/>
        </p:nvSpPr>
        <p:spPr>
          <a:xfrm>
            <a:off x="8071126" y="5937333"/>
            <a:ext cx="3527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plot shows only </a:t>
            </a:r>
            <a:r>
              <a:rPr lang="en-US" dirty="0" err="1"/>
              <a:t>midValue</a:t>
            </a:r>
            <a:r>
              <a:rPr lang="en-US" dirty="0"/>
              <a:t> trials</a:t>
            </a:r>
          </a:p>
          <a:p>
            <a:r>
              <a:rPr lang="en-US" dirty="0"/>
              <a:t>for logical gamblers</a:t>
            </a:r>
          </a:p>
        </p:txBody>
      </p:sp>
    </p:spTree>
    <p:extLst>
      <p:ext uri="{BB962C8B-B14F-4D97-AF65-F5344CB8AC3E}">
        <p14:creationId xmlns:p14="http://schemas.microsoft.com/office/powerpoint/2010/main" val="2088590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gambled more than 60% of time (n=45)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44E859-DAD6-43E7-97CF-175C5D69D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37" y="1048624"/>
            <a:ext cx="3148810" cy="26284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0BF60A-1058-4AA3-82E7-2004C2143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02" y="3677096"/>
            <a:ext cx="3395945" cy="28347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DAA57E-C190-4576-9A9A-4077ADD37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188" y="3677096"/>
            <a:ext cx="3395945" cy="2834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43DE67-BBE7-47F0-AA60-4830261F5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947" y="842328"/>
            <a:ext cx="3395945" cy="28347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C53899-77FE-4060-AE21-CF72B0947D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3037" y="389213"/>
            <a:ext cx="3641550" cy="303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48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526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4096-A879-4BC2-9E51-9D1C8927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4D9D8-86B4-4BF6-BA09-D238D837B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6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F2B5C-7ED3-444F-87E3-8F6E12DB0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Reflects state value of a reward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58932-9FD8-43F1-BA4B-D7A5554345AD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Striatal DA encodes the </a:t>
            </a:r>
            <a:r>
              <a:rPr lang="en-US" sz="3600" i="1" dirty="0"/>
              <a:t>value</a:t>
            </a:r>
            <a:r>
              <a:rPr lang="en-US" sz="3600" dirty="0"/>
              <a:t> of work and ramps up to an expected reward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36899-9FAA-494A-91FA-221C2C59A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6" y="2778832"/>
            <a:ext cx="3571875" cy="2552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FB5586-027D-4836-BB4F-66E7F6058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2778832"/>
            <a:ext cx="2800350" cy="2371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DCE7E0-01E2-4D5C-905D-B54543FB8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8100" y="2336979"/>
            <a:ext cx="3695700" cy="283845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57531E2-9BF3-45A1-B983-6B6CE0754D2B}"/>
              </a:ext>
            </a:extLst>
          </p:cNvPr>
          <p:cNvSpPr txBox="1">
            <a:spLocks/>
          </p:cNvSpPr>
          <p:nvPr/>
        </p:nvSpPr>
        <p:spPr>
          <a:xfrm>
            <a:off x="838200" y="5523620"/>
            <a:ext cx="7789340" cy="46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Encodes temporal discounting in instrumental cases</a:t>
            </a:r>
          </a:p>
        </p:txBody>
      </p:sp>
    </p:spTree>
    <p:extLst>
      <p:ext uri="{BB962C8B-B14F-4D97-AF65-F5344CB8AC3E}">
        <p14:creationId xmlns:p14="http://schemas.microsoft.com/office/powerpoint/2010/main" val="59099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A389-E524-4922-B91D-909C6F46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Implications of fluctuating DA?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23F29-0E24-4F1C-95CD-AF60F6C99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399" y="2448598"/>
            <a:ext cx="6286500" cy="781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FAFAA0-AD4D-40C2-B481-A867146A6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399" y="4808364"/>
            <a:ext cx="7210425" cy="9810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C27BED-C006-4FC1-8999-BF2296C891AB}"/>
              </a:ext>
            </a:extLst>
          </p:cNvPr>
          <p:cNvSpPr/>
          <p:nvPr/>
        </p:nvSpPr>
        <p:spPr>
          <a:xfrm>
            <a:off x="1196292" y="4042617"/>
            <a:ext cx="8044405" cy="2002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025B7-BA5E-4378-B208-786337015FF5}"/>
              </a:ext>
            </a:extLst>
          </p:cNvPr>
          <p:cNvSpPr txBox="1"/>
          <p:nvPr/>
        </p:nvSpPr>
        <p:spPr>
          <a:xfrm>
            <a:off x="1456264" y="1832892"/>
            <a:ext cx="690426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Indiscriminately increasing vigor of any action 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984BB3-D528-48B7-B306-4DE759D8F262}"/>
              </a:ext>
            </a:extLst>
          </p:cNvPr>
          <p:cNvSpPr txBox="1"/>
          <p:nvPr/>
        </p:nvSpPr>
        <p:spPr>
          <a:xfrm>
            <a:off x="871546" y="4190277"/>
            <a:ext cx="836915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800" dirty="0"/>
              <a:t>Modulates perceived rewards and/or perceived costs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6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AF00-EC1A-4DB3-9B6D-09DA5DF4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fluctuating levels of DA bias value perception?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0A9AC-1112-4FE8-A761-B887348C7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702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800" dirty="0"/>
              <a:t>At different levels of DA, participants may be perceiving value differently.</a:t>
            </a:r>
          </a:p>
          <a:p>
            <a:pPr marL="0" indent="0" algn="ctr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C772A-91A3-4CA3-8E1D-90E53BBB1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889" y="2923046"/>
            <a:ext cx="4356220" cy="2978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6CBA1A-F2D2-44B3-9638-168A599ED716}"/>
              </a:ext>
            </a:extLst>
          </p:cNvPr>
          <p:cNvSpPr txBox="1"/>
          <p:nvPr/>
        </p:nvSpPr>
        <p:spPr>
          <a:xfrm>
            <a:off x="444324" y="6231265"/>
            <a:ext cx="1130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i.e. participants should prefer risky gambles as the potential reward is higher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368C89-40DB-4292-927A-E51CC02E1E8A}"/>
              </a:ext>
            </a:extLst>
          </p:cNvPr>
          <p:cNvSpPr txBox="1"/>
          <p:nvPr/>
        </p:nvSpPr>
        <p:spPr>
          <a:xfrm>
            <a:off x="1932102" y="2593059"/>
            <a:ext cx="8327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Specifically when experiencing high levels of DA, participants should focus on rewards.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6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2453-38E1-4AA3-8017-253DED4FE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97" y="2854501"/>
            <a:ext cx="10515600" cy="95267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Do humans’ propensity to gamble vary as striatal DA changes (via proximity to reward)?</a:t>
            </a:r>
          </a:p>
        </p:txBody>
      </p:sp>
    </p:spTree>
    <p:extLst>
      <p:ext uri="{BB962C8B-B14F-4D97-AF65-F5344CB8AC3E}">
        <p14:creationId xmlns:p14="http://schemas.microsoft.com/office/powerpoint/2010/main" val="47906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5AE67-871C-4FA0-8792-45D6D97E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E6630-FEBA-4E1F-ADAF-CD633387F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to elicit DA ramping in humans online via </a:t>
            </a:r>
            <a:r>
              <a:rPr lang="en-US" dirty="0" err="1"/>
              <a:t>mTurk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32B9D-8149-425F-B829-E44FE1B0F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670" y="2415504"/>
            <a:ext cx="8112811" cy="407737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FF3485-624E-4326-B27E-D751C83D853A}"/>
              </a:ext>
            </a:extLst>
          </p:cNvPr>
          <p:cNvCxnSpPr>
            <a:cxnSpLocks/>
          </p:cNvCxnSpPr>
          <p:nvPr/>
        </p:nvCxnSpPr>
        <p:spPr>
          <a:xfrm flipH="1">
            <a:off x="4120587" y="3648096"/>
            <a:ext cx="19114" cy="14563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5C8466-4972-47E4-A533-05B8563B55EF}"/>
              </a:ext>
            </a:extLst>
          </p:cNvPr>
          <p:cNvCxnSpPr>
            <a:cxnSpLocks/>
          </p:cNvCxnSpPr>
          <p:nvPr/>
        </p:nvCxnSpPr>
        <p:spPr>
          <a:xfrm>
            <a:off x="5142232" y="3648096"/>
            <a:ext cx="0" cy="10217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427E3F-BFFD-4DF7-8B0F-16719BBA7EF1}"/>
              </a:ext>
            </a:extLst>
          </p:cNvPr>
          <p:cNvCxnSpPr>
            <a:cxnSpLocks/>
          </p:cNvCxnSpPr>
          <p:nvPr/>
        </p:nvCxnSpPr>
        <p:spPr>
          <a:xfrm>
            <a:off x="6073565" y="3648096"/>
            <a:ext cx="1" cy="5306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F72F10-7F9E-48A5-8FF1-2B6298279E8C}"/>
              </a:ext>
            </a:extLst>
          </p:cNvPr>
          <p:cNvSpPr txBox="1"/>
          <p:nvPr/>
        </p:nvSpPr>
        <p:spPr>
          <a:xfrm>
            <a:off x="5614815" y="3340319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Gamble?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F0FC90-4AA1-4C77-BEC4-5316E74ACFB4}"/>
              </a:ext>
            </a:extLst>
          </p:cNvPr>
          <p:cNvSpPr txBox="1"/>
          <p:nvPr/>
        </p:nvSpPr>
        <p:spPr>
          <a:xfrm>
            <a:off x="4727345" y="3342106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Gamble?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CA80E-FB23-423C-97C7-B335375AC4F1}"/>
              </a:ext>
            </a:extLst>
          </p:cNvPr>
          <p:cNvSpPr txBox="1"/>
          <p:nvPr/>
        </p:nvSpPr>
        <p:spPr>
          <a:xfrm>
            <a:off x="3721157" y="3340320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Gamble?</a:t>
            </a:r>
          </a:p>
        </p:txBody>
      </p:sp>
    </p:spTree>
    <p:extLst>
      <p:ext uri="{BB962C8B-B14F-4D97-AF65-F5344CB8AC3E}">
        <p14:creationId xmlns:p14="http://schemas.microsoft.com/office/powerpoint/2010/main" val="40944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933663D9-5E6E-4BAB-9B20-84C4618A5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8" y="734564"/>
            <a:ext cx="3527527" cy="225119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45A01BF-74AE-4D49-9E91-176247E4A275}"/>
              </a:ext>
            </a:extLst>
          </p:cNvPr>
          <p:cNvGrpSpPr/>
          <p:nvPr/>
        </p:nvGrpSpPr>
        <p:grpSpPr>
          <a:xfrm>
            <a:off x="3048620" y="2378953"/>
            <a:ext cx="3659405" cy="2569522"/>
            <a:chOff x="819618" y="3498113"/>
            <a:chExt cx="1501629" cy="105439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BCC0E4C-408F-436F-888A-5A012BF44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4810" y="3584332"/>
              <a:ext cx="1331246" cy="968179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1D42CC8-6612-4EB9-A7C3-567007DB797C}"/>
                </a:ext>
              </a:extLst>
            </p:cNvPr>
            <p:cNvSpPr/>
            <p:nvPr/>
          </p:nvSpPr>
          <p:spPr>
            <a:xfrm>
              <a:off x="819618" y="349811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CA466F-170F-4FEC-8D8D-80179D84AB74}"/>
              </a:ext>
            </a:extLst>
          </p:cNvPr>
          <p:cNvGrpSpPr/>
          <p:nvPr/>
        </p:nvGrpSpPr>
        <p:grpSpPr>
          <a:xfrm>
            <a:off x="5148630" y="3558658"/>
            <a:ext cx="5100270" cy="3707245"/>
            <a:chOff x="6844536" y="5592929"/>
            <a:chExt cx="1951362" cy="1418391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1990F0B-FCF2-4820-8151-F9E97C8F2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4536" y="5592929"/>
              <a:ext cx="1951362" cy="1418391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505F2F6-9D0F-436C-BCB3-886FF2F78FA0}"/>
                </a:ext>
              </a:extLst>
            </p:cNvPr>
            <p:cNvSpPr/>
            <p:nvPr/>
          </p:nvSpPr>
          <p:spPr>
            <a:xfrm>
              <a:off x="7069403" y="560499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5339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EF581C-4566-495D-8EEC-C93385038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59" y="668587"/>
            <a:ext cx="3527527" cy="225119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A2033DA-CEC5-4995-8767-3057B239162A}"/>
              </a:ext>
            </a:extLst>
          </p:cNvPr>
          <p:cNvGrpSpPr/>
          <p:nvPr/>
        </p:nvGrpSpPr>
        <p:grpSpPr>
          <a:xfrm>
            <a:off x="2720805" y="2261557"/>
            <a:ext cx="2485405" cy="1745175"/>
            <a:chOff x="819618" y="3498113"/>
            <a:chExt cx="1501629" cy="105439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1F100B3-24C4-480C-8D86-35CF49644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4810" y="3584332"/>
              <a:ext cx="1331246" cy="96817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60FD2D-8DDB-41E0-A393-2D9845593B42}"/>
                </a:ext>
              </a:extLst>
            </p:cNvPr>
            <p:cNvSpPr/>
            <p:nvPr/>
          </p:nvSpPr>
          <p:spPr>
            <a:xfrm>
              <a:off x="819618" y="349811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2349A2D-C820-48FE-BD66-066E87F930E4}"/>
              </a:ext>
            </a:extLst>
          </p:cNvPr>
          <p:cNvGrpSpPr/>
          <p:nvPr/>
        </p:nvGrpSpPr>
        <p:grpSpPr>
          <a:xfrm>
            <a:off x="4534478" y="4941994"/>
            <a:ext cx="2890470" cy="2101003"/>
            <a:chOff x="6844536" y="5592929"/>
            <a:chExt cx="1951362" cy="141839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E7AAE95-471C-40FC-B86C-B83D8BF58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4536" y="5592929"/>
              <a:ext cx="1951362" cy="141839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0DDC9E-0B67-432D-B34E-4F48EFFB2B3B}"/>
                </a:ext>
              </a:extLst>
            </p:cNvPr>
            <p:cNvSpPr/>
            <p:nvPr/>
          </p:nvSpPr>
          <p:spPr>
            <a:xfrm>
              <a:off x="7069403" y="560499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555B0D-FA7B-41A1-BE1F-4406D53FCFEC}"/>
              </a:ext>
            </a:extLst>
          </p:cNvPr>
          <p:cNvGrpSpPr/>
          <p:nvPr/>
        </p:nvGrpSpPr>
        <p:grpSpPr>
          <a:xfrm>
            <a:off x="4685912" y="3172789"/>
            <a:ext cx="2485405" cy="1602471"/>
            <a:chOff x="5193079" y="4397282"/>
            <a:chExt cx="1501629" cy="96817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000A334-3EBC-4D4E-9373-C626D392F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4423" y="4498019"/>
              <a:ext cx="1280686" cy="79800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2F73A7-E3FF-4A1D-9FB7-EE3938E9DDE7}"/>
                </a:ext>
              </a:extLst>
            </p:cNvPr>
            <p:cNvSpPr/>
            <p:nvPr/>
          </p:nvSpPr>
          <p:spPr>
            <a:xfrm>
              <a:off x="5193079" y="4397282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481C5C6-CF84-499E-90FE-8FD8680821E6}"/>
              </a:ext>
            </a:extLst>
          </p:cNvPr>
          <p:cNvGrpSpPr/>
          <p:nvPr/>
        </p:nvGrpSpPr>
        <p:grpSpPr>
          <a:xfrm>
            <a:off x="8421534" y="3021268"/>
            <a:ext cx="3027516" cy="1999408"/>
            <a:chOff x="3284310" y="5592929"/>
            <a:chExt cx="1684588" cy="111252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C587743-6035-41FE-87EF-A83ED5D97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55580" y="5677239"/>
              <a:ext cx="1613318" cy="1028212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F5A28E4-929F-4737-A0F9-25A16D7C80B9}"/>
                </a:ext>
              </a:extLst>
            </p:cNvPr>
            <p:cNvSpPr/>
            <p:nvPr/>
          </p:nvSpPr>
          <p:spPr>
            <a:xfrm>
              <a:off x="3284310" y="5592929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292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508</Words>
  <Application>Microsoft Office PowerPoint</Application>
  <PresentationFormat>Widescreen</PresentationFormat>
  <Paragraphs>72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Ramping risk-taking</vt:lpstr>
      <vt:lpstr>What does dopamine (DA) do?</vt:lpstr>
      <vt:lpstr>PowerPoint Presentation</vt:lpstr>
      <vt:lpstr>Implications of fluctuating DA?</vt:lpstr>
      <vt:lpstr>Do fluctuating levels of DA bias value perception?</vt:lpstr>
      <vt:lpstr>PowerPoint Presentation</vt:lpstr>
      <vt:lpstr>Task</vt:lpstr>
      <vt:lpstr>PowerPoint Presentation</vt:lpstr>
      <vt:lpstr>PowerPoint Presentation</vt:lpstr>
      <vt:lpstr>Current version</vt:lpstr>
      <vt:lpstr>Current task specifications and participants</vt:lpstr>
      <vt:lpstr>First order analyses</vt:lpstr>
      <vt:lpstr>PowerPoint Presentation</vt:lpstr>
      <vt:lpstr>Low Mag</vt:lpstr>
      <vt:lpstr>Mid Mag</vt:lpstr>
      <vt:lpstr>High Mag</vt:lpstr>
      <vt:lpstr>Low value (previously called odds)</vt:lpstr>
      <vt:lpstr>Mid value (odds)</vt:lpstr>
      <vt:lpstr>High odds </vt:lpstr>
      <vt:lpstr>High RPE trials only </vt:lpstr>
      <vt:lpstr>Participants who showed downwards decreasing RT slope, p&lt; .1 (n= 37)</vt:lpstr>
      <vt:lpstr>Participants who showed gambleRamp p&lt;.1 (n=18)</vt:lpstr>
      <vt:lpstr>Upper quartile of logical gamblers split (n=38)</vt:lpstr>
      <vt:lpstr>Participants who gambled more than 60% of time (n=45)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risk-taking</dc:title>
  <dc:creator>Guillaume P</dc:creator>
  <cp:lastModifiedBy>Guillaume P</cp:lastModifiedBy>
  <cp:revision>28</cp:revision>
  <dcterms:created xsi:type="dcterms:W3CDTF">2018-10-26T15:50:38Z</dcterms:created>
  <dcterms:modified xsi:type="dcterms:W3CDTF">2018-10-27T23:18:18Z</dcterms:modified>
</cp:coreProperties>
</file>