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2" r:id="rId4"/>
    <p:sldId id="303" r:id="rId5"/>
    <p:sldId id="300" r:id="rId6"/>
    <p:sldId id="304" r:id="rId7"/>
    <p:sldId id="261" r:id="rId8"/>
    <p:sldId id="305" r:id="rId9"/>
    <p:sldId id="263" r:id="rId10"/>
    <p:sldId id="266" r:id="rId11"/>
    <p:sldId id="270" r:id="rId12"/>
    <p:sldId id="306" r:id="rId13"/>
    <p:sldId id="295" r:id="rId14"/>
    <p:sldId id="271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gambling via anticipation of reward though unsure about what gambling really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Cocaine: blocks reuptake transmission. Physiologically addictive via fewer transporters</a:t>
            </a:r>
          </a:p>
          <a:p>
            <a:r>
              <a:rPr lang="en-US" dirty="0"/>
              <a:t>Gambling: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022"/>
            <a:ext cx="9144000" cy="1955378"/>
          </a:xfrm>
        </p:spPr>
        <p:txBody>
          <a:bodyPr>
            <a:normAutofit/>
          </a:bodyPr>
          <a:lstStyle/>
          <a:p>
            <a:r>
              <a:rPr lang="en-US" sz="3600" dirty="0"/>
              <a:t>Studying dopamine: a risky proposal?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Exploring the dynamics of dopamine and ventral striatal activity</a:t>
            </a:r>
          </a:p>
          <a:p>
            <a:endParaRPr lang="en-US" dirty="0"/>
          </a:p>
          <a:p>
            <a:r>
              <a:rPr lang="en-US" dirty="0" err="1"/>
              <a:t>Borton</a:t>
            </a:r>
            <a:r>
              <a:rPr lang="en-US" dirty="0"/>
              <a:t> lab meeting 12.7.18</a:t>
            </a:r>
          </a:p>
          <a:p>
            <a:r>
              <a:rPr lang="en-US" dirty="0"/>
              <a:t>Guillaume </a:t>
            </a:r>
            <a:r>
              <a:rPr lang="en-US" dirty="0" err="1"/>
              <a:t>Pagnier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F581C-4566-495D-8EEC-C93385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3" t="20109" r="18637" b="17964"/>
          <a:stretch/>
        </p:blipFill>
        <p:spPr>
          <a:xfrm>
            <a:off x="172598" y="124969"/>
            <a:ext cx="2449139" cy="13940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2033DA-CEC5-4995-8767-3057B239162A}"/>
              </a:ext>
            </a:extLst>
          </p:cNvPr>
          <p:cNvGrpSpPr/>
          <p:nvPr/>
        </p:nvGrpSpPr>
        <p:grpSpPr>
          <a:xfrm>
            <a:off x="2184761" y="1300744"/>
            <a:ext cx="2485405" cy="1745175"/>
            <a:chOff x="819618" y="3498113"/>
            <a:chExt cx="1501629" cy="10543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F100B3-24C4-480C-8D86-35CF4964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60FD2D-8DDB-41E0-A393-2D9845593B42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49A2D-C820-48FE-BD66-066E87F930E4}"/>
              </a:ext>
            </a:extLst>
          </p:cNvPr>
          <p:cNvGrpSpPr/>
          <p:nvPr/>
        </p:nvGrpSpPr>
        <p:grpSpPr>
          <a:xfrm>
            <a:off x="7233630" y="2371943"/>
            <a:ext cx="4574549" cy="3031361"/>
            <a:chOff x="6844536" y="5592929"/>
            <a:chExt cx="1951362" cy="14183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7AAE95-471C-40FC-B86C-B83D8BF5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0DDC9E-0B67-432D-B34E-4F48EFFB2B3B}"/>
                </a:ext>
              </a:extLst>
            </p:cNvPr>
            <p:cNvSpPr/>
            <p:nvPr/>
          </p:nvSpPr>
          <p:spPr>
            <a:xfrm>
              <a:off x="7069403" y="5604993"/>
              <a:ext cx="1501629" cy="10157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555B0D-FA7B-41A1-BE1F-4406D53FCFEC}"/>
              </a:ext>
            </a:extLst>
          </p:cNvPr>
          <p:cNvGrpSpPr/>
          <p:nvPr/>
        </p:nvGrpSpPr>
        <p:grpSpPr>
          <a:xfrm>
            <a:off x="4131383" y="2371943"/>
            <a:ext cx="3407025" cy="2196688"/>
            <a:chOff x="5193079" y="4397282"/>
            <a:chExt cx="1501629" cy="9681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00A334-3EBC-4D4E-9373-C626D392F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2F73A7-E3FF-4A1D-9FB7-EE3938E9DDE7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81C5C6-CF84-499E-90FE-8FD8680821E6}"/>
              </a:ext>
            </a:extLst>
          </p:cNvPr>
          <p:cNvGrpSpPr/>
          <p:nvPr/>
        </p:nvGrpSpPr>
        <p:grpSpPr>
          <a:xfrm>
            <a:off x="4131383" y="4661312"/>
            <a:ext cx="3823086" cy="2196688"/>
            <a:chOff x="3284310" y="5592929"/>
            <a:chExt cx="1684588" cy="11125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587743-6035-41FE-87EF-A83ED5D9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A28E4-929F-4737-A0F9-25A16D7C80B9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089BF98-B94D-4666-B6FF-5C865B0551EA}"/>
              </a:ext>
            </a:extLst>
          </p:cNvPr>
          <p:cNvGrpSpPr/>
          <p:nvPr/>
        </p:nvGrpSpPr>
        <p:grpSpPr>
          <a:xfrm>
            <a:off x="268765" y="1689691"/>
            <a:ext cx="5583592" cy="3715657"/>
            <a:chOff x="31613777" y="5776570"/>
            <a:chExt cx="4916525" cy="32717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02AC88-EAC3-46B7-A876-AD056BD9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13777" y="5776570"/>
              <a:ext cx="4697900" cy="32717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2B52-586A-49B4-A03F-75EDD4397982}"/>
                </a:ext>
              </a:extLst>
            </p:cNvPr>
            <p:cNvSpPr txBox="1"/>
            <p:nvPr/>
          </p:nvSpPr>
          <p:spPr>
            <a:xfrm>
              <a:off x="32001305" y="5859133"/>
              <a:ext cx="4528997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Gamble propensity vs. gamble interruption time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79D59-239F-4051-9672-7F914D2732D5}"/>
              </a:ext>
            </a:extLst>
          </p:cNvPr>
          <p:cNvGrpSpPr/>
          <p:nvPr/>
        </p:nvGrpSpPr>
        <p:grpSpPr>
          <a:xfrm>
            <a:off x="6196307" y="1571171"/>
            <a:ext cx="5726928" cy="3715657"/>
            <a:chOff x="36426678" y="5704558"/>
            <a:chExt cx="4730917" cy="32947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F7E8CB-2D5A-4BE1-8AB5-B0D30955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6678" y="5704558"/>
              <a:ext cx="4730917" cy="329474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2EF349-BBB2-4438-BEF0-F33E3F9A5031}"/>
                </a:ext>
              </a:extLst>
            </p:cNvPr>
            <p:cNvSpPr txBox="1"/>
            <p:nvPr/>
          </p:nvSpPr>
          <p:spPr>
            <a:xfrm>
              <a:off x="37020266" y="5809652"/>
              <a:ext cx="409406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Reaction Time vs. gamble interruption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F1C2-CAB5-4A83-9871-31B80950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affects </a:t>
            </a:r>
            <a:r>
              <a:rPr lang="en-US"/>
              <a:t>choice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516-CDD1-49C6-8168-F1D3B5A7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5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A025-60C3-4A36-B744-2B941E16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5" y="173214"/>
            <a:ext cx="3790244" cy="910519"/>
          </a:xfrm>
        </p:spPr>
        <p:txBody>
          <a:bodyPr/>
          <a:lstStyle/>
          <a:p>
            <a:r>
              <a:rPr lang="en-US" sz="3200" dirty="0"/>
              <a:t>Acknowledgements</a:t>
            </a:r>
            <a:endParaRPr lang="en-US" dirty="0"/>
          </a:p>
        </p:txBody>
      </p:sp>
      <p:pic>
        <p:nvPicPr>
          <p:cNvPr id="1028" name="Picture 4" descr="frankLabPhoto_1_resized.png">
            <a:extLst>
              <a:ext uri="{FF2B5EF4-FFF2-40B4-BE49-F238E27FC236}">
                <a16:creationId xmlns:a16="http://schemas.microsoft.com/office/drawing/2014/main" id="{8083C9F3-07D2-49A7-B081-5F9011A2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12" y="1675106"/>
            <a:ext cx="7115181" cy="40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711DF-A7A2-4F08-8CE2-80B063F9CDDC}"/>
              </a:ext>
            </a:extLst>
          </p:cNvPr>
          <p:cNvSpPr txBox="1"/>
          <p:nvPr/>
        </p:nvSpPr>
        <p:spPr>
          <a:xfrm>
            <a:off x="5320841" y="117704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LNCC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E16F1-77D1-4D9D-A85E-41F8CCA9D536}"/>
              </a:ext>
            </a:extLst>
          </p:cNvPr>
          <p:cNvSpPr txBox="1"/>
          <p:nvPr/>
        </p:nvSpPr>
        <p:spPr>
          <a:xfrm>
            <a:off x="2496881" y="6238196"/>
            <a:ext cx="669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thanks to Andrew, Carolyn, Dan, Andrea, </a:t>
            </a:r>
            <a:r>
              <a:rPr lang="en-US" dirty="0" err="1"/>
              <a:t>Wasita</a:t>
            </a:r>
            <a:r>
              <a:rPr lang="en-US" dirty="0"/>
              <a:t>, and Michael </a:t>
            </a:r>
          </a:p>
        </p:txBody>
      </p:sp>
    </p:spTree>
    <p:extLst>
      <p:ext uri="{BB962C8B-B14F-4D97-AF65-F5344CB8AC3E}">
        <p14:creationId xmlns:p14="http://schemas.microsoft.com/office/powerpoint/2010/main" val="399244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096-A879-4BC2-9E51-9D1C8927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27178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Extra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590C-2FA1-4A8B-AE4A-42553916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107"/>
            <a:ext cx="3720902" cy="1980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809E0-848C-42F8-81C6-B311E22A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1876"/>
            <a:ext cx="3720902" cy="1980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97A22-AFCD-4771-9C47-B21CE1A4F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902" y="4511876"/>
            <a:ext cx="3720902" cy="1980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4D4A7-C41F-43DA-B360-F577FF85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238" y="2225602"/>
            <a:ext cx="3720902" cy="1980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8B2AAA-9BDA-402F-81D5-D305BA237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858" y="460049"/>
            <a:ext cx="3436219" cy="1829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0678BC-3B58-4840-B12F-76D9F4E760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520" y="1027906"/>
            <a:ext cx="4704233" cy="49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9E793D-C624-470B-9338-FB9CC5DD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-126969"/>
            <a:ext cx="27178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ACF constants for each participant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18526-D151-4CE7-BF97-67DCF560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818" y="3672023"/>
            <a:ext cx="3942410" cy="2887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4C709-1064-49B8-8663-1A90F080B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107" y="3926797"/>
            <a:ext cx="3506082" cy="2567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128D0-CC50-415F-90D7-9E1B09529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20" y="3862001"/>
            <a:ext cx="3683022" cy="269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6346A-4172-471A-ABA0-B5728A73B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748" y="784564"/>
            <a:ext cx="3942410" cy="2887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FB52E-A074-4A8E-8F07-48F6D7188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144" y="832058"/>
            <a:ext cx="3812718" cy="27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dopamine?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069FC-8BD5-400A-A129-2378A5E50292}"/>
              </a:ext>
            </a:extLst>
          </p:cNvPr>
          <p:cNvSpPr txBox="1"/>
          <p:nvPr/>
        </p:nvSpPr>
        <p:spPr>
          <a:xfrm>
            <a:off x="1471551" y="131700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Neurotransmitter</a:t>
            </a:r>
          </a:p>
        </p:txBody>
      </p:sp>
      <p:pic>
        <p:nvPicPr>
          <p:cNvPr id="1026" name="Picture 2" descr="What are neurotransmitters">
            <a:extLst>
              <a:ext uri="{FF2B5EF4-FFF2-40B4-BE49-F238E27FC236}">
                <a16:creationId xmlns:a16="http://schemas.microsoft.com/office/drawing/2014/main" id="{8D9910C7-F4BF-4372-8F8B-A59C5D99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8" y="2079290"/>
            <a:ext cx="4697512" cy="38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8ECDBF-1802-45DE-8644-6D6C471A2F70}"/>
              </a:ext>
            </a:extLst>
          </p:cNvPr>
          <p:cNvSpPr txBox="1"/>
          <p:nvPr/>
        </p:nvSpPr>
        <p:spPr>
          <a:xfrm>
            <a:off x="8851559" y="5602182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A0515-5788-40BB-89E7-63D884AC2D7B}"/>
              </a:ext>
            </a:extLst>
          </p:cNvPr>
          <p:cNvSpPr txBox="1"/>
          <p:nvPr/>
        </p:nvSpPr>
        <p:spPr>
          <a:xfrm>
            <a:off x="9882127" y="5192426"/>
            <a:ext cx="6591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SNpc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7054B-F4EE-4D08-9DDB-387A616B0EA2}"/>
              </a:ext>
            </a:extLst>
          </p:cNvPr>
          <p:cNvSpPr/>
          <p:nvPr/>
        </p:nvSpPr>
        <p:spPr>
          <a:xfrm>
            <a:off x="940974" y="6217629"/>
            <a:ext cx="35702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545454"/>
                </a:solidFill>
                <a:latin typeface="arial" panose="020B0604020202020204" pitchFamily="34" charset="0"/>
              </a:rPr>
              <a:t>Credit:</a:t>
            </a:r>
            <a:r>
              <a:rPr lang="en-US" sz="1000" dirty="0" err="1">
                <a:solidFill>
                  <a:srgbClr val="545454"/>
                </a:solidFill>
                <a:latin typeface="arial" panose="020B0604020202020204" pitchFamily="34" charset="0"/>
              </a:rPr>
              <a:t>Getty</a:t>
            </a:r>
            <a:r>
              <a:rPr lang="en-US" sz="1000" dirty="0">
                <a:solidFill>
                  <a:srgbClr val="545454"/>
                </a:solidFill>
                <a:latin typeface="arial" panose="020B0604020202020204" pitchFamily="34" charset="0"/>
              </a:rPr>
              <a:t> Images/</a:t>
            </a:r>
            <a:r>
              <a:rPr lang="en-US" sz="1000" dirty="0" err="1">
                <a:solidFill>
                  <a:srgbClr val="545454"/>
                </a:solidFill>
                <a:latin typeface="arial" panose="020B0604020202020204" pitchFamily="34" charset="0"/>
              </a:rPr>
              <a:t>iStockphoto</a:t>
            </a:r>
            <a:endParaRPr lang="en-US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70BE6-D79F-4C8F-B811-36A92D85A04E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7409909" y="4942282"/>
            <a:ext cx="1588410" cy="6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912BE4-D3E7-441A-B67A-EE6CB5FAD54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229364" y="4307493"/>
            <a:ext cx="1609974" cy="88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CD3E2E-A04F-4DA5-8482-F199F4E7E303}"/>
              </a:ext>
            </a:extLst>
          </p:cNvPr>
          <p:cNvSpPr txBox="1"/>
          <p:nvPr/>
        </p:nvSpPr>
        <p:spPr>
          <a:xfrm>
            <a:off x="6263409" y="4572950"/>
            <a:ext cx="229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Striatum (</a:t>
            </a:r>
            <a:r>
              <a:rPr lang="en-US" dirty="0" err="1"/>
              <a:t>NaC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F9F71-BD1B-443B-AB24-4A95DC535EB6}"/>
              </a:ext>
            </a:extLst>
          </p:cNvPr>
          <p:cNvSpPr txBox="1"/>
          <p:nvPr/>
        </p:nvSpPr>
        <p:spPr>
          <a:xfrm>
            <a:off x="6590454" y="4042035"/>
            <a:ext cx="1638910" cy="53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Dorsal Striatum</a:t>
            </a:r>
          </a:p>
          <a:p>
            <a:r>
              <a:rPr lang="en-US" sz="1050" dirty="0"/>
              <a:t> (Caudate and Putamen)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CE2AC7D-6B00-460C-A5A5-64A93257BB01}"/>
              </a:ext>
            </a:extLst>
          </p:cNvPr>
          <p:cNvSpPr txBox="1"/>
          <p:nvPr/>
        </p:nvSpPr>
        <p:spPr>
          <a:xfrm rot="1284152">
            <a:off x="8243487" y="5012741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39311D-00F3-4A4C-9391-37941999AA19}"/>
              </a:ext>
            </a:extLst>
          </p:cNvPr>
          <p:cNvSpPr txBox="1"/>
          <p:nvPr/>
        </p:nvSpPr>
        <p:spPr>
          <a:xfrm rot="1840457">
            <a:off x="8867248" y="4440222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54681FB-DC9A-4C10-8BE4-B7F323AEFA5D}"/>
              </a:ext>
            </a:extLst>
          </p:cNvPr>
          <p:cNvSpPr/>
          <p:nvPr/>
        </p:nvSpPr>
        <p:spPr>
          <a:xfrm>
            <a:off x="6171073" y="3791581"/>
            <a:ext cx="2464021" cy="156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81B11AF-5BEC-4060-BA3C-33DCA2BD0E10}"/>
              </a:ext>
            </a:extLst>
          </p:cNvPr>
          <p:cNvSpPr txBox="1"/>
          <p:nvPr/>
        </p:nvSpPr>
        <p:spPr>
          <a:xfrm>
            <a:off x="6957068" y="5299780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Striatum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E639964A-35E3-4800-BD4F-06451667C949}"/>
              </a:ext>
            </a:extLst>
          </p:cNvPr>
          <p:cNvCxnSpPr>
            <a:cxnSpLocks/>
            <a:stCxn id="1031" idx="0"/>
          </p:cNvCxnSpPr>
          <p:nvPr/>
        </p:nvCxnSpPr>
        <p:spPr>
          <a:xfrm flipV="1">
            <a:off x="7403084" y="2077967"/>
            <a:ext cx="50017" cy="17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D3993F-1265-447E-8C85-D4CC30AB45D5}"/>
              </a:ext>
            </a:extLst>
          </p:cNvPr>
          <p:cNvSpPr txBox="1"/>
          <p:nvPr/>
        </p:nvSpPr>
        <p:spPr>
          <a:xfrm>
            <a:off x="6211222" y="1737941"/>
            <a:ext cx="2593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 (BG)</a:t>
            </a:r>
          </a:p>
        </p:txBody>
      </p:sp>
      <p:pic>
        <p:nvPicPr>
          <p:cNvPr id="46" name="3 Marcador de contenido">
            <a:extLst>
              <a:ext uri="{FF2B5EF4-FFF2-40B4-BE49-F238E27FC236}">
                <a16:creationId xmlns:a16="http://schemas.microsoft.com/office/drawing/2014/main" id="{6D7F0552-9459-4ECA-BD14-CD3D50171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51" y="1351524"/>
            <a:ext cx="2937077" cy="29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22CB9-0038-4D22-A408-187BB31C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79" y="249378"/>
            <a:ext cx="7613441" cy="5700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42181A-8F38-4672-9AB7-AC4427000F21}"/>
              </a:ext>
            </a:extLst>
          </p:cNvPr>
          <p:cNvSpPr/>
          <p:nvPr/>
        </p:nvSpPr>
        <p:spPr>
          <a:xfrm>
            <a:off x="107597" y="6469726"/>
            <a:ext cx="35702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545454"/>
                </a:solidFill>
                <a:latin typeface="arial" panose="020B0604020202020204" pitchFamily="34" charset="0"/>
              </a:rPr>
              <a:t>Credit:</a:t>
            </a:r>
            <a:r>
              <a:rPr lang="en-US" sz="1000" dirty="0" err="1">
                <a:solidFill>
                  <a:srgbClr val="545454"/>
                </a:solidFill>
                <a:latin typeface="arial" panose="020B0604020202020204" pitchFamily="34" charset="0"/>
              </a:rPr>
              <a:t>Michael</a:t>
            </a:r>
            <a:r>
              <a:rPr lang="en-US" sz="1000" dirty="0">
                <a:solidFill>
                  <a:srgbClr val="545454"/>
                </a:solidFill>
                <a:latin typeface="arial" panose="020B0604020202020204" pitchFamily="34" charset="0"/>
              </a:rPr>
              <a:t> Frank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6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EA65-018E-4D47-AB50-331573E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dopamine via drugs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E160D-B0F7-4779-A304-DAAAB05E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31" y="1794860"/>
            <a:ext cx="8035601" cy="41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So, 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A508-1D36-4B92-92BC-4C3D077A0FEB}"/>
              </a:ext>
            </a:extLst>
          </p:cNvPr>
          <p:cNvSpPr txBox="1">
            <a:spLocks/>
          </p:cNvSpPr>
          <p:nvPr/>
        </p:nvSpPr>
        <p:spPr>
          <a:xfrm>
            <a:off x="1330842" y="2775467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0B981-26CF-4BF4-8642-FA8C8A1288FC}"/>
              </a:ext>
            </a:extLst>
          </p:cNvPr>
          <p:cNvSpPr txBox="1">
            <a:spLocks/>
          </p:cNvSpPr>
          <p:nvPr/>
        </p:nvSpPr>
        <p:spPr>
          <a:xfrm>
            <a:off x="7129130" y="2711668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04FD7-80B0-45E6-A30A-6460D2AD5D8B}"/>
              </a:ext>
            </a:extLst>
          </p:cNvPr>
          <p:cNvSpPr txBox="1"/>
          <p:nvPr/>
        </p:nvSpPr>
        <p:spPr>
          <a:xfrm>
            <a:off x="7129130" y="3200401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RPEs guide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553-0132-4CE4-8996-3775A9FE9F40}"/>
              </a:ext>
            </a:extLst>
          </p:cNvPr>
          <p:cNvSpPr txBox="1"/>
          <p:nvPr/>
        </p:nvSpPr>
        <p:spPr>
          <a:xfrm>
            <a:off x="1330842" y="3579629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akinetic movements and the choice to not pursue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DE47B-9C39-41D8-9148-CB9338F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43" y="4740963"/>
            <a:ext cx="2252773" cy="134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0BDD4-E6B8-431F-AF73-2D2A35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48" y="4765222"/>
            <a:ext cx="2465341" cy="13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2" y="2436849"/>
            <a:ext cx="6186312" cy="44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43" y="2727774"/>
            <a:ext cx="5124509" cy="3503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269893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8" y="92060"/>
            <a:ext cx="3474003" cy="221704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DC8201E-4366-4100-AB5E-B125DBB21CEE}"/>
              </a:ext>
            </a:extLst>
          </p:cNvPr>
          <p:cNvGrpSpPr/>
          <p:nvPr/>
        </p:nvGrpSpPr>
        <p:grpSpPr>
          <a:xfrm>
            <a:off x="2606421" y="2125485"/>
            <a:ext cx="2699645" cy="1943787"/>
            <a:chOff x="819618" y="3498113"/>
            <a:chExt cx="1501629" cy="10543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6166956-BFA2-4194-B41A-8ABCCF98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4CF8D6-1BC2-41D2-ABC3-F691DC19E6E3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1C0475-38BA-4922-88CF-3DE45CFD877E}"/>
              </a:ext>
            </a:extLst>
          </p:cNvPr>
          <p:cNvSpPr/>
          <p:nvPr/>
        </p:nvSpPr>
        <p:spPr>
          <a:xfrm>
            <a:off x="449752" y="275674"/>
            <a:ext cx="3049754" cy="1849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8350968" y="2073714"/>
            <a:ext cx="3259128" cy="2368970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8905480" y="5007002"/>
            <a:ext cx="2806404" cy="1850998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4542954" y="3926281"/>
            <a:ext cx="3106091" cy="1943786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2109E4-A3E6-436B-9D58-BB97397FA462}"/>
              </a:ext>
            </a:extLst>
          </p:cNvPr>
          <p:cNvCxnSpPr>
            <a:cxnSpLocks/>
          </p:cNvCxnSpPr>
          <p:nvPr/>
        </p:nvCxnSpPr>
        <p:spPr>
          <a:xfrm flipV="1">
            <a:off x="7649045" y="3700291"/>
            <a:ext cx="1089921" cy="1196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039A5-CAA4-4B13-9053-5FEAE1AE068D}"/>
              </a:ext>
            </a:extLst>
          </p:cNvPr>
          <p:cNvCxnSpPr>
            <a:cxnSpLocks/>
          </p:cNvCxnSpPr>
          <p:nvPr/>
        </p:nvCxnSpPr>
        <p:spPr>
          <a:xfrm>
            <a:off x="7649045" y="4896970"/>
            <a:ext cx="1235333" cy="1014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3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398</Words>
  <Application>Microsoft Office PowerPoint</Application>
  <PresentationFormat>Widescreen</PresentationFormat>
  <Paragraphs>59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Avenir Heavy</vt:lpstr>
      <vt:lpstr>Calibri</vt:lpstr>
      <vt:lpstr>Calibri Light</vt:lpstr>
      <vt:lpstr>Office Theme</vt:lpstr>
      <vt:lpstr>Studying dopamine: a risky proposal?</vt:lpstr>
      <vt:lpstr>What is dopamine?</vt:lpstr>
      <vt:lpstr>PowerPoint Presentation</vt:lpstr>
      <vt:lpstr>Exploiting dopamine via drugs</vt:lpstr>
      <vt:lpstr>So, what does dopamine (DA) do?</vt:lpstr>
      <vt:lpstr>PowerPoint Presentation</vt:lpstr>
      <vt:lpstr>Do fluctuating levels of DA bias value perception?</vt:lpstr>
      <vt:lpstr>PowerPoint Presentation</vt:lpstr>
      <vt:lpstr>Task</vt:lpstr>
      <vt:lpstr>PowerPoint Presentation</vt:lpstr>
      <vt:lpstr>PowerPoint Presentation</vt:lpstr>
      <vt:lpstr>DA affects choice behavior</vt:lpstr>
      <vt:lpstr>Acknowledgements</vt:lpstr>
      <vt:lpstr>Extra Plots</vt:lpstr>
      <vt:lpstr>ACF constants for each participant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</cp:lastModifiedBy>
  <cp:revision>69</cp:revision>
  <dcterms:created xsi:type="dcterms:W3CDTF">2018-10-26T15:50:38Z</dcterms:created>
  <dcterms:modified xsi:type="dcterms:W3CDTF">2018-12-07T00:48:53Z</dcterms:modified>
</cp:coreProperties>
</file>