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8" r:id="rId3"/>
    <p:sldId id="264" r:id="rId4"/>
    <p:sldId id="269" r:id="rId5"/>
    <p:sldId id="268" r:id="rId6"/>
    <p:sldId id="267" r:id="rId7"/>
    <p:sldId id="265" r:id="rId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x-none" smtClean="0"/>
              <a:t>9/9/2022</a:t>
            </a:fld>
            <a:endParaRPr lang="x-none"/>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x-none" smtClean="0"/>
              <a:t>‹#›</a:t>
            </a:fld>
            <a:endParaRPr lang="x-none"/>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x-none" smtClean="0"/>
              <a:t>9/9/2022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x-none" smtClean="0"/>
              <a:t>‹#›</a:t>
            </a:fld>
            <a:endParaRPr lang="x-none"/>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x-none" smtClean="0"/>
              <a:t>9/9/2022 2:23 PM</a:t>
            </a:fld>
            <a:endParaRPr lang="x-none"/>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x-none" smtClean="0"/>
              <a:t>9/9/2022 2:23 PM</a:t>
            </a:fld>
            <a:endParaRPr lang="x-none"/>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x-none" smtClean="0"/>
              <a:t>9/9/2022 2:23 PM</a:t>
            </a:fld>
            <a:endParaRPr lang="x-none"/>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x-none" smtClean="0"/>
              <a:t>9/9/2022 2:23 PM</a:t>
            </a:fld>
            <a:endParaRPr lang="x-none"/>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x-none" smtClean="0"/>
              <a:t>9/9/2022 2:23 PM</a:t>
            </a:fld>
            <a:endParaRPr lang="x-none"/>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x-none" smtClean="0"/>
              <a:t>9/9/2022 2:23 PM</a:t>
            </a:fld>
            <a:endParaRPr lang="x-none"/>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x-none" smtClean="0"/>
              <a:t>9/9/2022 2:23 PM</a:t>
            </a:fld>
            <a:endParaRPr lang="x-none"/>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x-none" smtClean="0"/>
              <a:t>9/9/2022 2:23 PM</a:t>
            </a:fld>
            <a:endParaRPr lang="x-none"/>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x-none" smtClean="0"/>
              <a:t>9/9/2022 2:23 PM</a:t>
            </a:fld>
            <a:endParaRPr lang="x-none"/>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x-none" smtClean="0"/>
              <a:t>9/9/2022 2:23 PM</a:t>
            </a:fld>
            <a:endParaRPr lang="x-none"/>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x-none" smtClean="0"/>
              <a:t>9/9/2022 2:23 PM</a:t>
            </a:fld>
            <a:endParaRPr lang="x-none"/>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x-none" smtClean="0"/>
              <a:t>9/9/2022 2:23 PM</a:t>
            </a:fld>
            <a:endParaRPr lang="x-none"/>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x-none" smtClean="0"/>
              <a:t>‹#›</a:t>
            </a:fld>
            <a:endParaRPr lang="x-none"/>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US" dirty="0"/>
              <a:t>Team Gaurav</a:t>
            </a:r>
            <a:endParaRPr lang="x-none"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p:txBody>
          <a:bodyPr vert="horz" lIns="91440" tIns="45720" rIns="91440" bIns="45720" rtlCol="0" anchor="t">
            <a:normAutofit/>
          </a:bodyPr>
          <a:lstStyle/>
          <a:p>
            <a:r>
              <a:rPr lang="en-US" dirty="0"/>
              <a:t>Addressing Technology Facilitated Gender Based Violence (TFGBV)</a:t>
            </a:r>
          </a:p>
          <a:p>
            <a:r>
              <a:rPr lang="en-US" dirty="0"/>
              <a:t>[CASE STYDY 2]</a:t>
            </a:r>
          </a:p>
          <a:p>
            <a:r>
              <a:rPr lang="en-US" dirty="0"/>
              <a:t>Gaurav Pal</a:t>
            </a:r>
            <a:endParaRPr lang="x-none" dirty="0"/>
          </a:p>
        </p:txBody>
      </p:sp>
      <p:pic>
        <p:nvPicPr>
          <p:cNvPr id="4" name="Picture 5">
            <a:extLst>
              <a:ext uri="{FF2B5EF4-FFF2-40B4-BE49-F238E27FC236}">
                <a16:creationId xmlns:a16="http://schemas.microsoft.com/office/drawing/2014/main" id="{310EAA14-E275-AE6F-C5CE-5AE59E692FD5}"/>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US" dirty="0"/>
              <a:t>Problem at hand</a:t>
            </a:r>
            <a:endParaRPr lang="x-none"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a:xfrm>
            <a:off x="838200" y="1427584"/>
            <a:ext cx="10515600" cy="5430416"/>
          </a:xfrm>
        </p:spPr>
        <p:txBody>
          <a:bodyPr>
            <a:normAutofit fontScale="55000" lnSpcReduction="20000"/>
          </a:bodyPr>
          <a:lstStyle/>
          <a:p>
            <a:pPr marL="0" indent="0">
              <a:buNone/>
            </a:pPr>
            <a:r>
              <a:rPr lang="en-US" i="1" dirty="0"/>
              <a:t>The emergence of, and the increasing reliance on digital technologies and spaces, is a global megatrend, a universal phenomenon that is shaping our current world. However, it is also a space through which harm may be perpetrated. Addressing TFGBV, is thus no longer negotiable. Ensuring that everyone can freely participate online and without fear of violence and abuse is vital to upholding and advancing critical human rights. </a:t>
            </a:r>
          </a:p>
          <a:p>
            <a:pPr marL="0" indent="0">
              <a:buNone/>
            </a:pPr>
            <a:r>
              <a:rPr lang="en-US" i="1" dirty="0"/>
              <a:t>Technology facilitated gender based violence (TFGBV) is a modern form of gender-based violence that utilizes digital technologies to cause harm. TFGBV is an act of violence perpetrated by one or more individuals that is committed, assisted, aggravated and amplified in part or fully by the use of information and communication technologies or digital media, against a person on the basis of their gender. </a:t>
            </a:r>
          </a:p>
          <a:p>
            <a:pPr marL="0" indent="0">
              <a:buNone/>
            </a:pPr>
            <a:r>
              <a:rPr lang="en-US" i="1" dirty="0"/>
              <a:t>TFGBV is carried out through text, images and unwanted digitally-enabled or enhanced surveillance and monitoring, using a variety of devices and platforms from basic digital tools, such as texting, email and social media, to more advanced technologies such as artificial intelligence (AI), GPS tracking and drones. Various forms of Technology Facilitated Gender Based Violence (TFGBV) </a:t>
            </a:r>
          </a:p>
          <a:p>
            <a:pPr marL="514350" indent="-514350">
              <a:buAutoNum type="arabicPeriod"/>
            </a:pPr>
            <a:r>
              <a:rPr lang="en-US" i="1" dirty="0"/>
              <a:t>Online Harassment- is the use of technology to repeatedly contact, annoy, threaten or scare another person </a:t>
            </a:r>
          </a:p>
          <a:p>
            <a:pPr marL="0" indent="0">
              <a:buNone/>
            </a:pPr>
            <a:r>
              <a:rPr lang="en-US" i="1" dirty="0"/>
              <a:t>2. Cyberstalking, tracking- is the use of technology to stalk and monitor someone’s activities and behaviors in real-time or historically.</a:t>
            </a:r>
          </a:p>
          <a:p>
            <a:pPr marL="0" indent="0">
              <a:buNone/>
            </a:pPr>
            <a:r>
              <a:rPr lang="en-US" i="1" dirty="0"/>
              <a:t>3. Image Based Abuse (IBA)- using images to coerce, threaten, harass, objectify or abuse. It involves taking, sharing or threatening to share sexually explicit images without consent, photographing or filming someone without their consent or knowledge, or coercing someone to engage in unwanted sexual </a:t>
            </a:r>
            <a:r>
              <a:rPr lang="en-US" i="1" dirty="0" err="1"/>
              <a:t>behaviour</a:t>
            </a:r>
            <a:r>
              <a:rPr lang="en-US" i="1" dirty="0"/>
              <a:t> online. </a:t>
            </a:r>
          </a:p>
          <a:p>
            <a:pPr marL="0" indent="0">
              <a:buNone/>
            </a:pPr>
            <a:r>
              <a:rPr lang="en-US" i="1" dirty="0"/>
              <a:t>4. Technology Facilitated Sexual Abuse- is the use of communication technologies, such as cell phones, email, social networking sites, chat rooms or online dating sites and apps, to commit or procure sexual assault or abuse </a:t>
            </a:r>
          </a:p>
          <a:p>
            <a:pPr marL="0" indent="0">
              <a:buNone/>
            </a:pPr>
            <a:r>
              <a:rPr lang="en-US" i="1" dirty="0"/>
              <a:t>5. Doxing- is the non-consensual disclosure of personal information. It involves the public release of an individual’s private, personal, sensitive information, such as home and email addresses, phone numbers etc. </a:t>
            </a:r>
          </a:p>
          <a:p>
            <a:pPr marL="0" indent="0">
              <a:buNone/>
            </a:pPr>
            <a:r>
              <a:rPr lang="en-US" i="1" dirty="0"/>
              <a:t>6. Hacking- is the defines as the use of technology to gain illegal or unauthorized access to systems or resources for the purpose of acquiring personal information, altering or modifying information, or slandering and denigrating the survivor and/or violence against women’s organizations </a:t>
            </a:r>
          </a:p>
          <a:p>
            <a:pPr marL="0" indent="0">
              <a:buNone/>
            </a:pPr>
            <a:r>
              <a:rPr lang="en-US" i="1" dirty="0"/>
              <a:t>7. Hate speech- is “any kind of communication in speech, writing or </a:t>
            </a:r>
            <a:r>
              <a:rPr lang="en-US" i="1" dirty="0" err="1"/>
              <a:t>behaviour</a:t>
            </a:r>
            <a:r>
              <a:rPr lang="en-US" i="1" dirty="0"/>
              <a:t>, that attacks or uses pejorative or discriminatory language with reference to a person or a group on the basis of who they are, in other words, based on their religion, ethnicity, nationality, race, </a:t>
            </a:r>
            <a:r>
              <a:rPr lang="en-US" i="1" dirty="0" err="1"/>
              <a:t>colour</a:t>
            </a:r>
            <a:r>
              <a:rPr lang="en-US" i="1" dirty="0"/>
              <a:t>, descent, gender or other identity factor.</a:t>
            </a:r>
            <a:endParaRPr lang="x-none" i="1" dirty="0"/>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x-none" smtClean="0"/>
              <a:t>2</a:t>
            </a:fld>
            <a:endParaRPr lang="x-none"/>
          </a:p>
        </p:txBody>
      </p:sp>
      <p:pic>
        <p:nvPicPr>
          <p:cNvPr id="7" name="Picture 5">
            <a:extLst>
              <a:ext uri="{FF2B5EF4-FFF2-40B4-BE49-F238E27FC236}">
                <a16:creationId xmlns:a16="http://schemas.microsoft.com/office/drawing/2014/main" id="{E1FAD022-5681-C396-1CD9-35ECAA13271E}"/>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x-none"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lstStyle/>
          <a:p>
            <a:r>
              <a:rPr lang="en-US" i="1" dirty="0"/>
              <a:t>The problem of the given solution is to make gender individually recognize by itself, so based on the gender security and safety we created a taxi booking app which ensure the safety on the gender. </a:t>
            </a:r>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x-none" smtClean="0"/>
              <a:t>3</a:t>
            </a:fld>
            <a:endParaRPr lang="x-none"/>
          </a:p>
        </p:txBody>
      </p:sp>
      <p:pic>
        <p:nvPicPr>
          <p:cNvPr id="7" name="Picture 5">
            <a:extLst>
              <a:ext uri="{FF2B5EF4-FFF2-40B4-BE49-F238E27FC236}">
                <a16:creationId xmlns:a16="http://schemas.microsoft.com/office/drawing/2014/main" id="{9336DF79-42B3-83FD-7A89-3B6F5FF85DC6}"/>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Tools Used</a:t>
            </a:r>
            <a:endParaRPr lang="x-none"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lstStyle/>
          <a:p>
            <a:r>
              <a:rPr lang="en-US" i="1" dirty="0"/>
              <a:t>Microsoft Power point</a:t>
            </a:r>
          </a:p>
          <a:p>
            <a:r>
              <a:rPr lang="en-US" i="1" dirty="0" err="1"/>
              <a:t>MMicrosft</a:t>
            </a:r>
            <a:r>
              <a:rPr lang="en-US" i="1" dirty="0"/>
              <a:t> Word.</a:t>
            </a:r>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x-none" smtClean="0"/>
              <a:t>4</a:t>
            </a:fld>
            <a:endParaRPr lang="x-none"/>
          </a:p>
        </p:txBody>
      </p:sp>
      <p:pic>
        <p:nvPicPr>
          <p:cNvPr id="7" name="Picture 5">
            <a:extLst>
              <a:ext uri="{FF2B5EF4-FFF2-40B4-BE49-F238E27FC236}">
                <a16:creationId xmlns:a16="http://schemas.microsoft.com/office/drawing/2014/main" id="{9336DF79-42B3-83FD-7A89-3B6F5FF85DC6}"/>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108142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D6C6-F7B4-EC69-53D3-6AB44E81A420}"/>
              </a:ext>
            </a:extLst>
          </p:cNvPr>
          <p:cNvSpPr>
            <a:spLocks noGrp="1"/>
          </p:cNvSpPr>
          <p:nvPr>
            <p:ph type="title"/>
          </p:nvPr>
        </p:nvSpPr>
        <p:spPr/>
        <p:txBody>
          <a:bodyPr/>
          <a:lstStyle/>
          <a:p>
            <a:r>
              <a:rPr lang="en-US" dirty="0"/>
              <a:t>DATA FLOW DIAGRAM</a:t>
            </a:r>
            <a:endParaRPr lang="en-IN" dirty="0"/>
          </a:p>
        </p:txBody>
      </p:sp>
      <p:sp>
        <p:nvSpPr>
          <p:cNvPr id="4" name="Slide Number Placeholder 3">
            <a:extLst>
              <a:ext uri="{FF2B5EF4-FFF2-40B4-BE49-F238E27FC236}">
                <a16:creationId xmlns:a16="http://schemas.microsoft.com/office/drawing/2014/main" id="{04BDA5C7-9B7F-538C-6940-C2F56F2F13E6}"/>
              </a:ext>
            </a:extLst>
          </p:cNvPr>
          <p:cNvSpPr>
            <a:spLocks noGrp="1"/>
          </p:cNvSpPr>
          <p:nvPr>
            <p:ph type="sldNum" sz="quarter" idx="12"/>
          </p:nvPr>
        </p:nvSpPr>
        <p:spPr/>
        <p:txBody>
          <a:bodyPr/>
          <a:lstStyle/>
          <a:p>
            <a:fld id="{1BEDFFD4-B6F5-47F1-AF42-063036A3A505}" type="slidenum">
              <a:rPr lang="x-none" smtClean="0"/>
              <a:t>5</a:t>
            </a:fld>
            <a:endParaRPr lang="x-none"/>
          </a:p>
        </p:txBody>
      </p:sp>
      <p:pic>
        <p:nvPicPr>
          <p:cNvPr id="6" name="Content Placeholder 5">
            <a:extLst>
              <a:ext uri="{FF2B5EF4-FFF2-40B4-BE49-F238E27FC236}">
                <a16:creationId xmlns:a16="http://schemas.microsoft.com/office/drawing/2014/main" id="{824DC54B-1669-A4C8-F978-EE296C79D36E}"/>
              </a:ext>
            </a:extLst>
          </p:cNvPr>
          <p:cNvPicPr>
            <a:picLocks noGrp="1"/>
          </p:cNvPicPr>
          <p:nvPr>
            <p:ph idx="1"/>
          </p:nvPr>
        </p:nvPicPr>
        <p:blipFill>
          <a:blip r:embed="rId2">
            <a:alphaModFix/>
          </a:blip>
          <a:stretch/>
        </p:blipFill>
        <p:spPr>
          <a:xfrm>
            <a:off x="838200" y="1817950"/>
            <a:ext cx="10106608" cy="4411137"/>
          </a:xfrm>
          <a:prstGeom prst="rect">
            <a:avLst/>
          </a:prstGeom>
          <a:ln w="0">
            <a:noFill/>
          </a:ln>
        </p:spPr>
      </p:pic>
    </p:spTree>
    <p:extLst>
      <p:ext uri="{BB962C8B-B14F-4D97-AF65-F5344CB8AC3E}">
        <p14:creationId xmlns:p14="http://schemas.microsoft.com/office/powerpoint/2010/main" val="70241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x-none"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p:txBody>
          <a:bodyPr/>
          <a:lstStyle/>
          <a:p>
            <a:r>
              <a:rPr lang="en-US" i="1" dirty="0"/>
              <a:t>Team Consisting of persons who are self motivated, creative and innovative, who work in team and as well as an individual.</a:t>
            </a:r>
          </a:p>
          <a:p>
            <a:r>
              <a:rPr lang="en-US" i="1" dirty="0"/>
              <a:t>Team consisting of students of computer science and engineering, most of them are working professionals in IT industry.</a:t>
            </a:r>
          </a:p>
          <a:p>
            <a:r>
              <a:rPr lang="en-US" i="1" dirty="0"/>
              <a:t>Our strength as a team is to be an expert in the technology which we work on and try to innovate our project as much as possible.</a:t>
            </a:r>
          </a:p>
          <a:p>
            <a:r>
              <a:rPr lang="en-US" i="1" dirty="0"/>
              <a:t>Also try to make new and innovative and cost effective solutions of the problems.</a:t>
            </a:r>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x-none" smtClean="0"/>
              <a:t>6</a:t>
            </a:fld>
            <a:endParaRPr lang="x-none"/>
          </a:p>
        </p:txBody>
      </p:sp>
      <p:pic>
        <p:nvPicPr>
          <p:cNvPr id="7" name="Picture 5">
            <a:extLst>
              <a:ext uri="{FF2B5EF4-FFF2-40B4-BE49-F238E27FC236}">
                <a16:creationId xmlns:a16="http://schemas.microsoft.com/office/drawing/2014/main" id="{D036DCC2-FE6C-1DB1-AE1D-18C4BBD5C02B}"/>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415314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x-none"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x-none" smtClean="0"/>
              <a:t>7</a:t>
            </a:fld>
            <a:endParaRPr lang="x-none"/>
          </a:p>
        </p:txBody>
      </p:sp>
      <p:pic>
        <p:nvPicPr>
          <p:cNvPr id="5" name="Picture 5">
            <a:extLst>
              <a:ext uri="{FF2B5EF4-FFF2-40B4-BE49-F238E27FC236}">
                <a16:creationId xmlns:a16="http://schemas.microsoft.com/office/drawing/2014/main" id="{6EA263E2-7AED-FE1A-5DAD-7BE2A3A3779A}"/>
              </a:ext>
            </a:extLst>
          </p:cNvPr>
          <p:cNvPicPr>
            <a:picLocks noChangeAspect="1"/>
          </p:cNvPicPr>
          <p:nvPr/>
        </p:nvPicPr>
        <p:blipFill>
          <a:blip r:embed="rId2"/>
          <a:stretch>
            <a:fillRect/>
          </a:stretch>
        </p:blipFill>
        <p:spPr>
          <a:xfrm>
            <a:off x="10296884" y="151861"/>
            <a:ext cx="1806156" cy="558920"/>
          </a:xfrm>
          <a:prstGeom prst="rect">
            <a:avLst/>
          </a:prstGeom>
        </p:spPr>
      </p:pic>
    </p:spTree>
    <p:extLst>
      <p:ext uri="{BB962C8B-B14F-4D97-AF65-F5344CB8AC3E}">
        <p14:creationId xmlns:p14="http://schemas.microsoft.com/office/powerpoint/2010/main" val="275639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672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Gaurav</vt:lpstr>
      <vt:lpstr>Problem at hand</vt:lpstr>
      <vt:lpstr>Solution</vt:lpstr>
      <vt:lpstr>Tools Used</vt:lpstr>
      <vt:lpstr>DATA FLOW DIAGRAM</vt:lpstr>
      <vt:lpstr>Why our team is the best!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gaurav pal</cp:lastModifiedBy>
  <cp:revision>33</cp:revision>
  <dcterms:created xsi:type="dcterms:W3CDTF">2019-05-09T10:56:59Z</dcterms:created>
  <dcterms:modified xsi:type="dcterms:W3CDTF">2022-09-09T09:21:23Z</dcterms:modified>
</cp:coreProperties>
</file>