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>
          <p15:clr>
            <a:srgbClr val="A4A3A4"/>
          </p15:clr>
        </p15:guide>
        <p15:guide id="2" pos="37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427" y="72"/>
      </p:cViewPr>
      <p:guideLst>
        <p:guide orient="horz" pos="2189"/>
        <p:guide pos="37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4127839771"/>
              </p:ext>
            </p:extLst>
          </p:nvPr>
        </p:nvGraphicFramePr>
        <p:xfrm>
          <a:off x="1300480" y="1391285"/>
          <a:ext cx="2230755" cy="121920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74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/>
                        <a:t>Ind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/>
                        <a:t>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 dirty="0">
                          <a:solidFill>
                            <a:srgbClr val="00B050"/>
                          </a:solidFill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>
                          <a:sym typeface="+mn-ea"/>
                        </a:rPr>
                        <a:t>Ind 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/>
                        <a:t>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 dirty="0">
                          <a:solidFill>
                            <a:srgbClr val="00B050"/>
                          </a:solidFill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>
                          <a:sym typeface="+mn-ea"/>
                        </a:rPr>
                        <a:t>Ind 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/>
                        <a:t>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 dirty="0">
                          <a:solidFill>
                            <a:srgbClr val="FF0000"/>
                          </a:solidFill>
                        </a:rPr>
                        <a:t>-0.10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>
                          <a:sym typeface="+mn-ea"/>
                        </a:rPr>
                        <a:t>Ind 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/>
                        <a:t>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 dirty="0">
                          <a:solidFill>
                            <a:srgbClr val="FF0000"/>
                          </a:solidFill>
                        </a:rPr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096770" y="1126490"/>
            <a:ext cx="77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en-US" sz="1400"/>
              <a:t>Tissue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750185" y="1132840"/>
            <a:ext cx="864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en-US" sz="1400" dirty="0" err="1"/>
              <a:t>iNMDeff</a:t>
            </a:r>
            <a:endParaRPr lang="es-ES_tradnl" altLang="en-US" sz="1400" dirty="0"/>
          </a:p>
        </p:txBody>
      </p:sp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3351126073"/>
              </p:ext>
            </p:extLst>
          </p:nvPr>
        </p:nvGraphicFramePr>
        <p:xfrm>
          <a:off x="1300480" y="3855085"/>
          <a:ext cx="2230755" cy="121920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74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/>
                        <a:t>Ind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/>
                        <a:t>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 dirty="0" smtClean="0">
                          <a:solidFill>
                            <a:srgbClr val="FF0000"/>
                          </a:solidFill>
                        </a:rPr>
                        <a:t>0.30</a:t>
                      </a:r>
                      <a:endParaRPr lang="es-ES_tradnl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>
                          <a:sym typeface="+mn-ea"/>
                        </a:rPr>
                        <a:t>Ind 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/>
                        <a:t>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 dirty="0" smtClean="0">
                          <a:solidFill>
                            <a:srgbClr val="00B050"/>
                          </a:solidFill>
                        </a:rPr>
                        <a:t>0.50</a:t>
                      </a:r>
                      <a:endParaRPr lang="es-ES_tradnl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>
                          <a:sym typeface="+mn-ea"/>
                        </a:rPr>
                        <a:t>Ind 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/>
                        <a:t>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 dirty="0">
                          <a:solidFill>
                            <a:srgbClr val="00B050"/>
                          </a:solidFill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>
                          <a:sym typeface="+mn-ea"/>
                        </a:rPr>
                        <a:t>Ind 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/>
                        <a:t>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_tradnl" altLang="en-US" sz="140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_tradnl" altLang="en-US" sz="1400" dirty="0" smtClean="0">
                          <a:solidFill>
                            <a:srgbClr val="FF0000"/>
                          </a:solidFill>
                        </a:rPr>
                        <a:t>0.10</a:t>
                      </a:r>
                      <a:endParaRPr lang="es-ES_tradnl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096770" y="3590290"/>
            <a:ext cx="77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en-US" sz="1400"/>
              <a:t>Tissue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750185" y="3596640"/>
            <a:ext cx="864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en-US" sz="1400"/>
              <a:t>iNMDeff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027680" y="2708275"/>
            <a:ext cx="177165" cy="8883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730693" y="2701925"/>
            <a:ext cx="1381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1400" i="1" dirty="0" err="1"/>
              <a:t>Randomization</a:t>
            </a:r>
            <a:endParaRPr lang="es-ES_tradnl" altLang="en-US" sz="1400" i="1" dirty="0"/>
          </a:p>
        </p:txBody>
      </p:sp>
      <p:sp>
        <p:nvSpPr>
          <p:cNvPr id="12" name="Right Brace 11"/>
          <p:cNvSpPr/>
          <p:nvPr/>
        </p:nvSpPr>
        <p:spPr>
          <a:xfrm>
            <a:off x="3625850" y="1406525"/>
            <a:ext cx="101600" cy="590550"/>
          </a:xfrm>
          <a:prstGeom prst="rightBrace">
            <a:avLst/>
          </a:prstGeom>
          <a:ln w="190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3625850" y="2019935"/>
            <a:ext cx="101600" cy="590550"/>
          </a:xfrm>
          <a:prstGeom prst="rightBrace">
            <a:avLst/>
          </a:prstGeom>
          <a:ln w="190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761105" y="1548130"/>
            <a:ext cx="628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1400" dirty="0" smtClean="0"/>
              <a:t>0.63</a:t>
            </a:r>
            <a:endParaRPr lang="es-ES_tradnl" altLang="en-US" sz="1400" dirty="0"/>
          </a:p>
        </p:txBody>
      </p:sp>
      <p:sp>
        <p:nvSpPr>
          <p:cNvPr id="15" name="Text Box 14"/>
          <p:cNvSpPr txBox="1"/>
          <p:nvPr/>
        </p:nvSpPr>
        <p:spPr>
          <a:xfrm>
            <a:off x="3761105" y="2162175"/>
            <a:ext cx="628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1400" dirty="0" smtClean="0"/>
              <a:t>0.10</a:t>
            </a:r>
            <a:endParaRPr lang="es-ES_tradnl" altLang="en-US" sz="1400" dirty="0"/>
          </a:p>
        </p:txBody>
      </p:sp>
      <p:sp>
        <p:nvSpPr>
          <p:cNvPr id="16" name="Right Brace 15"/>
          <p:cNvSpPr/>
          <p:nvPr/>
        </p:nvSpPr>
        <p:spPr>
          <a:xfrm>
            <a:off x="3614420" y="3870325"/>
            <a:ext cx="101600" cy="590550"/>
          </a:xfrm>
          <a:prstGeom prst="rightBrace">
            <a:avLst/>
          </a:prstGeom>
          <a:ln w="190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614420" y="4483735"/>
            <a:ext cx="101600" cy="590550"/>
          </a:xfrm>
          <a:prstGeom prst="rightBrace">
            <a:avLst/>
          </a:prstGeom>
          <a:ln w="190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749675" y="4011930"/>
            <a:ext cx="628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1400" dirty="0" smtClean="0"/>
              <a:t>0.40</a:t>
            </a:r>
            <a:endParaRPr lang="es-ES_tradnl" altLang="en-US" sz="1400" dirty="0"/>
          </a:p>
        </p:txBody>
      </p:sp>
      <p:sp>
        <p:nvSpPr>
          <p:cNvPr id="19" name="Text Box 18"/>
          <p:cNvSpPr txBox="1"/>
          <p:nvPr/>
        </p:nvSpPr>
        <p:spPr>
          <a:xfrm>
            <a:off x="3749675" y="4625975"/>
            <a:ext cx="628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1400" dirty="0" smtClean="0"/>
              <a:t>0.33</a:t>
            </a:r>
            <a:endParaRPr lang="es-ES_tradnl" altLang="en-US" sz="1400" dirty="0"/>
          </a:p>
        </p:txBody>
      </p:sp>
      <p:sp>
        <p:nvSpPr>
          <p:cNvPr id="20" name="Right Brace 19"/>
          <p:cNvSpPr/>
          <p:nvPr/>
        </p:nvSpPr>
        <p:spPr>
          <a:xfrm>
            <a:off x="4544695" y="1641475"/>
            <a:ext cx="107950" cy="729615"/>
          </a:xfrm>
          <a:prstGeom prst="rightBrace">
            <a:avLst/>
          </a:prstGeom>
          <a:ln w="190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747260" y="1637665"/>
            <a:ext cx="10972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1400" b="1" dirty="0" err="1"/>
              <a:t>Observed</a:t>
            </a:r>
            <a:r>
              <a:rPr lang="es-ES_tradnl" altLang="en-US" sz="1400" b="1" dirty="0"/>
              <a:t> </a:t>
            </a:r>
            <a:r>
              <a:rPr lang="es-ES_tradnl" altLang="en-US" sz="1400" b="1" dirty="0" err="1"/>
              <a:t>variability</a:t>
            </a:r>
            <a:r>
              <a:rPr lang="es-ES_tradnl" altLang="en-US" sz="1400" b="1" dirty="0"/>
              <a:t> score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3642868" y="1130935"/>
            <a:ext cx="1031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1400" dirty="0" err="1"/>
              <a:t>Medians</a:t>
            </a:r>
            <a:endParaRPr lang="es-ES_tradnl" altLang="en-US" sz="1400" dirty="0"/>
          </a:p>
        </p:txBody>
      </p:sp>
      <p:sp>
        <p:nvSpPr>
          <p:cNvPr id="23" name="Text Box 22"/>
          <p:cNvSpPr txBox="1"/>
          <p:nvPr/>
        </p:nvSpPr>
        <p:spPr>
          <a:xfrm>
            <a:off x="4702810" y="113093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1400"/>
              <a:t>SD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3548253" y="3592830"/>
            <a:ext cx="1031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1400"/>
              <a:t>Medians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4652645" y="3592830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1400"/>
              <a:t>SD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4450080" y="4105910"/>
            <a:ext cx="107950" cy="729615"/>
          </a:xfrm>
          <a:prstGeom prst="rightBrace">
            <a:avLst/>
          </a:prstGeom>
          <a:ln w="190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4652645" y="4096385"/>
            <a:ext cx="11925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1400"/>
              <a:t>Randomized variability score</a:t>
            </a:r>
          </a:p>
        </p:txBody>
      </p:sp>
      <p:sp>
        <p:nvSpPr>
          <p:cNvPr id="29" name="Circular Arrow 28"/>
          <p:cNvSpPr/>
          <p:nvPr/>
        </p:nvSpPr>
        <p:spPr>
          <a:xfrm rot="6420000" flipH="1">
            <a:off x="2452318" y="2997914"/>
            <a:ext cx="546995" cy="55242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11363"/>
              <a:gd name="adj5" fmla="val 1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394307" y="3131078"/>
            <a:ext cx="119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1400" dirty="0" smtClean="0"/>
              <a:t>2000 </a:t>
            </a:r>
            <a:r>
              <a:rPr lang="es-ES_tradnl" altLang="en-US" sz="1400" dirty="0"/>
              <a:t>times</a:t>
            </a:r>
          </a:p>
        </p:txBody>
      </p:sp>
      <p:sp>
        <p:nvSpPr>
          <p:cNvPr id="31" name="Chevron 30"/>
          <p:cNvSpPr/>
          <p:nvPr/>
        </p:nvSpPr>
        <p:spPr>
          <a:xfrm>
            <a:off x="5819140" y="4280535"/>
            <a:ext cx="800100" cy="2540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6485932" y="3932692"/>
            <a:ext cx="1484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1400" b="1" dirty="0" smtClean="0"/>
              <a:t>Median of 2000</a:t>
            </a:r>
          </a:p>
          <a:p>
            <a:pPr algn="ctr"/>
            <a:r>
              <a:rPr lang="es-ES_tradnl" altLang="en-US" sz="1400" b="1" dirty="0" err="1" smtClean="0"/>
              <a:t>Randomized</a:t>
            </a:r>
            <a:r>
              <a:rPr lang="es-ES_tradnl" altLang="en-US" sz="1400" b="1" dirty="0" smtClean="0"/>
              <a:t> </a:t>
            </a:r>
            <a:r>
              <a:rPr lang="es-ES_tradnl" altLang="en-US" sz="1400" b="1" dirty="0" err="1"/>
              <a:t>variability</a:t>
            </a:r>
            <a:r>
              <a:rPr lang="es-ES_tradnl" altLang="en-US" sz="1400" b="1" dirty="0"/>
              <a:t> scores</a:t>
            </a:r>
          </a:p>
        </p:txBody>
      </p:sp>
      <p:sp>
        <p:nvSpPr>
          <p:cNvPr id="35" name="Bent-Up Arrow 34"/>
          <p:cNvSpPr/>
          <p:nvPr/>
        </p:nvSpPr>
        <p:spPr>
          <a:xfrm>
            <a:off x="7856220" y="3559810"/>
            <a:ext cx="384810" cy="901065"/>
          </a:xfrm>
          <a:prstGeom prst="bentUpArrow">
            <a:avLst>
              <a:gd name="adj1" fmla="val 11157"/>
              <a:gd name="adj2" fmla="val 14504"/>
              <a:gd name="adj3" fmla="val 17986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6776085" y="2784475"/>
            <a:ext cx="2545080" cy="7372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altLang="en-US" sz="1400" dirty="0" err="1"/>
              <a:t>Observed</a:t>
            </a:r>
            <a:r>
              <a:rPr lang="es-ES_tradnl" altLang="en-US" sz="1400" dirty="0"/>
              <a:t> - </a:t>
            </a:r>
            <a:r>
              <a:rPr lang="es-ES_tradnl" altLang="en-US" sz="1400" dirty="0" err="1"/>
              <a:t>Randomized</a:t>
            </a:r>
            <a:r>
              <a:rPr lang="es-ES_tradnl" altLang="en-US" sz="1400" dirty="0"/>
              <a:t> =  </a:t>
            </a:r>
          </a:p>
          <a:p>
            <a:pPr algn="ctr"/>
            <a:r>
              <a:rPr lang="es-ES_tradnl" altLang="en-US" sz="1400" dirty="0"/>
              <a:t>“</a:t>
            </a:r>
            <a:r>
              <a:rPr lang="es-ES_tradnl" altLang="en-US" sz="1400" b="1" i="1" dirty="0"/>
              <a:t>Inter-</a:t>
            </a:r>
            <a:r>
              <a:rPr lang="es-ES_tradnl" altLang="en-US" sz="1400" b="1" i="1" dirty="0" err="1"/>
              <a:t>tissue</a:t>
            </a:r>
            <a:r>
              <a:rPr lang="es-ES_tradnl" altLang="en-US" sz="1400" b="1" i="1" dirty="0"/>
              <a:t> </a:t>
            </a:r>
            <a:r>
              <a:rPr lang="es-ES_tradnl" altLang="en-US" sz="1400" b="1" i="1" dirty="0" err="1"/>
              <a:t>iNMDeff</a:t>
            </a:r>
            <a:r>
              <a:rPr lang="es-ES_tradnl" altLang="en-US" sz="1400" dirty="0"/>
              <a:t> </a:t>
            </a:r>
            <a:r>
              <a:rPr lang="es-ES_tradnl" altLang="en-US" sz="1400" b="1" i="1" dirty="0" err="1"/>
              <a:t>Variability</a:t>
            </a:r>
            <a:r>
              <a:rPr lang="es-ES_tradnl" altLang="en-US" sz="1400" b="1" i="1" dirty="0"/>
              <a:t> </a:t>
            </a:r>
            <a:r>
              <a:rPr lang="es-ES_tradnl" altLang="en-US" sz="1400" b="1" i="1" dirty="0" err="1"/>
              <a:t>Deviation</a:t>
            </a:r>
            <a:r>
              <a:rPr lang="es-ES_tradnl" altLang="en-US" sz="1400" dirty="0"/>
              <a:t>”</a:t>
            </a:r>
          </a:p>
        </p:txBody>
      </p:sp>
      <p:sp>
        <p:nvSpPr>
          <p:cNvPr id="37" name="Bent-Up Arrow 36"/>
          <p:cNvSpPr/>
          <p:nvPr/>
        </p:nvSpPr>
        <p:spPr>
          <a:xfrm rot="10800000" flipH="1">
            <a:off x="5845175" y="1931670"/>
            <a:ext cx="2366010" cy="770255"/>
          </a:xfrm>
          <a:prstGeom prst="bentUpArrow">
            <a:avLst>
              <a:gd name="adj1" fmla="val 7410"/>
              <a:gd name="adj2" fmla="val 6086"/>
              <a:gd name="adj3" fmla="val 5043"/>
            </a:avLst>
          </a:prstGeom>
          <a:solidFill>
            <a:schemeClr val="tx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055495" y="3826511"/>
            <a:ext cx="33058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055495" y="1370330"/>
            <a:ext cx="33566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3987115" y="2891790"/>
            <a:ext cx="2557196" cy="521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altLang="en-US" sz="1400" dirty="0" err="1"/>
              <a:t>Observed</a:t>
            </a:r>
            <a:r>
              <a:rPr lang="es-ES_tradnl" altLang="en-US" sz="1400" dirty="0"/>
              <a:t> - </a:t>
            </a:r>
            <a:r>
              <a:rPr lang="es-ES_tradnl" altLang="en-US" sz="1400" dirty="0" err="1"/>
              <a:t>Randomized</a:t>
            </a:r>
            <a:r>
              <a:rPr lang="es-ES_tradnl" altLang="en-US" sz="1400" dirty="0"/>
              <a:t> =  “</a:t>
            </a:r>
            <a:r>
              <a:rPr lang="es-ES_tradnl" altLang="en-US" sz="1400" b="1" i="1" dirty="0" err="1"/>
              <a:t>Tissue</a:t>
            </a:r>
            <a:r>
              <a:rPr lang="es-ES_tradnl" altLang="en-US" sz="1400" b="1" i="1" dirty="0"/>
              <a:t> </a:t>
            </a:r>
            <a:r>
              <a:rPr lang="es-ES_tradnl" altLang="en-US" sz="1400" b="1" i="1" dirty="0" err="1"/>
              <a:t>iNMDeff</a:t>
            </a:r>
            <a:r>
              <a:rPr lang="es-ES_tradnl" altLang="en-US" sz="1400" b="1" i="1" dirty="0"/>
              <a:t> </a:t>
            </a:r>
            <a:r>
              <a:rPr lang="es-ES_tradnl" altLang="en-US" sz="1400" b="1" i="1" dirty="0" err="1"/>
              <a:t>Deviation</a:t>
            </a:r>
            <a:r>
              <a:rPr lang="es-ES_tradnl" altLang="en-US" sz="1400" dirty="0"/>
              <a:t>”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4280535" y="613410"/>
            <a:ext cx="2169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 b="1" dirty="0" err="1"/>
              <a:t>Randomization</a:t>
            </a:r>
            <a:r>
              <a:rPr lang="es-ES_tradnl" altLang="en-US" b="1" dirty="0"/>
              <a:t> Test</a:t>
            </a:r>
          </a:p>
        </p:txBody>
      </p:sp>
      <p:cxnSp>
        <p:nvCxnSpPr>
          <p:cNvPr id="47" name="Straight Arrow Connector 46"/>
          <p:cNvCxnSpPr>
            <a:stCxn id="14" idx="2"/>
          </p:cNvCxnSpPr>
          <p:nvPr/>
        </p:nvCxnSpPr>
        <p:spPr>
          <a:xfrm>
            <a:off x="4075430" y="1854835"/>
            <a:ext cx="508635" cy="9588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04030" y="3475355"/>
            <a:ext cx="363220" cy="6661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82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Arial Black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Palou Marquez</dc:creator>
  <cp:lastModifiedBy>Guillermo Palou Marquez</cp:lastModifiedBy>
  <cp:revision>55</cp:revision>
  <dcterms:created xsi:type="dcterms:W3CDTF">2023-11-22T15:48:19Z</dcterms:created>
  <dcterms:modified xsi:type="dcterms:W3CDTF">2023-11-28T08:52:20Z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