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llermo Palou Marquez" initials="GPM" lastIdx="1" clrIdx="0">
    <p:extLst>
      <p:ext uri="{19B8F6BF-5375-455C-9EA6-DF929625EA0E}">
        <p15:presenceInfo xmlns:p15="http://schemas.microsoft.com/office/powerpoint/2012/main" userId="Guillermo Palou Marqu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02" autoAdjust="0"/>
  </p:normalViewPr>
  <p:slideViewPr>
    <p:cSldViewPr snapToGrid="0">
      <p:cViewPr>
        <p:scale>
          <a:sx n="125" d="100"/>
          <a:sy n="125" d="100"/>
        </p:scale>
        <p:origin x="-24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AB70-796C-4B87-AFD7-73E96A1122E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83AA-A051-46EE-BF4F-D4A8EEF2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1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AB70-796C-4B87-AFD7-73E96A1122E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83AA-A051-46EE-BF4F-D4A8EEF2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3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AB70-796C-4B87-AFD7-73E96A1122E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83AA-A051-46EE-BF4F-D4A8EEF2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9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AB70-796C-4B87-AFD7-73E96A1122E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83AA-A051-46EE-BF4F-D4A8EEF2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8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AB70-796C-4B87-AFD7-73E96A1122E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83AA-A051-46EE-BF4F-D4A8EEF2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7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AB70-796C-4B87-AFD7-73E96A1122E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83AA-A051-46EE-BF4F-D4A8EEF2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6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AB70-796C-4B87-AFD7-73E96A1122E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83AA-A051-46EE-BF4F-D4A8EEF2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2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AB70-796C-4B87-AFD7-73E96A1122E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83AA-A051-46EE-BF4F-D4A8EEF2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1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AB70-796C-4B87-AFD7-73E96A1122E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83AA-A051-46EE-BF4F-D4A8EEF2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5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AB70-796C-4B87-AFD7-73E96A1122E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83AA-A051-46EE-BF4F-D4A8EEF2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AB70-796C-4B87-AFD7-73E96A1122E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83AA-A051-46EE-BF4F-D4A8EEF2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5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6AB70-796C-4B87-AFD7-73E96A1122E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D83AA-A051-46EE-BF4F-D4A8EEF2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100912" y="1890196"/>
            <a:ext cx="3430588" cy="4689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94193" y="2159612"/>
            <a:ext cx="995172" cy="4343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TCGA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60128" y="2159612"/>
            <a:ext cx="995172" cy="4343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GTex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24070" y="1920736"/>
            <a:ext cx="11015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9,766 samples</a:t>
            </a:r>
            <a:endParaRPr lang="en-US" sz="1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54217" y="1905001"/>
            <a:ext cx="12186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17,382 </a:t>
            </a:r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samples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23975" y="2868729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Discovery</a:t>
            </a:r>
            <a:endParaRPr lang="en-US" sz="1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56557" y="2879680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Validation</a:t>
            </a:r>
            <a:endParaRPr lang="en-US" sz="1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1953" y="2580735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Validation</a:t>
            </a:r>
            <a:endParaRPr lang="en-US" sz="1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1958" y="2574373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Discovery</a:t>
            </a:r>
            <a:endParaRPr lang="en-US" sz="1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5345" y="2730461"/>
            <a:ext cx="18678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18 matched cancer-tissues</a:t>
            </a:r>
            <a:endParaRPr lang="en-US" sz="1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023762" y="2712361"/>
            <a:ext cx="1501897" cy="217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996895" y="3017815"/>
            <a:ext cx="1516859" cy="23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25494" y="3968592"/>
            <a:ext cx="2889567" cy="82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  </a:t>
            </a:r>
            <a:r>
              <a:rPr lang="en-US" sz="12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pLoF</a:t>
            </a:r>
            <a:r>
              <a:rPr lang="en-US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only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(ii)  </a:t>
            </a:r>
            <a:r>
              <a:rPr lang="en-US" sz="12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pLoF</a:t>
            </a:r>
            <a:r>
              <a:rPr lang="en-US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+ Missense with CADD &gt;= 15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(iii) </a:t>
            </a:r>
            <a:r>
              <a:rPr lang="en-US" sz="12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pLoF</a:t>
            </a:r>
            <a:r>
              <a:rPr lang="en-US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+ Missense with CADD &gt;= 25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94208" y="5345274"/>
            <a:ext cx="1352137" cy="514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 ASE </a:t>
            </a:r>
            <a:r>
              <a:rPr lang="en-US" sz="12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iNMDeff</a:t>
            </a:r>
            <a:endParaRPr lang="en-US" sz="12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(ii) ETG </a:t>
            </a:r>
            <a:r>
              <a:rPr lang="en-US" sz="12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iNMDeff</a:t>
            </a:r>
            <a:endParaRPr lang="en-US" sz="12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76944" y="478341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X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53701" y="5760194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=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25176" y="6154313"/>
            <a:ext cx="2164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216 maximum tests per gene</a:t>
            </a: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23761" y="3717861"/>
            <a:ext cx="31309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Rare </a:t>
            </a:r>
            <a:r>
              <a:rPr lang="en-US" sz="11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pLoF</a:t>
            </a:r>
            <a:r>
              <a:rPr lang="en-US" sz="11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germline variants sets (MAF &lt;0.1%)</a:t>
            </a:r>
            <a:endParaRPr lang="en-US" sz="1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12180" y="5109986"/>
            <a:ext cx="1085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NMD methods</a:t>
            </a:r>
            <a:endParaRPr lang="en-US" sz="1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76944" y="340726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X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36587" y="3115581"/>
            <a:ext cx="12298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+ randomization </a:t>
            </a:r>
          </a:p>
          <a:p>
            <a:pPr algn="ctr"/>
            <a:r>
              <a:rPr lang="en-US" sz="11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(as control)</a:t>
            </a:r>
            <a:endParaRPr lang="en-US" sz="1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4" name="Picture 33" descr="Image vectorielle gratuite: Foie, Médecine, Organe, Anatomi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538" y="2205665"/>
            <a:ext cx="636817" cy="460200"/>
          </a:xfrm>
          <a:prstGeom prst="rect">
            <a:avLst/>
          </a:prstGeom>
        </p:spPr>
      </p:pic>
      <p:pic>
        <p:nvPicPr>
          <p:cNvPr id="36" name="Picture 35" descr="Image vectorielle gratuite: Foie, Médecine, Organe, Anatomi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130" y="3134074"/>
            <a:ext cx="636817" cy="460200"/>
          </a:xfrm>
          <a:prstGeom prst="rect">
            <a:avLst/>
          </a:prstGeom>
        </p:spPr>
      </p:pic>
      <p:sp>
        <p:nvSpPr>
          <p:cNvPr id="38" name="7-Point Star 37"/>
          <p:cNvSpPr/>
          <p:nvPr/>
        </p:nvSpPr>
        <p:spPr>
          <a:xfrm>
            <a:off x="5172335" y="3303000"/>
            <a:ext cx="53319" cy="45719"/>
          </a:xfrm>
          <a:prstGeom prst="star7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7-Point Star 39"/>
          <p:cNvSpPr/>
          <p:nvPr/>
        </p:nvSpPr>
        <p:spPr>
          <a:xfrm>
            <a:off x="5172335" y="3390887"/>
            <a:ext cx="53319" cy="45719"/>
          </a:xfrm>
          <a:prstGeom prst="star7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" name="7-Point Star 40"/>
          <p:cNvSpPr/>
          <p:nvPr/>
        </p:nvSpPr>
        <p:spPr>
          <a:xfrm>
            <a:off x="5325553" y="3351496"/>
            <a:ext cx="53319" cy="45719"/>
          </a:xfrm>
          <a:prstGeom prst="star7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7-Point Star 41"/>
          <p:cNvSpPr/>
          <p:nvPr/>
        </p:nvSpPr>
        <p:spPr>
          <a:xfrm>
            <a:off x="5330824" y="3213244"/>
            <a:ext cx="53319" cy="45719"/>
          </a:xfrm>
          <a:prstGeom prst="star7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3" name="7-Point Star 42"/>
          <p:cNvSpPr/>
          <p:nvPr/>
        </p:nvSpPr>
        <p:spPr>
          <a:xfrm>
            <a:off x="5576176" y="3254605"/>
            <a:ext cx="53319" cy="45719"/>
          </a:xfrm>
          <a:prstGeom prst="star7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7-Point Star 43"/>
          <p:cNvSpPr/>
          <p:nvPr/>
        </p:nvSpPr>
        <p:spPr>
          <a:xfrm>
            <a:off x="5465919" y="3269157"/>
            <a:ext cx="53319" cy="45719"/>
          </a:xfrm>
          <a:prstGeom prst="star7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5" name="7-Point Star 44"/>
          <p:cNvSpPr/>
          <p:nvPr/>
        </p:nvSpPr>
        <p:spPr>
          <a:xfrm>
            <a:off x="5199017" y="3185958"/>
            <a:ext cx="53319" cy="45719"/>
          </a:xfrm>
          <a:prstGeom prst="star7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7-Point Star 45"/>
          <p:cNvSpPr/>
          <p:nvPr/>
        </p:nvSpPr>
        <p:spPr>
          <a:xfrm>
            <a:off x="5272234" y="3297469"/>
            <a:ext cx="53319" cy="45719"/>
          </a:xfrm>
          <a:prstGeom prst="star7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7" name="7-Point Star 46"/>
          <p:cNvSpPr/>
          <p:nvPr/>
        </p:nvSpPr>
        <p:spPr>
          <a:xfrm>
            <a:off x="5162705" y="3511628"/>
            <a:ext cx="53319" cy="45719"/>
          </a:xfrm>
          <a:prstGeom prst="star7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8" name="Picture 57" descr="Clipart - Person ico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88" y="473538"/>
            <a:ext cx="847289" cy="1092102"/>
          </a:xfrm>
          <a:prstGeom prst="rect">
            <a:avLst/>
          </a:prstGeom>
        </p:spPr>
      </p:pic>
      <p:sp>
        <p:nvSpPr>
          <p:cNvPr id="59" name="Oval 58"/>
          <p:cNvSpPr/>
          <p:nvPr/>
        </p:nvSpPr>
        <p:spPr>
          <a:xfrm>
            <a:off x="5371327" y="1340938"/>
            <a:ext cx="114300" cy="114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3" name="Freeform 62"/>
          <p:cNvSpPr/>
          <p:nvPr/>
        </p:nvSpPr>
        <p:spPr>
          <a:xfrm rot="20899885" flipV="1">
            <a:off x="5443627" y="1269186"/>
            <a:ext cx="1120456" cy="578325"/>
          </a:xfrm>
          <a:custGeom>
            <a:avLst/>
            <a:gdLst>
              <a:gd name="connsiteX0" fmla="*/ 0 w 1722120"/>
              <a:gd name="connsiteY0" fmla="*/ 716280 h 716280"/>
              <a:gd name="connsiteX1" fmla="*/ 373380 w 1722120"/>
              <a:gd name="connsiteY1" fmla="*/ 152400 h 716280"/>
              <a:gd name="connsiteX2" fmla="*/ 1219200 w 1722120"/>
              <a:gd name="connsiteY2" fmla="*/ 0 h 716280"/>
              <a:gd name="connsiteX3" fmla="*/ 1722120 w 1722120"/>
              <a:gd name="connsiteY3" fmla="*/ 236220 h 716280"/>
              <a:gd name="connsiteX4" fmla="*/ 1325880 w 1722120"/>
              <a:gd name="connsiteY4" fmla="*/ 617220 h 716280"/>
              <a:gd name="connsiteX5" fmla="*/ 0 w 1722120"/>
              <a:gd name="connsiteY5" fmla="*/ 71628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2120" h="716280">
                <a:moveTo>
                  <a:pt x="0" y="716280"/>
                </a:moveTo>
                <a:lnTo>
                  <a:pt x="373380" y="152400"/>
                </a:lnTo>
                <a:lnTo>
                  <a:pt x="1219200" y="0"/>
                </a:lnTo>
                <a:lnTo>
                  <a:pt x="1722120" y="236220"/>
                </a:lnTo>
                <a:lnTo>
                  <a:pt x="1325880" y="617220"/>
                </a:lnTo>
                <a:lnTo>
                  <a:pt x="0" y="71628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27" name="Curved Up Arrow 1026"/>
          <p:cNvSpPr/>
          <p:nvPr/>
        </p:nvSpPr>
        <p:spPr>
          <a:xfrm rot="15114395">
            <a:off x="5962204" y="641951"/>
            <a:ext cx="1337389" cy="467171"/>
          </a:xfrm>
          <a:prstGeom prst="curvedUp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3" name="Picture 1032" descr="DNA 2 icon | Game-icons.ne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23023">
            <a:off x="5717121" y="1294641"/>
            <a:ext cx="515290" cy="515290"/>
          </a:xfrm>
          <a:prstGeom prst="rect">
            <a:avLst/>
          </a:prstGeom>
        </p:spPr>
      </p:pic>
      <p:sp>
        <p:nvSpPr>
          <p:cNvPr id="1029" name="5-Point Star 1028"/>
          <p:cNvSpPr/>
          <p:nvPr/>
        </p:nvSpPr>
        <p:spPr>
          <a:xfrm rot="647412">
            <a:off x="5820885" y="1429463"/>
            <a:ext cx="90627" cy="8928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6" name="5-Point Star 75"/>
          <p:cNvSpPr/>
          <p:nvPr/>
        </p:nvSpPr>
        <p:spPr>
          <a:xfrm rot="647412">
            <a:off x="6002736" y="1440508"/>
            <a:ext cx="90627" cy="8928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7" name="5-Point Star 76"/>
          <p:cNvSpPr/>
          <p:nvPr/>
        </p:nvSpPr>
        <p:spPr>
          <a:xfrm rot="647412">
            <a:off x="6154476" y="1556007"/>
            <a:ext cx="90627" cy="8928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89348" y="754808"/>
            <a:ext cx="15536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Inherited rare variants</a:t>
            </a:r>
          </a:p>
          <a:p>
            <a:pPr algn="ctr"/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1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mpacting </a:t>
            </a:r>
            <a:r>
              <a:rPr lang="en-US" sz="11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iNMDeff</a:t>
            </a:r>
            <a:r>
              <a:rPr lang="en-US" sz="11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endParaRPr lang="en-US" sz="1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25" name="TextBox 1024"/>
          <p:cNvSpPr txBox="1"/>
          <p:nvPr/>
        </p:nvSpPr>
        <p:spPr>
          <a:xfrm>
            <a:off x="4819573" y="171649"/>
            <a:ext cx="1903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Individual NMD efficiency</a:t>
            </a: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0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An external file that holds a picture, illustration, etc.&#10;Object name is 41467_2022_31483_Fig2_HTM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" b="66413"/>
          <a:stretch/>
        </p:blipFill>
        <p:spPr bwMode="auto">
          <a:xfrm>
            <a:off x="300718" y="2101292"/>
            <a:ext cx="8306253" cy="390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09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83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Guillermo Palou Marquez</dc:creator>
  <cp:lastModifiedBy>Guillermo Palou Marquez</cp:lastModifiedBy>
  <cp:revision>18</cp:revision>
  <dcterms:created xsi:type="dcterms:W3CDTF">2024-02-12T15:18:46Z</dcterms:created>
  <dcterms:modified xsi:type="dcterms:W3CDTF">2024-02-12T16:51:12Z</dcterms:modified>
</cp:coreProperties>
</file>