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4.jpeg"/><Relationship Id="rId8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자유형: 도형 9"/>
          <p:cNvSpPr/>
          <p:nvPr/>
        </p:nvSpPr>
        <p:spPr>
          <a:xfrm>
            <a:off x="3048000" y="1986512"/>
            <a:ext cx="6096000" cy="2561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6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418"/>
                </a:lnTo>
                <a:cubicBezTo>
                  <a:pt x="0" y="635"/>
                  <a:pt x="267" y="0"/>
                  <a:pt x="59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2700000">
              <a:srgbClr val="FF8961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자유형: 도형 4"/>
          <p:cNvSpPr/>
          <p:nvPr/>
        </p:nvSpPr>
        <p:spPr>
          <a:xfrm rot="16200000">
            <a:off x="1951583" y="3082925"/>
            <a:ext cx="2561670" cy="368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75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0628" y="0"/>
                </a:lnTo>
                <a:cubicBezTo>
                  <a:pt x="21165" y="0"/>
                  <a:pt x="21600" y="3022"/>
                  <a:pt x="21600" y="6750"/>
                </a:cubicBezTo>
                <a:close/>
              </a:path>
            </a:pathLst>
          </a:custGeom>
          <a:solidFill>
            <a:srgbClr val="FF89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자유형: 도형 35"/>
          <p:cNvSpPr/>
          <p:nvPr/>
        </p:nvSpPr>
        <p:spPr>
          <a:xfrm>
            <a:off x="6168466" y="4448678"/>
            <a:ext cx="220014" cy="198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600" fill="norm" stroke="1" extrusionOk="0">
                <a:moveTo>
                  <a:pt x="20390" y="1107"/>
                </a:moveTo>
                <a:cubicBezTo>
                  <a:pt x="20672" y="1107"/>
                  <a:pt x="20954" y="1226"/>
                  <a:pt x="21170" y="1466"/>
                </a:cubicBezTo>
                <a:cubicBezTo>
                  <a:pt x="21600" y="1944"/>
                  <a:pt x="21600" y="2719"/>
                  <a:pt x="21170" y="3198"/>
                </a:cubicBezTo>
                <a:lnTo>
                  <a:pt x="18477" y="6190"/>
                </a:lnTo>
                <a:lnTo>
                  <a:pt x="17779" y="4762"/>
                </a:lnTo>
                <a:lnTo>
                  <a:pt x="17266" y="4071"/>
                </a:lnTo>
                <a:lnTo>
                  <a:pt x="19611" y="1466"/>
                </a:lnTo>
                <a:cubicBezTo>
                  <a:pt x="19826" y="1226"/>
                  <a:pt x="20108" y="1107"/>
                  <a:pt x="20390" y="1107"/>
                </a:cubicBezTo>
                <a:close/>
                <a:moveTo>
                  <a:pt x="9720" y="0"/>
                </a:moveTo>
                <a:cubicBezTo>
                  <a:pt x="12404" y="0"/>
                  <a:pt x="14834" y="1209"/>
                  <a:pt x="16593" y="3163"/>
                </a:cubicBezTo>
                <a:lnTo>
                  <a:pt x="17266" y="4071"/>
                </a:lnTo>
                <a:lnTo>
                  <a:pt x="9635" y="12550"/>
                </a:lnTo>
                <a:lnTo>
                  <a:pt x="6236" y="8774"/>
                </a:lnTo>
                <a:cubicBezTo>
                  <a:pt x="5806" y="8296"/>
                  <a:pt x="5108" y="8296"/>
                  <a:pt x="4678" y="8774"/>
                </a:cubicBezTo>
                <a:cubicBezTo>
                  <a:pt x="4247" y="9253"/>
                  <a:pt x="4247" y="10028"/>
                  <a:pt x="4678" y="10506"/>
                </a:cubicBezTo>
                <a:lnTo>
                  <a:pt x="8802" y="15089"/>
                </a:lnTo>
                <a:cubicBezTo>
                  <a:pt x="9017" y="15328"/>
                  <a:pt x="9299" y="15448"/>
                  <a:pt x="9581" y="15448"/>
                </a:cubicBezTo>
                <a:lnTo>
                  <a:pt x="9657" y="15413"/>
                </a:lnTo>
                <a:lnTo>
                  <a:pt x="9701" y="15433"/>
                </a:lnTo>
                <a:cubicBezTo>
                  <a:pt x="9983" y="15433"/>
                  <a:pt x="10265" y="15314"/>
                  <a:pt x="10480" y="15075"/>
                </a:cubicBezTo>
                <a:lnTo>
                  <a:pt x="18477" y="6190"/>
                </a:lnTo>
                <a:lnTo>
                  <a:pt x="18676" y="6596"/>
                </a:lnTo>
                <a:cubicBezTo>
                  <a:pt x="19167" y="7888"/>
                  <a:pt x="19439" y="9309"/>
                  <a:pt x="19439" y="10800"/>
                </a:cubicBezTo>
                <a:cubicBezTo>
                  <a:pt x="19439" y="16765"/>
                  <a:pt x="15088" y="21600"/>
                  <a:pt x="9720" y="21600"/>
                </a:cubicBezTo>
                <a:cubicBezTo>
                  <a:pt x="4352" y="21600"/>
                  <a:pt x="0" y="16765"/>
                  <a:pt x="0" y="10800"/>
                </a:cubicBezTo>
                <a:cubicBezTo>
                  <a:pt x="0" y="4835"/>
                  <a:pt x="4352" y="0"/>
                  <a:pt x="972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2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97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5" name="사각형: 둥근 모서리 8"/>
          <p:cNvGrpSpPr/>
          <p:nvPr/>
        </p:nvGrpSpPr>
        <p:grpSpPr>
          <a:xfrm>
            <a:off x="3716027" y="2702020"/>
            <a:ext cx="848378" cy="239145"/>
            <a:chOff x="0" y="0"/>
            <a:chExt cx="848376" cy="239143"/>
          </a:xfrm>
        </p:grpSpPr>
        <p:sp>
          <p:nvSpPr>
            <p:cNvPr id="103" name="모서리가 둥근 직사각형"/>
            <p:cNvSpPr/>
            <p:nvPr/>
          </p:nvSpPr>
          <p:spPr>
            <a:xfrm>
              <a:off x="0" y="48568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5조"/>
            <p:cNvSpPr txBox="1"/>
            <p:nvPr/>
          </p:nvSpPr>
          <p:spPr>
            <a:xfrm>
              <a:off x="20795" y="-1"/>
              <a:ext cx="806787" cy="239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900">
                  <a:solidFill>
                    <a:srgbClr val="FFFFFF"/>
                  </a:solidFill>
                </a:defRPr>
              </a:pPr>
              <a:r>
                <a:t>5</a:t>
              </a:r>
              <a:r>
                <a:t>조</a:t>
              </a:r>
            </a:p>
          </p:txBody>
        </p:sp>
      </p:grpSp>
      <p:sp>
        <p:nvSpPr>
          <p:cNvPr id="106" name="TextBox 12"/>
          <p:cNvSpPr txBox="1"/>
          <p:nvPr/>
        </p:nvSpPr>
        <p:spPr>
          <a:xfrm>
            <a:off x="3520085" y="2921092"/>
            <a:ext cx="5196543" cy="681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32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FORNUAL</a:t>
            </a:r>
          </a:p>
          <a:p>
            <a:pPr>
              <a:defRPr i="1" sz="700">
                <a:solidFill>
                  <a:srgbClr val="333F50"/>
                </a:solidFill>
              </a:defRPr>
            </a:pPr>
            <a:r>
              <a:t>전문가를 위한 우리들의 쉼터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Box 1"/>
          <p:cNvSpPr txBox="1"/>
          <p:nvPr/>
        </p:nvSpPr>
        <p:spPr>
          <a:xfrm>
            <a:off x="7167336" y="2646679"/>
            <a:ext cx="467321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HttpEntity 사용 및 ObjectMapper 내장 라이브러리 사용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RestTemplate 사용</a:t>
            </a:r>
          </a:p>
        </p:txBody>
      </p:sp>
      <p:grpSp>
        <p:nvGrpSpPr>
          <p:cNvPr id="347" name="그룹 1"/>
          <p:cNvGrpSpPr/>
          <p:nvPr/>
        </p:nvGrpSpPr>
        <p:grpSpPr>
          <a:xfrm>
            <a:off x="201705" y="257731"/>
            <a:ext cx="11788590" cy="6571136"/>
            <a:chOff x="0" y="0"/>
            <a:chExt cx="11788588" cy="6571134"/>
          </a:xfrm>
        </p:grpSpPr>
        <p:sp>
          <p:nvSpPr>
            <p:cNvPr id="344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5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50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348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351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스프링 시큐리티</a:t>
            </a:r>
          </a:p>
        </p:txBody>
      </p:sp>
      <p:grpSp>
        <p:nvGrpSpPr>
          <p:cNvPr id="357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352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8" name="직사각형 65"/>
          <p:cNvSpPr txBox="1"/>
          <p:nvPr/>
        </p:nvSpPr>
        <p:spPr>
          <a:xfrm>
            <a:off x="710124" y="891684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59" name="TextBox 1"/>
          <p:cNvSpPr txBox="1"/>
          <p:nvPr/>
        </p:nvSpPr>
        <p:spPr>
          <a:xfrm>
            <a:off x="1245813" y="950578"/>
            <a:ext cx="30036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CustomMemberDetails</a:t>
            </a:r>
          </a:p>
        </p:txBody>
      </p:sp>
      <p:sp>
        <p:nvSpPr>
          <p:cNvPr id="360" name="TextBox 1"/>
          <p:cNvSpPr txBox="1"/>
          <p:nvPr/>
        </p:nvSpPr>
        <p:spPr>
          <a:xfrm>
            <a:off x="7167336" y="2646679"/>
            <a:ext cx="46732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361" name="직사각형 65"/>
          <p:cNvSpPr txBox="1"/>
          <p:nvPr/>
        </p:nvSpPr>
        <p:spPr>
          <a:xfrm>
            <a:off x="1138150" y="3128320"/>
            <a:ext cx="4230840" cy="82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Spring Security UserDetails를 상속받아</a:t>
            </a:r>
          </a:p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Member객체의 정보를 담은 클래스</a:t>
            </a:r>
          </a:p>
        </p:txBody>
      </p:sp>
      <p:pic>
        <p:nvPicPr>
          <p:cNvPr id="362" name="스크린샷 2023-09-26 오전 1.00.26.png" descr="스크린샷 2023-09-26 오전 1.00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5157" y="497465"/>
            <a:ext cx="4411207" cy="6091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364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0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368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371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>
              <a:defRPr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구글 소셜 로그인</a:t>
            </a:r>
          </a:p>
        </p:txBody>
      </p:sp>
      <p:grpSp>
        <p:nvGrpSpPr>
          <p:cNvPr id="377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372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7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353" y="1156212"/>
            <a:ext cx="2047876" cy="356235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직사각형 65"/>
          <p:cNvSpPr txBox="1"/>
          <p:nvPr/>
        </p:nvSpPr>
        <p:spPr>
          <a:xfrm>
            <a:off x="710124" y="891684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80" name="TextBox 1"/>
          <p:cNvSpPr txBox="1"/>
          <p:nvPr/>
        </p:nvSpPr>
        <p:spPr>
          <a:xfrm>
            <a:off x="1117586" y="986710"/>
            <a:ext cx="2053827" cy="94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UI/UX 화면</a:t>
            </a:r>
          </a:p>
          <a:p>
            <a:pPr/>
          </a:p>
        </p:txBody>
      </p:sp>
      <p:pic>
        <p:nvPicPr>
          <p:cNvPr id="381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2528" y="987402"/>
            <a:ext cx="2694040" cy="3051938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직사각형 9"/>
          <p:cNvSpPr/>
          <p:nvPr/>
        </p:nvSpPr>
        <p:spPr>
          <a:xfrm>
            <a:off x="939771" y="3800973"/>
            <a:ext cx="421703" cy="40918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83" name="그래픽 1" descr="그래픽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4620000">
            <a:off x="1879878" y="2386595"/>
            <a:ext cx="640021" cy="2081689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TextBox 1"/>
          <p:cNvSpPr txBox="1"/>
          <p:nvPr/>
        </p:nvSpPr>
        <p:spPr>
          <a:xfrm>
            <a:off x="5808436" y="1712897"/>
            <a:ext cx="4673210" cy="204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'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구글</a:t>
            </a:r>
            <a:r>
              <a:t>'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아이콘 클릭시 구글 계정 로그인 화면으로 이동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2. 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메인 헤더 </a:t>
            </a:r>
            <a:r>
              <a:t>'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로그인 회원</a:t>
            </a:r>
            <a:r>
              <a:t>'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상태로 변경</a:t>
            </a:r>
            <a:endParaRPr>
              <a:latin typeface="+mn-lt"/>
              <a:ea typeface="+mn-ea"/>
              <a:cs typeface="+mn-cs"/>
              <a:sym typeface="맑은 고딕"/>
            </a:endParaRP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387" name="사각형: 둥근 모서리 82"/>
          <p:cNvGrpSpPr/>
          <p:nvPr/>
        </p:nvGrpSpPr>
        <p:grpSpPr>
          <a:xfrm>
            <a:off x="5814524" y="1044328"/>
            <a:ext cx="4360169" cy="612001"/>
            <a:chOff x="0" y="0"/>
            <a:chExt cx="4360167" cy="611999"/>
          </a:xfrm>
        </p:grpSpPr>
        <p:sp>
          <p:nvSpPr>
            <p:cNvPr id="385" name="모서리가 둥근 직사각형"/>
            <p:cNvSpPr/>
            <p:nvPr/>
          </p:nvSpPr>
          <p:spPr>
            <a:xfrm>
              <a:off x="0" y="0"/>
              <a:ext cx="4360168" cy="61200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6" name="주요 기능"/>
            <p:cNvSpPr txBox="1"/>
            <p:nvPr/>
          </p:nvSpPr>
          <p:spPr>
            <a:xfrm>
              <a:off x="9824" y="139630"/>
              <a:ext cx="4340519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500"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주요</a:t>
              </a:r>
              <a:r>
                <a:t> 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r>
                <a:t> </a:t>
              </a:r>
            </a:p>
          </p:txBody>
        </p:sp>
      </p:grpSp>
      <p:pic>
        <p:nvPicPr>
          <p:cNvPr id="388" name="그림 33" descr="그림 3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6915" y="4670602"/>
            <a:ext cx="4709652" cy="143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그룹 1"/>
          <p:cNvGrpSpPr/>
          <p:nvPr/>
        </p:nvGrpSpPr>
        <p:grpSpPr>
          <a:xfrm>
            <a:off x="197167" y="143510"/>
            <a:ext cx="11789093" cy="6571299"/>
            <a:chOff x="0" y="0"/>
            <a:chExt cx="11789092" cy="6571298"/>
          </a:xfrm>
        </p:grpSpPr>
        <p:grpSp>
          <p:nvGrpSpPr>
            <p:cNvPr id="392" name="사각형: 둥근 모서리 5"/>
            <p:cNvGrpSpPr/>
            <p:nvPr/>
          </p:nvGrpSpPr>
          <p:grpSpPr>
            <a:xfrm>
              <a:off x="317" y="0"/>
              <a:ext cx="11788776" cy="6570981"/>
              <a:chOff x="0" y="0"/>
              <a:chExt cx="11788775" cy="6570980"/>
            </a:xfrm>
          </p:grpSpPr>
          <p:sp>
            <p:nvSpPr>
              <p:cNvPr id="390" name="모서리가 둥근 직사각형"/>
              <p:cNvSpPr/>
              <p:nvPr/>
            </p:nvSpPr>
            <p:spPr>
              <a:xfrm>
                <a:off x="0" y="0"/>
                <a:ext cx="11788775" cy="6570981"/>
              </a:xfrm>
              <a:prstGeom prst="roundRect">
                <a:avLst>
                  <a:gd name="adj" fmla="val 2559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90500" dist="38100" dir="2700000">
                  <a:srgbClr val="FF8961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1" name="[object File][object File]"/>
              <p:cNvSpPr txBox="1"/>
              <p:nvPr/>
            </p:nvSpPr>
            <p:spPr>
              <a:xfrm>
                <a:off x="49250" y="3100070"/>
                <a:ext cx="11690275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t>[object File</a:t>
                </a:r>
                <a:r>
                  <a:t>][object</a:t>
                </a:r>
                <a:r>
                  <a:t> </a:t>
                </a:r>
                <a:r>
                  <a:t>File</a:t>
                </a:r>
                <a:r>
                  <a:t>]</a:t>
                </a:r>
              </a:p>
            </p:txBody>
          </p:sp>
        </p:grpSp>
        <p:sp>
          <p:nvSpPr>
            <p:cNvPr id="393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98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396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399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회원가입 </a:t>
            </a:r>
          </a:p>
        </p:txBody>
      </p:sp>
      <p:grpSp>
        <p:nvGrpSpPr>
          <p:cNvPr id="405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400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6" name="직사각형 65"/>
          <p:cNvSpPr/>
          <p:nvPr/>
        </p:nvSpPr>
        <p:spPr>
          <a:xfrm>
            <a:off x="579119" y="805815"/>
            <a:ext cx="450851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407" name="TextBox 7"/>
          <p:cNvSpPr txBox="1"/>
          <p:nvPr/>
        </p:nvSpPr>
        <p:spPr>
          <a:xfrm>
            <a:off x="994410" y="888364"/>
            <a:ext cx="2053590" cy="93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UI/UX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화면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/>
          </a:p>
        </p:txBody>
      </p:sp>
      <p:grpSp>
        <p:nvGrpSpPr>
          <p:cNvPr id="410" name="사각형: 둥근 모서리 82"/>
          <p:cNvGrpSpPr/>
          <p:nvPr/>
        </p:nvGrpSpPr>
        <p:grpSpPr>
          <a:xfrm>
            <a:off x="7461250" y="946150"/>
            <a:ext cx="4249421" cy="550545"/>
            <a:chOff x="0" y="0"/>
            <a:chExt cx="4249420" cy="550544"/>
          </a:xfrm>
        </p:grpSpPr>
        <p:sp>
          <p:nvSpPr>
            <p:cNvPr id="408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409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411" name="TextBox 17"/>
          <p:cNvSpPr txBox="1"/>
          <p:nvPr/>
        </p:nvSpPr>
        <p:spPr>
          <a:xfrm>
            <a:off x="7455534" y="1663700"/>
            <a:ext cx="4538346" cy="96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RestController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중복 확인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Back/Front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정규표현식 검증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Valid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적용</a:t>
            </a:r>
            <a:r>
              <a:t> </a:t>
            </a:r>
          </a:p>
        </p:txBody>
      </p:sp>
      <p:pic>
        <p:nvPicPr>
          <p:cNvPr id="412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3003" y="4946650"/>
            <a:ext cx="3348356" cy="1619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66965" y="4239259"/>
            <a:ext cx="4398646" cy="1040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그림 20" descr="그림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2989" y="1401444"/>
            <a:ext cx="2852422" cy="4880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그림 22" descr="그림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68869" y="2545079"/>
            <a:ext cx="4406266" cy="22142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8" name="텍스트 상자 24"/>
          <p:cNvGrpSpPr/>
          <p:nvPr/>
        </p:nvGrpSpPr>
        <p:grpSpPr>
          <a:xfrm>
            <a:off x="6935469" y="2374900"/>
            <a:ext cx="419101" cy="419100"/>
            <a:chOff x="0" y="0"/>
            <a:chExt cx="419100" cy="419100"/>
          </a:xfrm>
        </p:grpSpPr>
        <p:sp>
          <p:nvSpPr>
            <p:cNvPr id="416" name="원"/>
            <p:cNvSpPr/>
            <p:nvPr/>
          </p:nvSpPr>
          <p:spPr>
            <a:xfrm>
              <a:off x="0" y="0"/>
              <a:ext cx="419100" cy="419100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rgbClr val="172C5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1"/>
            <p:cNvSpPr txBox="1"/>
            <p:nvPr/>
          </p:nvSpPr>
          <p:spPr>
            <a:xfrm>
              <a:off x="61376" y="61376"/>
              <a:ext cx="2963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21" name="텍스트 상자 25"/>
          <p:cNvGrpSpPr/>
          <p:nvPr/>
        </p:nvGrpSpPr>
        <p:grpSpPr>
          <a:xfrm>
            <a:off x="6925944" y="4531995"/>
            <a:ext cx="419101" cy="419101"/>
            <a:chOff x="0" y="0"/>
            <a:chExt cx="419100" cy="419100"/>
          </a:xfrm>
        </p:grpSpPr>
        <p:sp>
          <p:nvSpPr>
            <p:cNvPr id="419" name="원"/>
            <p:cNvSpPr/>
            <p:nvPr/>
          </p:nvSpPr>
          <p:spPr>
            <a:xfrm>
              <a:off x="0" y="0"/>
              <a:ext cx="419100" cy="419100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rgbClr val="172C5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" name="2"/>
            <p:cNvSpPr txBox="1"/>
            <p:nvPr/>
          </p:nvSpPr>
          <p:spPr>
            <a:xfrm>
              <a:off x="61376" y="61376"/>
              <a:ext cx="2963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24" name="텍스트 상자 26"/>
          <p:cNvGrpSpPr/>
          <p:nvPr/>
        </p:nvGrpSpPr>
        <p:grpSpPr>
          <a:xfrm>
            <a:off x="6944994" y="5336540"/>
            <a:ext cx="419101" cy="419101"/>
            <a:chOff x="0" y="0"/>
            <a:chExt cx="419100" cy="419100"/>
          </a:xfrm>
        </p:grpSpPr>
        <p:sp>
          <p:nvSpPr>
            <p:cNvPr id="422" name="원"/>
            <p:cNvSpPr/>
            <p:nvPr/>
          </p:nvSpPr>
          <p:spPr>
            <a:xfrm>
              <a:off x="0" y="0"/>
              <a:ext cx="419100" cy="419100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rgbClr val="172C5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3"/>
            <p:cNvSpPr txBox="1"/>
            <p:nvPr/>
          </p:nvSpPr>
          <p:spPr>
            <a:xfrm>
              <a:off x="61376" y="61376"/>
              <a:ext cx="2963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426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2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430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433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구글 소셜 로그인</a:t>
            </a:r>
          </a:p>
        </p:txBody>
      </p:sp>
      <p:grpSp>
        <p:nvGrpSpPr>
          <p:cNvPr id="439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434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0" name="TextBox 1"/>
          <p:cNvSpPr txBox="1"/>
          <p:nvPr/>
        </p:nvSpPr>
        <p:spPr>
          <a:xfrm>
            <a:off x="5882178" y="1712896"/>
            <a:ext cx="5508950" cy="1536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로그인 관련 API 정보를 제공하는 클래스 작성</a:t>
            </a:r>
          </a:p>
          <a:p>
            <a:pPr marL="342900" indent="-342900">
              <a:buSzPct val="100000"/>
              <a:buAutoNum type="arabicPeriod" startAt="1"/>
            </a:pPr>
          </a:p>
          <a:p>
            <a:pPr marL="342900" indent="-342900">
              <a:buSzPct val="100000"/>
              <a:buAutoNum type="arabicPeriod" startAt="2"/>
            </a:pPr>
            <a:r>
              <a:t>구글 로그인을 위한 빈 등록</a:t>
            </a:r>
          </a:p>
          <a:p>
            <a:pPr marL="342900" indent="-342900">
              <a:buSzPct val="100000"/>
              <a:buAutoNum type="arabicPeriod" startAt="2"/>
            </a:pPr>
          </a:p>
          <a:p>
            <a:pPr marL="342900" indent="-342900">
              <a:buSzPct val="100000"/>
              <a:buAutoNum type="arabicPeriod" startAt="3"/>
            </a:pPr>
            <a:r>
              <a:t>접근 토근을 획득 </a:t>
            </a:r>
          </a:p>
        </p:txBody>
      </p:sp>
      <p:pic>
        <p:nvPicPr>
          <p:cNvPr id="441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889" y="1207968"/>
            <a:ext cx="4869426" cy="2305715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직사각형 65"/>
          <p:cNvSpPr/>
          <p:nvPr/>
        </p:nvSpPr>
        <p:spPr>
          <a:xfrm>
            <a:off x="656201" y="805651"/>
            <a:ext cx="367938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443" name="직사각형 14"/>
          <p:cNvSpPr/>
          <p:nvPr/>
        </p:nvSpPr>
        <p:spPr>
          <a:xfrm>
            <a:off x="656201" y="3251715"/>
            <a:ext cx="367938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02</a:t>
            </a:r>
          </a:p>
        </p:txBody>
      </p:sp>
      <p:pic>
        <p:nvPicPr>
          <p:cNvPr id="444" name="그림 15" descr="그림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031" y="3658560"/>
            <a:ext cx="5192446" cy="2680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그림 16" descr="그림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0" y="3659018"/>
            <a:ext cx="5674658" cy="2901729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직사각형 17"/>
          <p:cNvSpPr/>
          <p:nvPr/>
        </p:nvSpPr>
        <p:spPr>
          <a:xfrm>
            <a:off x="5703330" y="3432309"/>
            <a:ext cx="367939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03</a:t>
            </a:r>
          </a:p>
        </p:txBody>
      </p:sp>
      <p:grpSp>
        <p:nvGrpSpPr>
          <p:cNvPr id="449" name="사각형: 둥근 모서리 82"/>
          <p:cNvGrpSpPr/>
          <p:nvPr/>
        </p:nvGrpSpPr>
        <p:grpSpPr>
          <a:xfrm>
            <a:off x="5888266" y="958297"/>
            <a:ext cx="5687523" cy="550550"/>
            <a:chOff x="0" y="0"/>
            <a:chExt cx="5687521" cy="550549"/>
          </a:xfrm>
        </p:grpSpPr>
        <p:sp>
          <p:nvSpPr>
            <p:cNvPr id="447" name="모서리가 둥근 직사각형"/>
            <p:cNvSpPr/>
            <p:nvPr/>
          </p:nvSpPr>
          <p:spPr>
            <a:xfrm>
              <a:off x="0" y="0"/>
              <a:ext cx="5687522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8" name="주요 코드"/>
            <p:cNvSpPr txBox="1"/>
            <p:nvPr/>
          </p:nvSpPr>
          <p:spPr>
            <a:xfrm>
              <a:off x="8837" y="115379"/>
              <a:ext cx="5669848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grpSp>
          <p:nvGrpSpPr>
            <p:cNvPr id="453" name="사각형: 둥근 모서리 5"/>
            <p:cNvGrpSpPr/>
            <p:nvPr/>
          </p:nvGrpSpPr>
          <p:grpSpPr>
            <a:xfrm>
              <a:off x="0" y="5"/>
              <a:ext cx="11788589" cy="6571131"/>
              <a:chOff x="0" y="0"/>
              <a:chExt cx="11788588" cy="6571129"/>
            </a:xfrm>
          </p:grpSpPr>
          <p:sp>
            <p:nvSpPr>
              <p:cNvPr id="451" name="모서리가 둥근 직사각형"/>
              <p:cNvSpPr/>
              <p:nvPr/>
            </p:nvSpPr>
            <p:spPr>
              <a:xfrm>
                <a:off x="0" y="0"/>
                <a:ext cx="11788589" cy="6571130"/>
              </a:xfrm>
              <a:prstGeom prst="roundRect">
                <a:avLst>
                  <a:gd name="adj" fmla="val 2559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90500" dist="38100" dir="2700000">
                  <a:srgbClr val="FF8961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2" name="[object File][object File]"/>
              <p:cNvSpPr txBox="1"/>
              <p:nvPr/>
            </p:nvSpPr>
            <p:spPr>
              <a:xfrm>
                <a:off x="49250" y="3100144"/>
                <a:ext cx="1169008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t>[object File</a:t>
                </a:r>
                <a:r>
                  <a:t>][object</a:t>
                </a:r>
                <a:r>
                  <a:t> </a:t>
                </a:r>
                <a:r>
                  <a:t>File</a:t>
                </a:r>
                <a:r>
                  <a:t>]</a:t>
                </a:r>
              </a:p>
            </p:txBody>
          </p:sp>
        </p:grpSp>
        <p:sp>
          <p:nvSpPr>
            <p:cNvPr id="454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9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457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460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구글 소셜 로그인</a:t>
            </a:r>
          </a:p>
        </p:txBody>
      </p:sp>
      <p:grpSp>
        <p:nvGrpSpPr>
          <p:cNvPr id="466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461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67" name="TextBox 1"/>
          <p:cNvSpPr txBox="1"/>
          <p:nvPr/>
        </p:nvSpPr>
        <p:spPr>
          <a:xfrm>
            <a:off x="6349210" y="1651444"/>
            <a:ext cx="5508950" cy="442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4.  구글 로그인 성공시, Callback URL 페이지 요청</a:t>
            </a:r>
          </a:p>
          <a:p>
            <a:pPr/>
          </a:p>
          <a:p>
            <a:pPr marL="285750" indent="-285750">
              <a:buSzPct val="100000"/>
              <a:buFont typeface="Arial"/>
              <a:buChar char="•"/>
            </a:pPr>
            <a:r>
              <a:t>받아온 토근을 이용해 사용자의 정보를 저장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JSON 객체로 변환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반환받은 정보를로 권한을 바꿔줌</a:t>
            </a:r>
          </a:p>
          <a:p>
            <a:pPr/>
          </a:p>
          <a:p>
            <a:pPr marL="285750" indent="-285750">
              <a:buSzPct val="100000"/>
              <a:buFont typeface="Arial"/>
              <a:buChar char="•"/>
            </a:pPr>
            <a:r>
              <a:t>해당 로그인한 사용자의 id 와 DB의 id를 비교하여 회원정보가 없을 경우에 권한과 사용자의 정보를 insert하는 명령 실행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구글 로그인 사용자 정보를 사용하여 UserDetails 객체(로그인 사용자)를 생성하여 저장</a:t>
            </a:r>
          </a:p>
        </p:txBody>
      </p:sp>
      <p:grpSp>
        <p:nvGrpSpPr>
          <p:cNvPr id="470" name="사각형: 둥근 모서리 82"/>
          <p:cNvGrpSpPr/>
          <p:nvPr/>
        </p:nvGrpSpPr>
        <p:grpSpPr>
          <a:xfrm>
            <a:off x="6355298" y="933715"/>
            <a:ext cx="5392556" cy="550550"/>
            <a:chOff x="0" y="0"/>
            <a:chExt cx="5392554" cy="550549"/>
          </a:xfrm>
        </p:grpSpPr>
        <p:sp>
          <p:nvSpPr>
            <p:cNvPr id="468" name="모서리가 둥근 직사각형"/>
            <p:cNvSpPr/>
            <p:nvPr/>
          </p:nvSpPr>
          <p:spPr>
            <a:xfrm>
              <a:off x="0" y="0"/>
              <a:ext cx="5392555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주요 코드"/>
            <p:cNvSpPr txBox="1"/>
            <p:nvPr/>
          </p:nvSpPr>
          <p:spPr>
            <a:xfrm>
              <a:off x="8837" y="115379"/>
              <a:ext cx="5374880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</a:t>
              </a:r>
            </a:p>
          </p:txBody>
        </p:sp>
      </p:grpSp>
      <p:sp>
        <p:nvSpPr>
          <p:cNvPr id="471" name="직사각형 65"/>
          <p:cNvSpPr/>
          <p:nvPr/>
        </p:nvSpPr>
        <p:spPr>
          <a:xfrm>
            <a:off x="578929" y="805651"/>
            <a:ext cx="450765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04</a:t>
            </a:r>
          </a:p>
        </p:txBody>
      </p:sp>
      <p:pic>
        <p:nvPicPr>
          <p:cNvPr id="47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939" y="934189"/>
            <a:ext cx="5208496" cy="386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941" y="4727307"/>
            <a:ext cx="5208495" cy="1831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grpSp>
          <p:nvGrpSpPr>
            <p:cNvPr id="477" name="사각형: 둥근 모서리 5"/>
            <p:cNvGrpSpPr/>
            <p:nvPr/>
          </p:nvGrpSpPr>
          <p:grpSpPr>
            <a:xfrm>
              <a:off x="0" y="5"/>
              <a:ext cx="11788589" cy="6571131"/>
              <a:chOff x="0" y="0"/>
              <a:chExt cx="11788588" cy="6571129"/>
            </a:xfrm>
          </p:grpSpPr>
          <p:sp>
            <p:nvSpPr>
              <p:cNvPr id="475" name="모서리가 둥근 직사각형"/>
              <p:cNvSpPr/>
              <p:nvPr/>
            </p:nvSpPr>
            <p:spPr>
              <a:xfrm>
                <a:off x="0" y="0"/>
                <a:ext cx="11788589" cy="6571130"/>
              </a:xfrm>
              <a:prstGeom prst="roundRect">
                <a:avLst>
                  <a:gd name="adj" fmla="val 2559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90500" dist="38100" dir="2700000">
                  <a:srgbClr val="FF8961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76" name="ile][object File]"/>
              <p:cNvSpPr txBox="1"/>
              <p:nvPr/>
            </p:nvSpPr>
            <p:spPr>
              <a:xfrm>
                <a:off x="49250" y="3100144"/>
                <a:ext cx="1169008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r>
                  <a:t>ile][object</a:t>
                </a:r>
                <a:r>
                  <a:t> </a:t>
                </a:r>
                <a:r>
                  <a:t>File</a:t>
                </a:r>
                <a:r>
                  <a:t>]</a:t>
                </a:r>
              </a:p>
            </p:txBody>
          </p:sp>
        </p:grpSp>
        <p:sp>
          <p:nvSpPr>
            <p:cNvPr id="478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3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481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484" name="TextBox 12"/>
          <p:cNvSpPr txBox="1"/>
          <p:nvPr/>
        </p:nvSpPr>
        <p:spPr>
          <a:xfrm>
            <a:off x="708957" y="498350"/>
            <a:ext cx="6104966" cy="71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전문가 등록 </a:t>
            </a:r>
          </a:p>
        </p:txBody>
      </p:sp>
      <p:grpSp>
        <p:nvGrpSpPr>
          <p:cNvPr id="490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485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1" name="TextBox 1"/>
          <p:cNvSpPr txBox="1"/>
          <p:nvPr/>
        </p:nvSpPr>
        <p:spPr>
          <a:xfrm>
            <a:off x="6840821" y="1651444"/>
            <a:ext cx="5017339" cy="4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@PreAuthorize 어노테이션을 이용하여 권한이 'ROLE_MEMBER'인 회원만 접근을 허용</a:t>
            </a:r>
          </a:p>
          <a:p>
            <a:pPr marL="342900" indent="-342900">
              <a:buSzPct val="100000"/>
              <a:buAutoNum type="arabicPeriod" startAt="1"/>
            </a:pPr>
          </a:p>
          <a:p>
            <a:pPr marL="342900" indent="-342900">
              <a:buSzPct val="100000"/>
              <a:buAutoNum type="arabicPeriod" startAt="2"/>
            </a:pPr>
            <a:r>
              <a:t>Validation 적용</a:t>
            </a:r>
          </a:p>
          <a:p>
            <a:pPr marL="342900" indent="-342900">
              <a:buSzPct val="100000"/>
              <a:buAutoNum type="arabicPeriod" startAt="2"/>
            </a:pPr>
          </a:p>
          <a:p>
            <a:pPr marL="342900" indent="-342900">
              <a:buSzPct val="100000"/>
              <a:buAutoNum type="arabicPeriod" startAt="3"/>
            </a:pPr>
            <a:r>
              <a:t>MultipartFile 업로드 처리</a:t>
            </a:r>
          </a:p>
          <a:p>
            <a:pPr marL="342900" indent="-342900">
              <a:buSzPct val="100000"/>
              <a:buAutoNum type="arabicPeriod" startAt="3"/>
            </a:pPr>
          </a:p>
          <a:p>
            <a:pPr marL="342900" indent="-342900">
              <a:buSzPct val="100000"/>
              <a:buAutoNum type="arabicPeriod" startAt="4"/>
            </a:pPr>
            <a:r>
              <a:t>등록 처리가 성공하면 해당 사용자의 auth 권한에 'ROLE_EXPERT'를 INSERT하는 서비스와 MEMBER 테이블의 MEMBERIDX를 2(=EXPERT)로 UPDATE하는 서비스를 호출</a:t>
            </a:r>
          </a:p>
          <a:p>
            <a:pPr marL="342900" indent="-342900">
              <a:buSzPct val="100000"/>
              <a:buAutoNum type="arabicPeriod" startAt="4"/>
            </a:pPr>
          </a:p>
          <a:p>
            <a:pPr/>
          </a:p>
        </p:txBody>
      </p:sp>
      <p:grpSp>
        <p:nvGrpSpPr>
          <p:cNvPr id="494" name="사각형: 둥근 모서리 82"/>
          <p:cNvGrpSpPr/>
          <p:nvPr/>
        </p:nvGrpSpPr>
        <p:grpSpPr>
          <a:xfrm>
            <a:off x="6846912" y="933715"/>
            <a:ext cx="4925523" cy="550550"/>
            <a:chOff x="0" y="0"/>
            <a:chExt cx="4925521" cy="550549"/>
          </a:xfrm>
        </p:grpSpPr>
        <p:sp>
          <p:nvSpPr>
            <p:cNvPr id="492" name="모서리가 둥근 직사각형"/>
            <p:cNvSpPr/>
            <p:nvPr/>
          </p:nvSpPr>
          <p:spPr>
            <a:xfrm>
              <a:off x="0" y="0"/>
              <a:ext cx="4925522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주요 코드"/>
            <p:cNvSpPr txBox="1"/>
            <p:nvPr/>
          </p:nvSpPr>
          <p:spPr>
            <a:xfrm>
              <a:off x="8838" y="115379"/>
              <a:ext cx="49078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</a:t>
              </a:r>
            </a:p>
          </p:txBody>
        </p:sp>
      </p:grpSp>
      <p:pic>
        <p:nvPicPr>
          <p:cNvPr id="495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657" y="936818"/>
            <a:ext cx="5901813" cy="4369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7302" y="5251710"/>
            <a:ext cx="5705168" cy="11723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9" name="타원 10"/>
          <p:cNvGrpSpPr/>
          <p:nvPr/>
        </p:nvGrpSpPr>
        <p:grpSpPr>
          <a:xfrm>
            <a:off x="417870" y="848033"/>
            <a:ext cx="417874" cy="417871"/>
            <a:chOff x="0" y="0"/>
            <a:chExt cx="417872" cy="417869"/>
          </a:xfrm>
        </p:grpSpPr>
        <p:sp>
          <p:nvSpPr>
            <p:cNvPr id="497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1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00" name="사각형: 둥근 모서리 13"/>
          <p:cNvSpPr/>
          <p:nvPr/>
        </p:nvSpPr>
        <p:spPr>
          <a:xfrm>
            <a:off x="835741" y="897193"/>
            <a:ext cx="2347452" cy="221227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1" name="사각형: 둥근 모서리 15"/>
          <p:cNvSpPr/>
          <p:nvPr/>
        </p:nvSpPr>
        <p:spPr>
          <a:xfrm>
            <a:off x="921772" y="3158613"/>
            <a:ext cx="5260258" cy="1696063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4" name="타원 18"/>
          <p:cNvGrpSpPr/>
          <p:nvPr/>
        </p:nvGrpSpPr>
        <p:grpSpPr>
          <a:xfrm>
            <a:off x="712837" y="3121742"/>
            <a:ext cx="417873" cy="417871"/>
            <a:chOff x="0" y="0"/>
            <a:chExt cx="417872" cy="417869"/>
          </a:xfrm>
        </p:grpSpPr>
        <p:sp>
          <p:nvSpPr>
            <p:cNvPr id="502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3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05" name="사각형: 둥근 모서리 19"/>
          <p:cNvSpPr/>
          <p:nvPr/>
        </p:nvSpPr>
        <p:spPr>
          <a:xfrm>
            <a:off x="921772" y="6009966"/>
            <a:ext cx="5825613" cy="553064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8" name="타원 20"/>
          <p:cNvGrpSpPr/>
          <p:nvPr/>
        </p:nvGrpSpPr>
        <p:grpSpPr>
          <a:xfrm>
            <a:off x="626804" y="5801031"/>
            <a:ext cx="417874" cy="417871"/>
            <a:chOff x="0" y="0"/>
            <a:chExt cx="417872" cy="417869"/>
          </a:xfrm>
        </p:grpSpPr>
        <p:sp>
          <p:nvSpPr>
            <p:cNvPr id="506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7" name="4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11" name="타원 22"/>
          <p:cNvGrpSpPr/>
          <p:nvPr/>
        </p:nvGrpSpPr>
        <p:grpSpPr>
          <a:xfrm>
            <a:off x="5297127" y="848030"/>
            <a:ext cx="417873" cy="417871"/>
            <a:chOff x="0" y="0"/>
            <a:chExt cx="417872" cy="417869"/>
          </a:xfrm>
        </p:grpSpPr>
        <p:sp>
          <p:nvSpPr>
            <p:cNvPr id="509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2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12" name="사각형: 둥근 모서리 23"/>
          <p:cNvSpPr/>
          <p:nvPr/>
        </p:nvSpPr>
        <p:spPr>
          <a:xfrm>
            <a:off x="1880417" y="1118417"/>
            <a:ext cx="3416710" cy="221227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3" name="사각형: 둥근 모서리 25"/>
          <p:cNvSpPr/>
          <p:nvPr/>
        </p:nvSpPr>
        <p:spPr>
          <a:xfrm>
            <a:off x="970932" y="1610028"/>
            <a:ext cx="2531807" cy="589936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14" name="그림 32" descr="그림 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38335" y="5306264"/>
            <a:ext cx="4992329" cy="10755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7" name="타원 33"/>
          <p:cNvGrpSpPr/>
          <p:nvPr/>
        </p:nvGrpSpPr>
        <p:grpSpPr>
          <a:xfrm>
            <a:off x="6427835" y="5247964"/>
            <a:ext cx="417873" cy="417871"/>
            <a:chOff x="0" y="0"/>
            <a:chExt cx="417872" cy="417869"/>
          </a:xfrm>
        </p:grpSpPr>
        <p:sp>
          <p:nvSpPr>
            <p:cNvPr id="515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2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그룹 2"/>
          <p:cNvGrpSpPr/>
          <p:nvPr/>
        </p:nvGrpSpPr>
        <p:grpSpPr>
          <a:xfrm>
            <a:off x="46037" y="143510"/>
            <a:ext cx="11789094" cy="6571299"/>
            <a:chOff x="0" y="0"/>
            <a:chExt cx="11789092" cy="6571298"/>
          </a:xfrm>
        </p:grpSpPr>
        <p:sp>
          <p:nvSpPr>
            <p:cNvPr id="519" name="사각형: 둥근 모서리 3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사각형: 둥근 위쪽 모서리 4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" name="자유형: 도형 9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25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523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526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전문가 랭킹 </a:t>
            </a:r>
          </a:p>
        </p:txBody>
      </p:sp>
      <p:grpSp>
        <p:nvGrpSpPr>
          <p:cNvPr id="532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527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9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33" name="직사각형 65"/>
          <p:cNvSpPr/>
          <p:nvPr/>
        </p:nvSpPr>
        <p:spPr>
          <a:xfrm>
            <a:off x="579119" y="805815"/>
            <a:ext cx="450851" cy="45402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</a:p>
        </p:txBody>
      </p:sp>
      <p:grpSp>
        <p:nvGrpSpPr>
          <p:cNvPr id="536" name="사각형: 둥근 모서리 82"/>
          <p:cNvGrpSpPr/>
          <p:nvPr/>
        </p:nvGrpSpPr>
        <p:grpSpPr>
          <a:xfrm>
            <a:off x="7499350" y="259397"/>
            <a:ext cx="4249421" cy="550545"/>
            <a:chOff x="0" y="0"/>
            <a:chExt cx="4249420" cy="550544"/>
          </a:xfrm>
        </p:grpSpPr>
        <p:sp>
          <p:nvSpPr>
            <p:cNvPr id="534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535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pic>
        <p:nvPicPr>
          <p:cNvPr id="537" name="그림 18" descr="그림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5004" y="860425"/>
            <a:ext cx="4991735" cy="3530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169" y="860425"/>
            <a:ext cx="5878832" cy="3669636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TextBox 1"/>
          <p:cNvSpPr txBox="1"/>
          <p:nvPr/>
        </p:nvSpPr>
        <p:spPr>
          <a:xfrm>
            <a:off x="708659" y="4567277"/>
            <a:ext cx="11128817" cy="2352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EXPERT,SALES,MEMBER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테이블을 </a:t>
            </a:r>
            <a:r>
              <a:t>outer join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하여 가상의 컬럼 </a:t>
            </a:r>
            <a:r>
              <a:t>totalPrice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생성 및 조회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rPr>
                <a:latin typeface="+mn-lt"/>
                <a:ea typeface="+mn-ea"/>
                <a:cs typeface="+mn-cs"/>
                <a:sym typeface="맑은 고딕"/>
              </a:rPr>
              <a:t>이 때</a:t>
            </a:r>
            <a:r>
              <a:t>, COALESCE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함수를 사용하여 판매 금액이 </a:t>
            </a:r>
            <a:r>
              <a:t>0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인 전문가들은 랭킹에서 제외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2. 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필수 항목이 아닌 자기소개는 전문가의 상태에 따라 </a:t>
            </a:r>
            <a:r>
              <a:t>JavaScript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사용하여 메시지 출력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JavaScript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사용하여 </a:t>
            </a:r>
            <a:r>
              <a:t>ID,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자기소개를 클릭 시 해당 전문가의 포트폴리오 항목으로 페이지 이동</a:t>
            </a:r>
            <a:endParaRPr>
              <a:latin typeface="+mn-lt"/>
              <a:ea typeface="+mn-ea"/>
              <a:cs typeface="+mn-cs"/>
              <a:sym typeface="맑은 고딕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그룹 2"/>
          <p:cNvGrpSpPr/>
          <p:nvPr/>
        </p:nvGrpSpPr>
        <p:grpSpPr>
          <a:xfrm>
            <a:off x="46037" y="143510"/>
            <a:ext cx="11789094" cy="6571299"/>
            <a:chOff x="0" y="0"/>
            <a:chExt cx="11789092" cy="6571298"/>
          </a:xfrm>
        </p:grpSpPr>
        <p:sp>
          <p:nvSpPr>
            <p:cNvPr id="541" name="사각형: 둥근 모서리 3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사각형: 둥근 위쪽 모서리 4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자유형: 도형 9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47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545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548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전문가 랭킹 </a:t>
            </a:r>
          </a:p>
        </p:txBody>
      </p:sp>
      <p:grpSp>
        <p:nvGrpSpPr>
          <p:cNvPr id="554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549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55" name="직사각형 65"/>
          <p:cNvSpPr/>
          <p:nvPr/>
        </p:nvSpPr>
        <p:spPr>
          <a:xfrm>
            <a:off x="579119" y="805815"/>
            <a:ext cx="450851" cy="45402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</a:p>
        </p:txBody>
      </p:sp>
      <p:grpSp>
        <p:nvGrpSpPr>
          <p:cNvPr id="558" name="사각형: 둥근 모서리 82"/>
          <p:cNvGrpSpPr/>
          <p:nvPr/>
        </p:nvGrpSpPr>
        <p:grpSpPr>
          <a:xfrm>
            <a:off x="6814184" y="219392"/>
            <a:ext cx="4249421" cy="550545"/>
            <a:chOff x="0" y="0"/>
            <a:chExt cx="4249420" cy="550544"/>
          </a:xfrm>
        </p:grpSpPr>
        <p:sp>
          <p:nvSpPr>
            <p:cNvPr id="556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557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pic>
        <p:nvPicPr>
          <p:cNvPr id="559" name="그림 13" descr="그림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314" y="980438"/>
            <a:ext cx="5494470" cy="5696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0783" y="846455"/>
            <a:ext cx="5801541" cy="3017207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TextBox 1"/>
          <p:cNvSpPr txBox="1"/>
          <p:nvPr/>
        </p:nvSpPr>
        <p:spPr>
          <a:xfrm>
            <a:off x="6112490" y="4009282"/>
            <a:ext cx="5728833" cy="2422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MEMBER </a:t>
            </a:r>
            <a:r>
              <a:t>테이블</a:t>
            </a:r>
            <a:r>
              <a:t>, EXPERT </a:t>
            </a:r>
            <a:r>
              <a:t>테이블을 </a:t>
            </a:r>
            <a:r>
              <a:t>JOIN</a:t>
            </a:r>
            <a:r>
              <a:t>하여 </a:t>
            </a:r>
            <a:br/>
            <a:r>
              <a:t>전문가 등록 순서대로 전문가 페이지를 나열</a:t>
            </a:r>
          </a:p>
          <a:p>
            <a:pPr marL="342900" indent="-342900">
              <a:buSzPct val="100000"/>
              <a:buAutoNum type="arabicPeriod" startAt="1"/>
            </a:pPr>
          </a:p>
          <a:p>
            <a:pPr marL="342900" indent="-342900">
              <a:buSzPct val="100000"/>
              <a:buAutoNum type="arabicPeriod" startAt="2"/>
            </a:pPr>
            <a:r>
              <a:t>등록된 전문가의 숫자만큼 페이징 처리 및 </a:t>
            </a:r>
            <a:br/>
            <a:r>
              <a:t>전문가 번호</a:t>
            </a:r>
            <a:r>
              <a:t>, </a:t>
            </a:r>
            <a:r>
              <a:t>전문가 </a:t>
            </a:r>
            <a:r>
              <a:t>ID </a:t>
            </a:r>
            <a:r>
              <a:t>클릭 시 포트폴리오 화면으로 페이지 이동</a:t>
            </a:r>
          </a:p>
          <a:p>
            <a:pPr marL="342900" indent="-342900">
              <a:buSzPct val="100000"/>
              <a:buAutoNum type="arabicPeriod" startAt="2"/>
            </a:pPr>
          </a:p>
          <a:p>
            <a:pPr marL="342900" indent="-342900">
              <a:buSzPct val="100000"/>
              <a:buAutoNum type="arabicPeriod" startAt="3"/>
            </a:pPr>
            <a:r>
              <a:t>전문가 관심사 항목 클릭 시 해당 항목의 검색결과출력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그룹 1"/>
          <p:cNvGrpSpPr/>
          <p:nvPr/>
        </p:nvGrpSpPr>
        <p:grpSpPr>
          <a:xfrm>
            <a:off x="197167" y="143510"/>
            <a:ext cx="11789093" cy="6571299"/>
            <a:chOff x="0" y="0"/>
            <a:chExt cx="11789092" cy="6571298"/>
          </a:xfrm>
        </p:grpSpPr>
        <p:sp>
          <p:nvSpPr>
            <p:cNvPr id="563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69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567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570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전문가 정보 수정</a:t>
            </a:r>
          </a:p>
        </p:txBody>
      </p:sp>
      <p:grpSp>
        <p:nvGrpSpPr>
          <p:cNvPr id="576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571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2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79" name="사각형: 둥근 모서리 82"/>
          <p:cNvGrpSpPr/>
          <p:nvPr/>
        </p:nvGrpSpPr>
        <p:grpSpPr>
          <a:xfrm>
            <a:off x="6814184" y="270218"/>
            <a:ext cx="4249421" cy="550546"/>
            <a:chOff x="0" y="0"/>
            <a:chExt cx="4249420" cy="550544"/>
          </a:xfrm>
        </p:grpSpPr>
        <p:sp>
          <p:nvSpPr>
            <p:cNvPr id="577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578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pic>
        <p:nvPicPr>
          <p:cNvPr id="580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64" y="989963"/>
            <a:ext cx="4991987" cy="5461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7630" y="3161899"/>
            <a:ext cx="5207501" cy="3400191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extBox 13"/>
          <p:cNvSpPr txBox="1"/>
          <p:nvPr/>
        </p:nvSpPr>
        <p:spPr>
          <a:xfrm>
            <a:off x="6814184" y="1085796"/>
            <a:ext cx="4538346" cy="18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전문가의 포트폴리오 파일인 </a:t>
            </a:r>
            <a:r>
              <a:t>PDF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파일을 올리는 과정 수정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PDF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파일을 올릴 때 파일의 이름에 </a:t>
            </a:r>
            <a:r>
              <a:t>UUID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자동으로 적용하여 서버 컴퓨터의 </a:t>
            </a:r>
            <a:r>
              <a:t>portfolio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경로에 자동 저장하는 메소드 추가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사각형: 둥근 모서리 34"/>
          <p:cNvGrpSpPr/>
          <p:nvPr/>
        </p:nvGrpSpPr>
        <p:grpSpPr>
          <a:xfrm>
            <a:off x="197223" y="155725"/>
            <a:ext cx="11788590" cy="6571131"/>
            <a:chOff x="0" y="0"/>
            <a:chExt cx="11788588" cy="6571129"/>
          </a:xfrm>
        </p:grpSpPr>
        <p:sp>
          <p:nvSpPr>
            <p:cNvPr id="584" name="모서리가 둥근 직사각형"/>
            <p:cNvSpPr/>
            <p:nvPr/>
          </p:nvSpPr>
          <p:spPr>
            <a:xfrm>
              <a:off x="0" y="0"/>
              <a:ext cx="11788589" cy="6571130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5" name="][object File]"/>
            <p:cNvSpPr txBox="1"/>
            <p:nvPr/>
          </p:nvSpPr>
          <p:spPr>
            <a:xfrm>
              <a:off x="49250" y="3100144"/>
              <a:ext cx="116900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][object</a:t>
              </a:r>
              <a:r>
                <a:t> </a:t>
              </a:r>
              <a:r>
                <a:t>File</a:t>
              </a:r>
              <a:r>
                <a:t>]</a:t>
              </a:r>
            </a:p>
          </p:txBody>
        </p:sp>
      </p:grpSp>
      <p:grpSp>
        <p:nvGrpSpPr>
          <p:cNvPr id="589" name="그룹 1"/>
          <p:cNvGrpSpPr/>
          <p:nvPr/>
        </p:nvGrpSpPr>
        <p:grpSpPr>
          <a:xfrm>
            <a:off x="197223" y="143431"/>
            <a:ext cx="368834" cy="6571130"/>
            <a:chOff x="0" y="0"/>
            <a:chExt cx="368833" cy="6571129"/>
          </a:xfrm>
        </p:grpSpPr>
        <p:sp>
          <p:nvSpPr>
            <p:cNvPr id="587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8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92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590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1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593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전문가 - 판매관리 </a:t>
            </a:r>
          </a:p>
        </p:txBody>
      </p:sp>
      <p:grpSp>
        <p:nvGrpSpPr>
          <p:cNvPr id="599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594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5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6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7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8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02" name="사각형: 둥근 모서리 82"/>
          <p:cNvGrpSpPr/>
          <p:nvPr/>
        </p:nvGrpSpPr>
        <p:grpSpPr>
          <a:xfrm>
            <a:off x="7191040" y="503555"/>
            <a:ext cx="4618264" cy="550550"/>
            <a:chOff x="0" y="0"/>
            <a:chExt cx="4618263" cy="550549"/>
          </a:xfrm>
        </p:grpSpPr>
        <p:sp>
          <p:nvSpPr>
            <p:cNvPr id="600" name="모서리가 둥근 직사각형"/>
            <p:cNvSpPr/>
            <p:nvPr/>
          </p:nvSpPr>
          <p:spPr>
            <a:xfrm>
              <a:off x="0" y="0"/>
              <a:ext cx="4618264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601" name="주요 코드"/>
            <p:cNvSpPr txBox="1"/>
            <p:nvPr/>
          </p:nvSpPr>
          <p:spPr>
            <a:xfrm>
              <a:off x="8838" y="115379"/>
              <a:ext cx="4600588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</a:t>
              </a:r>
            </a:p>
          </p:txBody>
        </p:sp>
      </p:grpSp>
      <p:sp>
        <p:nvSpPr>
          <p:cNvPr id="603" name="TextBox 1"/>
          <p:cNvSpPr txBox="1"/>
          <p:nvPr/>
        </p:nvSpPr>
        <p:spPr>
          <a:xfrm>
            <a:off x="6976016" y="1110669"/>
            <a:ext cx="4882142" cy="3159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판매 내역 출력을 위해 </a:t>
            </a:r>
            <a:r>
              <a:t>4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개의 테이블 조인 </a:t>
            </a:r>
            <a:r>
              <a:rPr sz="1500"/>
              <a:t>(ITEM, SALES, PHOTO, STATUS </a:t>
            </a:r>
            <a:r>
              <a:rPr sz="1500">
                <a:latin typeface="+mn-lt"/>
                <a:ea typeface="+mn-ea"/>
                <a:cs typeface="+mn-cs"/>
                <a:sym typeface="맑은 고딕"/>
              </a:rPr>
              <a:t>테이블 </a:t>
            </a:r>
            <a:r>
              <a:rPr sz="1500"/>
              <a:t>JOIN)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Rest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방식을 이용하여 프론트와 백 분리 구매와 판매 상태를 변경하는 서비스 호출</a:t>
            </a:r>
            <a:r>
              <a:t> </a:t>
            </a: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시큐리티를</a:t>
            </a:r>
            <a:r>
              <a:t> 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적용하여 </a:t>
            </a:r>
            <a:r>
              <a:t>'ROLE_EXPERT'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만</a:t>
            </a:r>
            <a:r>
              <a:t>  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접근 허용</a:t>
            </a:r>
            <a:endParaRPr>
              <a:latin typeface="+mn-lt"/>
              <a:ea typeface="+mn-ea"/>
              <a:cs typeface="+mn-cs"/>
              <a:sym typeface="맑은 고딕"/>
            </a:endParaRP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4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버튼을 클릭 시</a:t>
            </a:r>
            <a:r>
              <a:t>, 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변경에</a:t>
            </a:r>
            <a:r>
              <a:t> 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성공하면</a:t>
            </a:r>
            <a:r>
              <a:t> 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상태에 따라</a:t>
            </a:r>
            <a:r>
              <a:t> TEXT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t> 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변경하고</a:t>
            </a:r>
            <a:r>
              <a:t> 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속성을</a:t>
            </a:r>
            <a:r>
              <a:t> 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</a:p>
        </p:txBody>
      </p:sp>
      <p:pic>
        <p:nvPicPr>
          <p:cNvPr id="60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rcRect l="0" t="1556" r="0" b="388"/>
          <a:stretch>
            <a:fillRect/>
          </a:stretch>
        </p:blipFill>
        <p:spPr>
          <a:xfrm>
            <a:off x="1037303" y="920049"/>
            <a:ext cx="6012395" cy="3088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7" name="타원 10"/>
          <p:cNvGrpSpPr/>
          <p:nvPr/>
        </p:nvGrpSpPr>
        <p:grpSpPr>
          <a:xfrm>
            <a:off x="712838" y="897195"/>
            <a:ext cx="417874" cy="417871"/>
            <a:chOff x="0" y="0"/>
            <a:chExt cx="417872" cy="417869"/>
          </a:xfrm>
        </p:grpSpPr>
        <p:sp>
          <p:nvSpPr>
            <p:cNvPr id="605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1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608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7302" y="4004393"/>
            <a:ext cx="6024717" cy="25240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1" name="타원 33"/>
          <p:cNvGrpSpPr/>
          <p:nvPr/>
        </p:nvGrpSpPr>
        <p:grpSpPr>
          <a:xfrm>
            <a:off x="1020094" y="4756355"/>
            <a:ext cx="417874" cy="417871"/>
            <a:chOff x="0" y="0"/>
            <a:chExt cx="417872" cy="417869"/>
          </a:xfrm>
        </p:grpSpPr>
        <p:sp>
          <p:nvSpPr>
            <p:cNvPr id="609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3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14" name="타원 17"/>
          <p:cNvGrpSpPr/>
          <p:nvPr/>
        </p:nvGrpSpPr>
        <p:grpSpPr>
          <a:xfrm>
            <a:off x="614514" y="4006646"/>
            <a:ext cx="417874" cy="417871"/>
            <a:chOff x="0" y="0"/>
            <a:chExt cx="417872" cy="417869"/>
          </a:xfrm>
        </p:grpSpPr>
        <p:sp>
          <p:nvSpPr>
            <p:cNvPr id="612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2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15" name="사각형: 둥근 모서리 15"/>
          <p:cNvSpPr/>
          <p:nvPr/>
        </p:nvSpPr>
        <p:spPr>
          <a:xfrm>
            <a:off x="1315060" y="2617835"/>
            <a:ext cx="4080388" cy="663677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6" name="사각형: 둥근 모서리 18"/>
          <p:cNvSpPr/>
          <p:nvPr/>
        </p:nvSpPr>
        <p:spPr>
          <a:xfrm>
            <a:off x="1474833" y="4854673"/>
            <a:ext cx="4203290" cy="221226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17" name="그림 20" descr="그림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0011" y="4495503"/>
            <a:ext cx="5311879" cy="2070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0" name="타원 25"/>
          <p:cNvGrpSpPr/>
          <p:nvPr/>
        </p:nvGrpSpPr>
        <p:grpSpPr>
          <a:xfrm>
            <a:off x="6420465" y="4281949"/>
            <a:ext cx="417873" cy="417871"/>
            <a:chOff x="0" y="0"/>
            <a:chExt cx="417872" cy="417869"/>
          </a:xfrm>
        </p:grpSpPr>
        <p:sp>
          <p:nvSpPr>
            <p:cNvPr id="618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9" name="4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34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108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4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112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115" name="TextBox 12"/>
          <p:cNvSpPr txBox="1"/>
          <p:nvPr/>
        </p:nvSpPr>
        <p:spPr>
          <a:xfrm>
            <a:off x="708957" y="498350"/>
            <a:ext cx="61049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목차</a:t>
            </a:r>
          </a:p>
        </p:txBody>
      </p:sp>
      <p:grpSp>
        <p:nvGrpSpPr>
          <p:cNvPr id="121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116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4" name="타원 1"/>
          <p:cNvGrpSpPr/>
          <p:nvPr/>
        </p:nvGrpSpPr>
        <p:grpSpPr>
          <a:xfrm>
            <a:off x="2814844" y="1965422"/>
            <a:ext cx="2044283" cy="2044283"/>
            <a:chOff x="0" y="0"/>
            <a:chExt cx="2044282" cy="2044282"/>
          </a:xfrm>
        </p:grpSpPr>
        <p:sp>
          <p:nvSpPr>
            <p:cNvPr id="122" name="원"/>
            <p:cNvSpPr/>
            <p:nvPr/>
          </p:nvSpPr>
          <p:spPr>
            <a:xfrm>
              <a:off x="-1" y="-1"/>
              <a:ext cx="2044284" cy="204428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2F2F2"/>
              </a:solidFill>
              <a:prstDash val="solid"/>
              <a:miter lim="800000"/>
            </a:ln>
            <a:effectLst>
              <a:outerShdw sx="100000" sy="100000" kx="0" ky="0" algn="b" rotWithShape="0" blurRad="254000" dist="88900" dir="2700000">
                <a:srgbClr val="FF8961">
                  <a:alpha val="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123" name="서론"/>
            <p:cNvSpPr txBox="1"/>
            <p:nvPr/>
          </p:nvSpPr>
          <p:spPr>
            <a:xfrm>
              <a:off x="299377" y="728771"/>
              <a:ext cx="1445528" cy="586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서론</a:t>
              </a:r>
            </a:p>
          </p:txBody>
        </p:sp>
      </p:grpSp>
      <p:sp>
        <p:nvSpPr>
          <p:cNvPr id="125" name="원호 2"/>
          <p:cNvSpPr/>
          <p:nvPr/>
        </p:nvSpPr>
        <p:spPr>
          <a:xfrm>
            <a:off x="2615685" y="1760584"/>
            <a:ext cx="1226967" cy="2453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</a:path>
            </a:pathLst>
          </a:custGeom>
          <a:ln w="19050">
            <a:solidFill>
              <a:srgbClr val="FF8961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원호 3"/>
          <p:cNvSpPr/>
          <p:nvPr/>
        </p:nvSpPr>
        <p:spPr>
          <a:xfrm>
            <a:off x="3836977" y="2983209"/>
            <a:ext cx="1226967" cy="1226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</a:pathLst>
          </a:custGeom>
          <a:ln w="19050">
            <a:solidFill>
              <a:srgbClr val="FF8961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" name="원호 7"/>
          <p:cNvSpPr/>
          <p:nvPr/>
        </p:nvSpPr>
        <p:spPr>
          <a:xfrm>
            <a:off x="5063961" y="1765905"/>
            <a:ext cx="1226967" cy="1226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</a:path>
            </a:pathLst>
          </a:custGeom>
          <a:ln w="19050">
            <a:solidFill>
              <a:srgbClr val="FF8961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30" name="타원 9"/>
          <p:cNvGrpSpPr/>
          <p:nvPr/>
        </p:nvGrpSpPr>
        <p:grpSpPr>
          <a:xfrm>
            <a:off x="5268776" y="1965422"/>
            <a:ext cx="2044283" cy="2044283"/>
            <a:chOff x="0" y="0"/>
            <a:chExt cx="2044282" cy="2044282"/>
          </a:xfrm>
        </p:grpSpPr>
        <p:sp>
          <p:nvSpPr>
            <p:cNvPr id="128" name="원"/>
            <p:cNvSpPr/>
            <p:nvPr/>
          </p:nvSpPr>
          <p:spPr>
            <a:xfrm>
              <a:off x="-1" y="-1"/>
              <a:ext cx="2044284" cy="204428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2F2F2"/>
              </a:solidFill>
              <a:prstDash val="solid"/>
              <a:miter lim="800000"/>
            </a:ln>
            <a:effectLst>
              <a:outerShdw sx="100000" sy="100000" kx="0" ky="0" algn="b" rotWithShape="0" blurRad="254000" dist="88900" dir="2700000">
                <a:srgbClr val="FF8961">
                  <a:alpha val="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129" name="본론"/>
            <p:cNvSpPr txBox="1"/>
            <p:nvPr/>
          </p:nvSpPr>
          <p:spPr>
            <a:xfrm>
              <a:off x="299377" y="728771"/>
              <a:ext cx="1445528" cy="586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404040"/>
                  </a:solidFill>
                </a:defRPr>
              </a:lvl1pPr>
            </a:lstStyle>
            <a:p>
              <a:pPr/>
              <a:r>
                <a:t>본론</a:t>
              </a:r>
            </a:p>
          </p:txBody>
        </p:sp>
      </p:grpSp>
      <p:sp>
        <p:nvSpPr>
          <p:cNvPr id="131" name="원호 10"/>
          <p:cNvSpPr/>
          <p:nvPr/>
        </p:nvSpPr>
        <p:spPr>
          <a:xfrm>
            <a:off x="5288761" y="3687364"/>
            <a:ext cx="1007823" cy="527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2984" y="21600"/>
                  <a:pt x="4914" y="13530"/>
                  <a:pt x="0" y="0"/>
                </a:cubicBezTo>
              </a:path>
            </a:pathLst>
          </a:custGeom>
          <a:ln w="19050">
            <a:solidFill>
              <a:srgbClr val="FF8961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원호 11"/>
          <p:cNvSpPr/>
          <p:nvPr/>
        </p:nvSpPr>
        <p:spPr>
          <a:xfrm>
            <a:off x="6290909" y="2983209"/>
            <a:ext cx="1226967" cy="1226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</a:pathLst>
          </a:custGeom>
          <a:ln w="19050">
            <a:solidFill>
              <a:srgbClr val="FF8961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원호 13"/>
          <p:cNvSpPr/>
          <p:nvPr/>
        </p:nvSpPr>
        <p:spPr>
          <a:xfrm>
            <a:off x="7517893" y="1765905"/>
            <a:ext cx="1226967" cy="1226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9671" y="0"/>
                  <a:pt x="21600" y="0"/>
                </a:cubicBezTo>
              </a:path>
            </a:pathLst>
          </a:custGeom>
          <a:ln w="19050">
            <a:solidFill>
              <a:srgbClr val="FF8961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36" name="타원 14"/>
          <p:cNvGrpSpPr/>
          <p:nvPr/>
        </p:nvGrpSpPr>
        <p:grpSpPr>
          <a:xfrm>
            <a:off x="7722707" y="1965422"/>
            <a:ext cx="2044283" cy="2044283"/>
            <a:chOff x="0" y="0"/>
            <a:chExt cx="2044282" cy="2044282"/>
          </a:xfrm>
        </p:grpSpPr>
        <p:sp>
          <p:nvSpPr>
            <p:cNvPr id="134" name="원"/>
            <p:cNvSpPr/>
            <p:nvPr/>
          </p:nvSpPr>
          <p:spPr>
            <a:xfrm>
              <a:off x="-1" y="-1"/>
              <a:ext cx="2044284" cy="204428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2F2F2"/>
              </a:solidFill>
              <a:prstDash val="solid"/>
              <a:miter lim="800000"/>
            </a:ln>
            <a:effectLst>
              <a:outerShdw sx="100000" sy="100000" kx="0" ky="0" algn="b" rotWithShape="0" blurRad="254000" dist="88900" dir="2700000">
                <a:srgbClr val="FF8961">
                  <a:alpha val="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5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135" name="결론"/>
            <p:cNvSpPr txBox="1"/>
            <p:nvPr/>
          </p:nvSpPr>
          <p:spPr>
            <a:xfrm>
              <a:off x="299377" y="728771"/>
              <a:ext cx="1445528" cy="586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404040"/>
                  </a:solidFill>
                </a:defRPr>
              </a:lvl1pPr>
            </a:lstStyle>
            <a:p>
              <a:pPr/>
              <a:r>
                <a:t>결론</a:t>
              </a:r>
            </a:p>
          </p:txBody>
        </p:sp>
      </p:grpSp>
      <p:sp>
        <p:nvSpPr>
          <p:cNvPr id="137" name="원호 15"/>
          <p:cNvSpPr/>
          <p:nvPr/>
        </p:nvSpPr>
        <p:spPr>
          <a:xfrm>
            <a:off x="8744849" y="1760966"/>
            <a:ext cx="1226974" cy="2453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600" fill="norm" stroke="1" extrusionOk="0">
                <a:moveTo>
                  <a:pt x="523" y="0"/>
                </a:moveTo>
                <a:lnTo>
                  <a:pt x="523" y="0"/>
                </a:lnTo>
                <a:cubicBezTo>
                  <a:pt x="12293" y="146"/>
                  <a:pt x="21600" y="5100"/>
                  <a:pt x="21311" y="11063"/>
                </a:cubicBezTo>
                <a:cubicBezTo>
                  <a:pt x="21027" y="16924"/>
                  <a:pt x="11569" y="21600"/>
                  <a:pt x="0" y="21600"/>
                </a:cubicBezTo>
              </a:path>
            </a:pathLst>
          </a:custGeom>
          <a:ln w="19050">
            <a:solidFill>
              <a:srgbClr val="FF8961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40" name="그룹 16"/>
          <p:cNvGrpSpPr/>
          <p:nvPr/>
        </p:nvGrpSpPr>
        <p:grpSpPr>
          <a:xfrm>
            <a:off x="3727448" y="1651058"/>
            <a:ext cx="219077" cy="219077"/>
            <a:chOff x="0" y="0"/>
            <a:chExt cx="219075" cy="219075"/>
          </a:xfrm>
        </p:grpSpPr>
        <p:sp>
          <p:nvSpPr>
            <p:cNvPr id="138" name="타원 17"/>
            <p:cNvSpPr/>
            <p:nvPr/>
          </p:nvSpPr>
          <p:spPr>
            <a:xfrm>
              <a:off x="0" y="0"/>
              <a:ext cx="219076" cy="2190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89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타원 18"/>
            <p:cNvSpPr/>
            <p:nvPr/>
          </p:nvSpPr>
          <p:spPr>
            <a:xfrm>
              <a:off x="55537" y="55537"/>
              <a:ext cx="108001" cy="108001"/>
            </a:xfrm>
            <a:prstGeom prst="ellipse">
              <a:avLst/>
            </a:prstGeom>
            <a:solidFill>
              <a:srgbClr val="FF8961"/>
            </a:solidFill>
            <a:ln w="12700" cap="flat">
              <a:solidFill>
                <a:srgbClr val="FF89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3" name="그룹 19"/>
          <p:cNvGrpSpPr/>
          <p:nvPr/>
        </p:nvGrpSpPr>
        <p:grpSpPr>
          <a:xfrm>
            <a:off x="5197338" y="3622733"/>
            <a:ext cx="219077" cy="219077"/>
            <a:chOff x="0" y="0"/>
            <a:chExt cx="219075" cy="219075"/>
          </a:xfrm>
        </p:grpSpPr>
        <p:sp>
          <p:nvSpPr>
            <p:cNvPr id="141" name="타원 20"/>
            <p:cNvSpPr/>
            <p:nvPr/>
          </p:nvSpPr>
          <p:spPr>
            <a:xfrm>
              <a:off x="0" y="0"/>
              <a:ext cx="219076" cy="2190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89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타원 21"/>
            <p:cNvSpPr/>
            <p:nvPr/>
          </p:nvSpPr>
          <p:spPr>
            <a:xfrm>
              <a:off x="55537" y="55537"/>
              <a:ext cx="108001" cy="108001"/>
            </a:xfrm>
            <a:prstGeom prst="ellipse">
              <a:avLst/>
            </a:prstGeom>
            <a:solidFill>
              <a:srgbClr val="FF8961"/>
            </a:solidFill>
            <a:ln w="12700" cap="flat">
              <a:solidFill>
                <a:srgbClr val="FF89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46" name="그룹 22"/>
          <p:cNvGrpSpPr/>
          <p:nvPr/>
        </p:nvGrpSpPr>
        <p:grpSpPr>
          <a:xfrm>
            <a:off x="8635310" y="4104990"/>
            <a:ext cx="219077" cy="219077"/>
            <a:chOff x="0" y="0"/>
            <a:chExt cx="219075" cy="219075"/>
          </a:xfrm>
        </p:grpSpPr>
        <p:sp>
          <p:nvSpPr>
            <p:cNvPr id="144" name="타원 23"/>
            <p:cNvSpPr/>
            <p:nvPr/>
          </p:nvSpPr>
          <p:spPr>
            <a:xfrm>
              <a:off x="0" y="0"/>
              <a:ext cx="219076" cy="21907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89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타원 25"/>
            <p:cNvSpPr/>
            <p:nvPr/>
          </p:nvSpPr>
          <p:spPr>
            <a:xfrm>
              <a:off x="55537" y="55537"/>
              <a:ext cx="108001" cy="108001"/>
            </a:xfrm>
            <a:prstGeom prst="ellipse">
              <a:avLst/>
            </a:prstGeom>
            <a:solidFill>
              <a:srgbClr val="FF8961"/>
            </a:solidFill>
            <a:ln w="12700" cap="flat">
              <a:solidFill>
                <a:srgbClr val="FF896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7" name="직사각형 31"/>
          <p:cNvSpPr txBox="1"/>
          <p:nvPr/>
        </p:nvSpPr>
        <p:spPr>
          <a:xfrm>
            <a:off x="2141160" y="4552759"/>
            <a:ext cx="2915826" cy="708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 sz="1600">
                <a:solidFill>
                  <a:srgbClr val="404040"/>
                </a:solidFill>
              </a:defRPr>
            </a:pPr>
            <a:r>
              <a:t>서론</a:t>
            </a:r>
          </a:p>
          <a:p>
            <a:pPr algn="ctr">
              <a:lnSpc>
                <a:spcPct val="150000"/>
              </a:lnSpc>
              <a:defRPr b="1" sz="1600">
                <a:solidFill>
                  <a:srgbClr val="404040"/>
                </a:solidFill>
              </a:defRPr>
            </a:pPr>
            <a:r>
              <a:t>파이널 프로젝트에 적용한점</a:t>
            </a:r>
          </a:p>
        </p:txBody>
      </p:sp>
      <p:sp>
        <p:nvSpPr>
          <p:cNvPr id="148" name="직사각형 32"/>
          <p:cNvSpPr txBox="1"/>
          <p:nvPr/>
        </p:nvSpPr>
        <p:spPr>
          <a:xfrm>
            <a:off x="7286936" y="4419354"/>
            <a:ext cx="2915826" cy="69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 sz="1600">
                <a:solidFill>
                  <a:srgbClr val="404040"/>
                </a:solidFill>
              </a:defRPr>
            </a:pPr>
            <a:r>
              <a:t>결론</a:t>
            </a:r>
          </a:p>
          <a:p>
            <a:pPr algn="ctr">
              <a:lnSpc>
                <a:spcPct val="150000"/>
              </a:lnSpc>
              <a:defRPr b="1" sz="1600">
                <a:solidFill>
                  <a:srgbClr val="404040"/>
                </a:solidFill>
              </a:defRPr>
            </a:pPr>
            <a:r>
              <a:t>FeedBack</a:t>
            </a:r>
          </a:p>
        </p:txBody>
      </p:sp>
      <p:sp>
        <p:nvSpPr>
          <p:cNvPr id="149" name="직사각형 33"/>
          <p:cNvSpPr txBox="1"/>
          <p:nvPr/>
        </p:nvSpPr>
        <p:spPr>
          <a:xfrm>
            <a:off x="4953564" y="4471670"/>
            <a:ext cx="2915826" cy="9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b="1" sz="1600">
                <a:solidFill>
                  <a:srgbClr val="404040"/>
                </a:solidFill>
              </a:defRPr>
            </a:pPr>
            <a:r>
              <a:t>본론</a:t>
            </a:r>
          </a:p>
          <a:p>
            <a:pPr algn="ctr">
              <a:lnSpc>
                <a:spcPct val="150000"/>
              </a:lnSpc>
              <a:defRPr sz="1400">
                <a:solidFill>
                  <a:srgbClr val="404040"/>
                </a:solidFill>
              </a:defRPr>
            </a:pPr>
            <a:r>
              <a:t>각 페이지에 사용된 주요 기술</a:t>
            </a:r>
          </a:p>
          <a:p>
            <a:pPr algn="ctr">
              <a:lnSpc>
                <a:spcPct val="150000"/>
              </a:lnSpc>
              <a:defRPr sz="1000">
                <a:solidFill>
                  <a:srgbClr val="404040"/>
                </a:solidFill>
              </a:defRPr>
            </a:pPr>
            <a:r>
              <a:t>*</a:t>
            </a:r>
            <a:r>
              <a:t> 세미 발표때와 비교하여 달라진 점을 위주로 기술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그룹 1"/>
          <p:cNvGrpSpPr/>
          <p:nvPr/>
        </p:nvGrpSpPr>
        <p:grpSpPr>
          <a:xfrm>
            <a:off x="201294" y="16801"/>
            <a:ext cx="11789093" cy="6571299"/>
            <a:chOff x="0" y="0"/>
            <a:chExt cx="11789092" cy="6571298"/>
          </a:xfrm>
        </p:grpSpPr>
        <p:sp>
          <p:nvSpPr>
            <p:cNvPr id="622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3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4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28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626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7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629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상품 관리</a:t>
            </a:r>
          </a:p>
        </p:txBody>
      </p:sp>
      <p:grpSp>
        <p:nvGrpSpPr>
          <p:cNvPr id="635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630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1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3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4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38" name="사각형: 둥근 모서리 82"/>
          <p:cNvGrpSpPr/>
          <p:nvPr/>
        </p:nvGrpSpPr>
        <p:grpSpPr>
          <a:xfrm>
            <a:off x="6814184" y="270218"/>
            <a:ext cx="4249421" cy="550546"/>
            <a:chOff x="0" y="0"/>
            <a:chExt cx="4249420" cy="550544"/>
          </a:xfrm>
        </p:grpSpPr>
        <p:sp>
          <p:nvSpPr>
            <p:cNvPr id="636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637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639" name="TextBox 13"/>
          <p:cNvSpPr txBox="1"/>
          <p:nvPr/>
        </p:nvSpPr>
        <p:spPr>
          <a:xfrm>
            <a:off x="6096000" y="1085796"/>
            <a:ext cx="5732780" cy="263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Session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 사용자의 정보를 가져올 때 </a:t>
            </a:r>
            <a:r>
              <a:t>Security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적용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등록일이 빠른 순서로 상품들을 </a:t>
            </a:r>
            <a:r>
              <a:t>1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페이지당 </a:t>
            </a:r>
            <a:r>
              <a:t>3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개씩 나열하도록 설정</a:t>
            </a: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상품 수정 버튼 클릭 시 상품 수정 폼으로 이동</a:t>
            </a: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4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상품 페이지 클릭 시 해당 상품의 상세페이지로 이동</a:t>
            </a:r>
          </a:p>
        </p:txBody>
      </p:sp>
      <p:pic>
        <p:nvPicPr>
          <p:cNvPr id="64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64" y="1085796"/>
            <a:ext cx="4841432" cy="5296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그림 9" descr="그림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7365" y="3992450"/>
            <a:ext cx="6309549" cy="2437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그룹 1"/>
          <p:cNvGrpSpPr/>
          <p:nvPr/>
        </p:nvGrpSpPr>
        <p:grpSpPr>
          <a:xfrm>
            <a:off x="201294" y="16801"/>
            <a:ext cx="11789093" cy="6571299"/>
            <a:chOff x="0" y="0"/>
            <a:chExt cx="11789092" cy="6571298"/>
          </a:xfrm>
        </p:grpSpPr>
        <p:sp>
          <p:nvSpPr>
            <p:cNvPr id="643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4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5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49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647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650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상품 관리 中 상품 수정</a:t>
            </a:r>
          </a:p>
        </p:txBody>
      </p:sp>
      <p:grpSp>
        <p:nvGrpSpPr>
          <p:cNvPr id="656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651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2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3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59" name="사각형: 둥근 모서리 82"/>
          <p:cNvGrpSpPr/>
          <p:nvPr/>
        </p:nvGrpSpPr>
        <p:grpSpPr>
          <a:xfrm>
            <a:off x="3971290" y="994118"/>
            <a:ext cx="4249421" cy="550546"/>
            <a:chOff x="0" y="0"/>
            <a:chExt cx="4249420" cy="550544"/>
          </a:xfrm>
        </p:grpSpPr>
        <p:sp>
          <p:nvSpPr>
            <p:cNvPr id="657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658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pic>
        <p:nvPicPr>
          <p:cNvPr id="660" name="스크린샷 2023-09-26 오전 12.28.49.png" descr="스크린샷 2023-09-26 오전 12.28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4437" y="2387466"/>
            <a:ext cx="3603099" cy="3443521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TextBox 1"/>
          <p:cNvSpPr txBox="1"/>
          <p:nvPr/>
        </p:nvSpPr>
        <p:spPr>
          <a:xfrm>
            <a:off x="6023516" y="2529269"/>
            <a:ext cx="4882142" cy="2635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 Spring Validation 적용 및 에러를 Ajax 통신을 통해 받아서 처리하였다. </a:t>
            </a:r>
            <a:endParaRPr>
              <a:latin typeface="나눔고딕"/>
              <a:ea typeface="나눔고딕"/>
              <a:cs typeface="나눔고딕"/>
              <a:sym typeface="나눔고딕"/>
            </a:endParaRP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Rest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방식을 이용하여 프론트와 백 분리 Postman을 통해 테스팅</a:t>
            </a: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시큐리티를</a:t>
            </a:r>
            <a:r>
              <a:t> 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적용하여 </a:t>
            </a:r>
            <a:r>
              <a:t>'ROLE_EXPERT'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만</a:t>
            </a:r>
            <a:r>
              <a:t>  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접근 허용</a:t>
            </a:r>
            <a:endParaRPr>
              <a:latin typeface="+mn-lt"/>
              <a:ea typeface="+mn-ea"/>
              <a:cs typeface="+mn-cs"/>
              <a:sym typeface="맑은 고딕"/>
            </a:endParaRP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그룹 1"/>
          <p:cNvGrpSpPr/>
          <p:nvPr/>
        </p:nvGrpSpPr>
        <p:grpSpPr>
          <a:xfrm>
            <a:off x="201294" y="16801"/>
            <a:ext cx="11789093" cy="6571299"/>
            <a:chOff x="0" y="0"/>
            <a:chExt cx="11789092" cy="6571298"/>
          </a:xfrm>
        </p:grpSpPr>
        <p:sp>
          <p:nvSpPr>
            <p:cNvPr id="663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5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69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667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670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상품 등록</a:t>
            </a:r>
          </a:p>
        </p:txBody>
      </p:sp>
      <p:grpSp>
        <p:nvGrpSpPr>
          <p:cNvPr id="676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671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79" name="사각형: 둥근 모서리 82"/>
          <p:cNvGrpSpPr/>
          <p:nvPr/>
        </p:nvGrpSpPr>
        <p:grpSpPr>
          <a:xfrm>
            <a:off x="6814184" y="270218"/>
            <a:ext cx="4249421" cy="550546"/>
            <a:chOff x="0" y="0"/>
            <a:chExt cx="4249420" cy="550544"/>
          </a:xfrm>
        </p:grpSpPr>
        <p:sp>
          <p:nvSpPr>
            <p:cNvPr id="677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678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pic>
        <p:nvPicPr>
          <p:cNvPr id="68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59" y="1126838"/>
            <a:ext cx="5830115" cy="5281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4184" y="5008050"/>
            <a:ext cx="4751786" cy="1400371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xtBox 9"/>
          <p:cNvSpPr txBox="1"/>
          <p:nvPr/>
        </p:nvSpPr>
        <p:spPr>
          <a:xfrm>
            <a:off x="6814184" y="1085796"/>
            <a:ext cx="5014595" cy="18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JavaScript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를 통하여 전자 상거래법을 볼 수 있는 파일로의 이동 기능 추가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로그인한 사용자의 정보를 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t>@PreAuthorize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어노테이션을 사용하여 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rPr>
                <a:latin typeface="+mn-lt"/>
                <a:ea typeface="+mn-ea"/>
                <a:cs typeface="+mn-cs"/>
                <a:sym typeface="맑은 고딕"/>
              </a:rPr>
              <a:t>상품 등록 폼으로 전달</a:t>
            </a:r>
          </a:p>
        </p:txBody>
      </p:sp>
      <p:pic>
        <p:nvPicPr>
          <p:cNvPr id="683" name="그림 11" descr="그림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14185" y="3603245"/>
            <a:ext cx="4832871" cy="129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그룹 1"/>
          <p:cNvGrpSpPr/>
          <p:nvPr/>
        </p:nvGrpSpPr>
        <p:grpSpPr>
          <a:xfrm>
            <a:off x="197167" y="143510"/>
            <a:ext cx="11789093" cy="6571299"/>
            <a:chOff x="0" y="0"/>
            <a:chExt cx="11789092" cy="6571298"/>
          </a:xfrm>
        </p:grpSpPr>
        <p:sp>
          <p:nvSpPr>
            <p:cNvPr id="685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6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7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91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689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0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692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</a:defRPr>
            </a:lvl1pPr>
          </a:lstStyle>
          <a:p>
            <a:pPr/>
            <a:r>
              <a:t>상품 등록</a:t>
            </a:r>
          </a:p>
        </p:txBody>
      </p:sp>
      <p:grpSp>
        <p:nvGrpSpPr>
          <p:cNvPr id="698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693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5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6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7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01" name="사각형: 둥근 모서리 82"/>
          <p:cNvGrpSpPr/>
          <p:nvPr/>
        </p:nvGrpSpPr>
        <p:grpSpPr>
          <a:xfrm>
            <a:off x="7466965" y="291465"/>
            <a:ext cx="4249421" cy="550545"/>
            <a:chOff x="0" y="0"/>
            <a:chExt cx="4249420" cy="550544"/>
          </a:xfrm>
        </p:grpSpPr>
        <p:sp>
          <p:nvSpPr>
            <p:cNvPr id="699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700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702" name="TextBox 17"/>
          <p:cNvSpPr txBox="1"/>
          <p:nvPr/>
        </p:nvSpPr>
        <p:spPr>
          <a:xfrm>
            <a:off x="7466965" y="1023937"/>
            <a:ext cx="4538346" cy="97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DTO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에서정규표현식 검증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Valid</a:t>
            </a:r>
            <a:r>
              <a:t>ation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적용</a:t>
            </a:r>
            <a:r>
              <a:t> 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에러 메시지 출력 </a:t>
            </a:r>
            <a:r>
              <a:t>/ Front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에서의 검증</a:t>
            </a:r>
          </a:p>
        </p:txBody>
      </p:sp>
      <p:pic>
        <p:nvPicPr>
          <p:cNvPr id="70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985" y="971705"/>
            <a:ext cx="5455059" cy="5742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그림 9" descr="그림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5762" y="1907597"/>
            <a:ext cx="4979721" cy="16856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7" name="텍스트 상자 24"/>
          <p:cNvGrpSpPr/>
          <p:nvPr/>
        </p:nvGrpSpPr>
        <p:grpSpPr>
          <a:xfrm>
            <a:off x="6925944" y="2012731"/>
            <a:ext cx="419101" cy="419101"/>
            <a:chOff x="0" y="0"/>
            <a:chExt cx="419100" cy="419100"/>
          </a:xfrm>
        </p:grpSpPr>
        <p:sp>
          <p:nvSpPr>
            <p:cNvPr id="705" name="원"/>
            <p:cNvSpPr/>
            <p:nvPr/>
          </p:nvSpPr>
          <p:spPr>
            <a:xfrm>
              <a:off x="0" y="0"/>
              <a:ext cx="419100" cy="419100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rgbClr val="172C5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1"/>
            <p:cNvSpPr txBox="1"/>
            <p:nvPr/>
          </p:nvSpPr>
          <p:spPr>
            <a:xfrm>
              <a:off x="61376" y="61376"/>
              <a:ext cx="2963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708" name="그림 11" descr="그림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20392" y="3429000"/>
            <a:ext cx="5144219" cy="10764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1" name="텍스트 상자 25"/>
          <p:cNvGrpSpPr/>
          <p:nvPr/>
        </p:nvGrpSpPr>
        <p:grpSpPr>
          <a:xfrm>
            <a:off x="6925944" y="3732684"/>
            <a:ext cx="419101" cy="419101"/>
            <a:chOff x="0" y="0"/>
            <a:chExt cx="419100" cy="419100"/>
          </a:xfrm>
        </p:grpSpPr>
        <p:sp>
          <p:nvSpPr>
            <p:cNvPr id="709" name="원"/>
            <p:cNvSpPr/>
            <p:nvPr/>
          </p:nvSpPr>
          <p:spPr>
            <a:xfrm>
              <a:off x="0" y="0"/>
              <a:ext cx="419100" cy="419100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rgbClr val="172C5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2"/>
            <p:cNvSpPr txBox="1"/>
            <p:nvPr/>
          </p:nvSpPr>
          <p:spPr>
            <a:xfrm>
              <a:off x="61376" y="61376"/>
              <a:ext cx="2963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712" name="그림 14" descr="그림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20392" y="4590407"/>
            <a:ext cx="5306165" cy="21039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5" name="텍스트 상자 26"/>
          <p:cNvGrpSpPr/>
          <p:nvPr/>
        </p:nvGrpSpPr>
        <p:grpSpPr>
          <a:xfrm>
            <a:off x="6925944" y="4962942"/>
            <a:ext cx="419101" cy="419101"/>
            <a:chOff x="0" y="0"/>
            <a:chExt cx="419100" cy="419100"/>
          </a:xfrm>
        </p:grpSpPr>
        <p:sp>
          <p:nvSpPr>
            <p:cNvPr id="713" name="원"/>
            <p:cNvSpPr/>
            <p:nvPr/>
          </p:nvSpPr>
          <p:spPr>
            <a:xfrm>
              <a:off x="0" y="0"/>
              <a:ext cx="419100" cy="419100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rgbClr val="172C5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3"/>
            <p:cNvSpPr txBox="1"/>
            <p:nvPr/>
          </p:nvSpPr>
          <p:spPr>
            <a:xfrm>
              <a:off x="61376" y="61376"/>
              <a:ext cx="2963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그룹 1"/>
          <p:cNvGrpSpPr/>
          <p:nvPr/>
        </p:nvGrpSpPr>
        <p:grpSpPr>
          <a:xfrm>
            <a:off x="197167" y="143510"/>
            <a:ext cx="11789093" cy="6571299"/>
            <a:chOff x="0" y="0"/>
            <a:chExt cx="11789092" cy="6571298"/>
          </a:xfrm>
        </p:grpSpPr>
        <p:sp>
          <p:nvSpPr>
            <p:cNvPr id="717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3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721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724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</a:defRPr>
            </a:pPr>
            <a:r>
              <a:t>검색 기능 </a:t>
            </a:r>
            <a:r>
              <a:t>(header, </a:t>
            </a:r>
            <a:r>
              <a:t>상품 게시판</a:t>
            </a:r>
            <a:r>
              <a:t>)</a:t>
            </a:r>
          </a:p>
        </p:txBody>
      </p:sp>
      <p:grpSp>
        <p:nvGrpSpPr>
          <p:cNvPr id="730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725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33" name="사각형: 둥근 모서리 82"/>
          <p:cNvGrpSpPr/>
          <p:nvPr/>
        </p:nvGrpSpPr>
        <p:grpSpPr>
          <a:xfrm>
            <a:off x="7466965" y="291465"/>
            <a:ext cx="4249421" cy="550545"/>
            <a:chOff x="0" y="0"/>
            <a:chExt cx="4249420" cy="550544"/>
          </a:xfrm>
        </p:grpSpPr>
        <p:sp>
          <p:nvSpPr>
            <p:cNvPr id="731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732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734" name="TextBox 17"/>
          <p:cNvSpPr txBox="1"/>
          <p:nvPr/>
        </p:nvSpPr>
        <p:spPr>
          <a:xfrm>
            <a:off x="7466965" y="1023937"/>
            <a:ext cx="4538346" cy="1863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Header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에서의 검색 기능 </a:t>
            </a:r>
            <a:r>
              <a:t>/ </a:t>
            </a:r>
            <a:br/>
            <a:r>
              <a:rPr>
                <a:latin typeface="+mn-lt"/>
                <a:ea typeface="+mn-ea"/>
                <a:cs typeface="+mn-cs"/>
                <a:sym typeface="맑은 고딕"/>
              </a:rPr>
              <a:t>상품 게시판에서의 검색 기능에서 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rPr>
                <a:latin typeface="+mn-lt"/>
                <a:ea typeface="+mn-ea"/>
                <a:cs typeface="+mn-cs"/>
                <a:sym typeface="맑은 고딕"/>
              </a:rPr>
              <a:t>사용이 가능하고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데이터 손실을 최소화 하기 위하여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rPr>
                <a:latin typeface="+mn-lt"/>
                <a:ea typeface="+mn-ea"/>
                <a:cs typeface="+mn-cs"/>
                <a:sym typeface="맑은 고딕"/>
              </a:rPr>
              <a:t>상품 게시판 출력 </a:t>
            </a:r>
            <a:r>
              <a:t>Mapper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t>If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태그를 사용하여 데이터 효율성 증가 </a:t>
            </a:r>
          </a:p>
        </p:txBody>
      </p:sp>
      <p:pic>
        <p:nvPicPr>
          <p:cNvPr id="735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837" y="6152015"/>
            <a:ext cx="8442037" cy="512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37" y="856891"/>
            <a:ext cx="6407872" cy="5144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그림 19" descr="그림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7353" y="3031564"/>
            <a:ext cx="7522535" cy="30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그룹 1"/>
          <p:cNvGrpSpPr/>
          <p:nvPr/>
        </p:nvGrpSpPr>
        <p:grpSpPr>
          <a:xfrm>
            <a:off x="216217" y="143510"/>
            <a:ext cx="11789093" cy="6571299"/>
            <a:chOff x="0" y="0"/>
            <a:chExt cx="11789092" cy="6571298"/>
          </a:xfrm>
        </p:grpSpPr>
        <p:sp>
          <p:nvSpPr>
            <p:cNvPr id="739" name="사각형: 둥근 모서리 5"/>
            <p:cNvSpPr/>
            <p:nvPr/>
          </p:nvSpPr>
          <p:spPr>
            <a:xfrm>
              <a:off x="317" y="0"/>
              <a:ext cx="11788776" cy="657098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사각형: 둥근 위쪽 모서리 6"/>
            <p:cNvSpPr/>
            <p:nvPr/>
          </p:nvSpPr>
          <p:spPr>
            <a:xfrm rot="16200000">
              <a:off x="-3101023" y="3101340"/>
              <a:ext cx="6570981" cy="368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자유형: 도형 35"/>
            <p:cNvSpPr/>
            <p:nvPr/>
          </p:nvSpPr>
          <p:spPr>
            <a:xfrm>
              <a:off x="72707" y="152400"/>
              <a:ext cx="219711" cy="1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45" name="사각형: 둥근 모서리 8"/>
          <p:cNvGrpSpPr/>
          <p:nvPr/>
        </p:nvGrpSpPr>
        <p:grpSpPr>
          <a:xfrm>
            <a:off x="837564" y="283845"/>
            <a:ext cx="848361" cy="231141"/>
            <a:chOff x="0" y="0"/>
            <a:chExt cx="848360" cy="231140"/>
          </a:xfrm>
        </p:grpSpPr>
        <p:sp>
          <p:nvSpPr>
            <p:cNvPr id="743" name="모서리가 둥근 직사각형"/>
            <p:cNvSpPr/>
            <p:nvPr/>
          </p:nvSpPr>
          <p:spPr>
            <a:xfrm>
              <a:off x="0" y="44450"/>
              <a:ext cx="848361" cy="142241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4" name="CONTENTS"/>
            <p:cNvSpPr txBox="1"/>
            <p:nvPr/>
          </p:nvSpPr>
          <p:spPr>
            <a:xfrm>
              <a:off x="20829" y="0"/>
              <a:ext cx="806702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746" name="TextBox 12"/>
          <p:cNvSpPr txBox="1"/>
          <p:nvPr/>
        </p:nvSpPr>
        <p:spPr>
          <a:xfrm>
            <a:off x="708659" y="498473"/>
            <a:ext cx="610552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</a:defRPr>
            </a:pPr>
            <a:r>
              <a:t>카테고리별 출력 기능 </a:t>
            </a:r>
            <a:r>
              <a:t>(header, </a:t>
            </a:r>
            <a:r>
              <a:t>상품 게시판</a:t>
            </a:r>
            <a:r>
              <a:t>)</a:t>
            </a:r>
          </a:p>
        </p:txBody>
      </p:sp>
      <p:grpSp>
        <p:nvGrpSpPr>
          <p:cNvPr id="752" name="그룹 30"/>
          <p:cNvGrpSpPr/>
          <p:nvPr/>
        </p:nvGrpSpPr>
        <p:grpSpPr>
          <a:xfrm>
            <a:off x="356870" y="6106795"/>
            <a:ext cx="45721" cy="455296"/>
            <a:chOff x="0" y="0"/>
            <a:chExt cx="45720" cy="455294"/>
          </a:xfrm>
        </p:grpSpPr>
        <p:sp>
          <p:nvSpPr>
            <p:cNvPr id="747" name="타원 24"/>
            <p:cNvSpPr/>
            <p:nvPr/>
          </p:nvSpPr>
          <p:spPr>
            <a:xfrm>
              <a:off x="6349" y="0"/>
              <a:ext cx="32388" cy="32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타원 26"/>
            <p:cNvSpPr/>
            <p:nvPr/>
          </p:nvSpPr>
          <p:spPr>
            <a:xfrm>
              <a:off x="5079" y="97155"/>
              <a:ext cx="36197" cy="361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타원 27"/>
            <p:cNvSpPr/>
            <p:nvPr/>
          </p:nvSpPr>
          <p:spPr>
            <a:xfrm>
              <a:off x="3174" y="197484"/>
              <a:ext cx="39371" cy="393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타원 28"/>
            <p:cNvSpPr/>
            <p:nvPr/>
          </p:nvSpPr>
          <p:spPr>
            <a:xfrm>
              <a:off x="1269" y="301624"/>
              <a:ext cx="43181" cy="4318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1" name="타원 29"/>
            <p:cNvSpPr/>
            <p:nvPr/>
          </p:nvSpPr>
          <p:spPr>
            <a:xfrm>
              <a:off x="-1" y="409574"/>
              <a:ext cx="45721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5" name="사각형: 둥근 모서리 82"/>
          <p:cNvGrpSpPr/>
          <p:nvPr/>
        </p:nvGrpSpPr>
        <p:grpSpPr>
          <a:xfrm>
            <a:off x="7466965" y="291465"/>
            <a:ext cx="4249421" cy="550545"/>
            <a:chOff x="0" y="0"/>
            <a:chExt cx="4249420" cy="550544"/>
          </a:xfrm>
        </p:grpSpPr>
        <p:sp>
          <p:nvSpPr>
            <p:cNvPr id="753" name="모서리가 둥근 직사각형"/>
            <p:cNvSpPr/>
            <p:nvPr/>
          </p:nvSpPr>
          <p:spPr>
            <a:xfrm>
              <a:off x="0" y="0"/>
              <a:ext cx="4249421" cy="550545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754" name="주요 기능"/>
            <p:cNvSpPr txBox="1"/>
            <p:nvPr/>
          </p:nvSpPr>
          <p:spPr>
            <a:xfrm>
              <a:off x="8837" y="115377"/>
              <a:ext cx="4231746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756" name="TextBox 17"/>
          <p:cNvSpPr txBox="1"/>
          <p:nvPr/>
        </p:nvSpPr>
        <p:spPr>
          <a:xfrm>
            <a:off x="7466965" y="1023937"/>
            <a:ext cx="4538346" cy="1863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Header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에서의 카테고리별 출력 기능 </a:t>
            </a:r>
            <a:r>
              <a:t>/ </a:t>
            </a:r>
            <a:br/>
            <a:r>
              <a:rPr>
                <a:latin typeface="+mn-lt"/>
                <a:ea typeface="+mn-ea"/>
                <a:cs typeface="+mn-cs"/>
                <a:sym typeface="맑은 고딕"/>
              </a:rPr>
              <a:t>상품 게시판에서의 카테고리별 출력 기능에서 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rPr>
                <a:latin typeface="+mn-lt"/>
                <a:ea typeface="+mn-ea"/>
                <a:cs typeface="+mn-cs"/>
                <a:sym typeface="맑은 고딕"/>
              </a:rPr>
              <a:t>사용이 가능하며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데이터 손실을 최소화 하기 위하여</a:t>
            </a:r>
            <a:br>
              <a:rPr>
                <a:latin typeface="+mn-lt"/>
                <a:ea typeface="+mn-ea"/>
                <a:cs typeface="+mn-cs"/>
                <a:sym typeface="맑은 고딕"/>
              </a:rPr>
            </a:br>
            <a:r>
              <a:rPr>
                <a:latin typeface="+mn-lt"/>
                <a:ea typeface="+mn-ea"/>
                <a:cs typeface="+mn-cs"/>
                <a:sym typeface="맑은 고딕"/>
              </a:rPr>
              <a:t>상품 게시판 출력 </a:t>
            </a:r>
            <a:r>
              <a:t>Mapper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t>If 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태그를 사용하여 데이터 효율성 증가 </a:t>
            </a:r>
          </a:p>
        </p:txBody>
      </p:sp>
      <p:pic>
        <p:nvPicPr>
          <p:cNvPr id="757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837" y="1095200"/>
            <a:ext cx="6634251" cy="5096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8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4090" y="2778262"/>
            <a:ext cx="1247950" cy="3189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9" name="그림 11" descr="그림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5721" y="3090815"/>
            <a:ext cx="3419953" cy="676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0" name="그림 14" descr="그림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51403" y="4071092"/>
            <a:ext cx="3544271" cy="1762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사각형: 둥근 모서리 42"/>
          <p:cNvGrpSpPr/>
          <p:nvPr/>
        </p:nvGrpSpPr>
        <p:grpSpPr>
          <a:xfrm>
            <a:off x="197223" y="180307"/>
            <a:ext cx="11788590" cy="6571130"/>
            <a:chOff x="0" y="0"/>
            <a:chExt cx="11788588" cy="6571129"/>
          </a:xfrm>
        </p:grpSpPr>
        <p:sp>
          <p:nvSpPr>
            <p:cNvPr id="762" name="모서리가 둥근 직사각형"/>
            <p:cNvSpPr/>
            <p:nvPr/>
          </p:nvSpPr>
          <p:spPr>
            <a:xfrm>
              <a:off x="0" y="0"/>
              <a:ext cx="11788589" cy="6571130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[object File][object File"/>
            <p:cNvSpPr txBox="1"/>
            <p:nvPr/>
          </p:nvSpPr>
          <p:spPr>
            <a:xfrm>
              <a:off x="49250" y="3100144"/>
              <a:ext cx="116900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[object</a:t>
              </a:r>
              <a:r>
                <a:t> </a:t>
              </a:r>
              <a:r>
                <a:t>File][object</a:t>
              </a:r>
              <a:r>
                <a:t> </a:t>
              </a:r>
              <a:r>
                <a:t>File</a:t>
              </a:r>
            </a:p>
          </p:txBody>
        </p:sp>
      </p:grpSp>
      <p:grpSp>
        <p:nvGrpSpPr>
          <p:cNvPr id="767" name="그룹 1"/>
          <p:cNvGrpSpPr/>
          <p:nvPr/>
        </p:nvGrpSpPr>
        <p:grpSpPr>
          <a:xfrm>
            <a:off x="-12988" y="180302"/>
            <a:ext cx="579045" cy="6571130"/>
            <a:chOff x="0" y="0"/>
            <a:chExt cx="579043" cy="6571129"/>
          </a:xfrm>
        </p:grpSpPr>
        <p:sp>
          <p:nvSpPr>
            <p:cNvPr id="765" name="사각형: 둥근 위쪽 모서리 6"/>
            <p:cNvSpPr/>
            <p:nvPr/>
          </p:nvSpPr>
          <p:spPr>
            <a:xfrm rot="16200000">
              <a:off x="-289093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자유형: 도형 35"/>
            <p:cNvSpPr/>
            <p:nvPr/>
          </p:nvSpPr>
          <p:spPr>
            <a:xfrm>
              <a:off x="-1" y="4306475"/>
              <a:ext cx="220015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70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768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771" name="TextBox 12"/>
          <p:cNvSpPr txBox="1"/>
          <p:nvPr/>
        </p:nvSpPr>
        <p:spPr>
          <a:xfrm>
            <a:off x="831860" y="498350"/>
            <a:ext cx="6104966" cy="71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상품 상세페이지 - 카카오톡 공유하기</a:t>
            </a:r>
          </a:p>
        </p:txBody>
      </p:sp>
      <p:grpSp>
        <p:nvGrpSpPr>
          <p:cNvPr id="777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772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3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5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6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8" name="TextBox 1"/>
          <p:cNvSpPr txBox="1"/>
          <p:nvPr/>
        </p:nvSpPr>
        <p:spPr>
          <a:xfrm>
            <a:off x="7738015" y="1651444"/>
            <a:ext cx="4157015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AutoNum type="arabicPeriod" startAt="1"/>
            </a:lvl1pPr>
          </a:lstStyle>
          <a:p>
            <a:pPr/>
            <a:r>
              <a:t>카카오톡 공유하기 기능 추가</a:t>
            </a:r>
          </a:p>
        </p:txBody>
      </p:sp>
      <p:grpSp>
        <p:nvGrpSpPr>
          <p:cNvPr id="781" name="사각형: 둥근 모서리 82"/>
          <p:cNvGrpSpPr/>
          <p:nvPr/>
        </p:nvGrpSpPr>
        <p:grpSpPr>
          <a:xfrm>
            <a:off x="7744104" y="958297"/>
            <a:ext cx="3979170" cy="550550"/>
            <a:chOff x="0" y="0"/>
            <a:chExt cx="3979169" cy="550549"/>
          </a:xfrm>
        </p:grpSpPr>
        <p:sp>
          <p:nvSpPr>
            <p:cNvPr id="779" name="모서리가 둥근 직사각형"/>
            <p:cNvSpPr/>
            <p:nvPr/>
          </p:nvSpPr>
          <p:spPr>
            <a:xfrm>
              <a:off x="0" y="0"/>
              <a:ext cx="3979170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780" name="주요 기능"/>
            <p:cNvSpPr txBox="1"/>
            <p:nvPr/>
          </p:nvSpPr>
          <p:spPr>
            <a:xfrm>
              <a:off x="8837" y="115379"/>
              <a:ext cx="3961495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782" name="TextBox 25"/>
          <p:cNvSpPr txBox="1"/>
          <p:nvPr/>
        </p:nvSpPr>
        <p:spPr>
          <a:xfrm>
            <a:off x="957811" y="900677"/>
            <a:ext cx="2053827" cy="93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UI/UX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화면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/>
          </a:p>
        </p:txBody>
      </p:sp>
      <p:sp>
        <p:nvSpPr>
          <p:cNvPr id="783" name="직사각형 34"/>
          <p:cNvSpPr/>
          <p:nvPr/>
        </p:nvSpPr>
        <p:spPr>
          <a:xfrm>
            <a:off x="578929" y="805651"/>
            <a:ext cx="450765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786" name="타원 50"/>
          <p:cNvGrpSpPr/>
          <p:nvPr/>
        </p:nvGrpSpPr>
        <p:grpSpPr>
          <a:xfrm>
            <a:off x="614511" y="1364224"/>
            <a:ext cx="417874" cy="417871"/>
            <a:chOff x="0" y="0"/>
            <a:chExt cx="417872" cy="417869"/>
          </a:xfrm>
        </p:grpSpPr>
        <p:sp>
          <p:nvSpPr>
            <p:cNvPr id="784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1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87" name="직사각형 33"/>
          <p:cNvSpPr/>
          <p:nvPr/>
        </p:nvSpPr>
        <p:spPr>
          <a:xfrm>
            <a:off x="7570837" y="3293805"/>
            <a:ext cx="4264742" cy="3269226"/>
          </a:xfrm>
          <a:prstGeom prst="rect">
            <a:avLst/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88" name="그림 36" descr="그림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8097" y="2922753"/>
            <a:ext cx="2900823" cy="1711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0641" y="1308801"/>
            <a:ext cx="4028502" cy="1559628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사각형: 둥근 모서리 47"/>
          <p:cNvSpPr/>
          <p:nvPr/>
        </p:nvSpPr>
        <p:spPr>
          <a:xfrm flipV="1">
            <a:off x="2068023" y="2036485"/>
            <a:ext cx="675376" cy="628733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1" name="직선 화살표 연결선 4"/>
          <p:cNvSpPr/>
          <p:nvPr/>
        </p:nvSpPr>
        <p:spPr>
          <a:xfrm>
            <a:off x="2707929" y="2639235"/>
            <a:ext cx="1033750" cy="905220"/>
          </a:xfrm>
          <a:prstGeom prst="line">
            <a:avLst/>
          </a:prstGeom>
          <a:ln w="571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792" name="그림 5" descr="그림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97965" y="3326188"/>
            <a:ext cx="4239658" cy="3125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그림 9" descr="그림 9"/>
          <p:cNvPicPr>
            <a:picLocks noChangeAspect="1"/>
          </p:cNvPicPr>
          <p:nvPr/>
        </p:nvPicPr>
        <p:blipFill>
          <a:blip r:embed="rId5">
            <a:extLst/>
          </a:blip>
          <a:srcRect l="0" t="0" r="39912" b="31485"/>
          <a:stretch>
            <a:fillRect/>
          </a:stretch>
        </p:blipFill>
        <p:spPr>
          <a:xfrm>
            <a:off x="877678" y="4571296"/>
            <a:ext cx="6315236" cy="2026571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사각형: 둥근 모서리 11"/>
          <p:cNvSpPr/>
          <p:nvPr/>
        </p:nvSpPr>
        <p:spPr>
          <a:xfrm flipV="1">
            <a:off x="4243854" y="3670653"/>
            <a:ext cx="2144291" cy="500203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5" name="사각형: 둥근 모서리 13"/>
          <p:cNvSpPr/>
          <p:nvPr/>
        </p:nvSpPr>
        <p:spPr>
          <a:xfrm flipV="1">
            <a:off x="2453613" y="4524461"/>
            <a:ext cx="1354750" cy="206420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6" name="직선 화살표 연결선 10"/>
          <p:cNvSpPr/>
          <p:nvPr/>
        </p:nvSpPr>
        <p:spPr>
          <a:xfrm flipH="1">
            <a:off x="3769219" y="4098971"/>
            <a:ext cx="1031914" cy="492087"/>
          </a:xfrm>
          <a:prstGeom prst="line">
            <a:avLst/>
          </a:prstGeom>
          <a:ln w="571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사각형: 둥근 모서리 42"/>
          <p:cNvGrpSpPr/>
          <p:nvPr/>
        </p:nvGrpSpPr>
        <p:grpSpPr>
          <a:xfrm>
            <a:off x="197223" y="180307"/>
            <a:ext cx="11788590" cy="6571130"/>
            <a:chOff x="0" y="0"/>
            <a:chExt cx="11788588" cy="6571129"/>
          </a:xfrm>
        </p:grpSpPr>
        <p:sp>
          <p:nvSpPr>
            <p:cNvPr id="798" name="모서리가 둥근 직사각형"/>
            <p:cNvSpPr/>
            <p:nvPr/>
          </p:nvSpPr>
          <p:spPr>
            <a:xfrm>
              <a:off x="0" y="0"/>
              <a:ext cx="11788589" cy="6571130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9" name="[object File][object File"/>
            <p:cNvSpPr txBox="1"/>
            <p:nvPr/>
          </p:nvSpPr>
          <p:spPr>
            <a:xfrm>
              <a:off x="49250" y="3100144"/>
              <a:ext cx="116900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[object</a:t>
              </a:r>
              <a:r>
                <a:t> </a:t>
              </a:r>
              <a:r>
                <a:t>File][object</a:t>
              </a:r>
              <a:r>
                <a:t> </a:t>
              </a:r>
              <a:r>
                <a:t>File</a:t>
              </a:r>
            </a:p>
          </p:txBody>
        </p:sp>
      </p:grpSp>
      <p:grpSp>
        <p:nvGrpSpPr>
          <p:cNvPr id="803" name="그룹 1"/>
          <p:cNvGrpSpPr/>
          <p:nvPr/>
        </p:nvGrpSpPr>
        <p:grpSpPr>
          <a:xfrm>
            <a:off x="-12988" y="180302"/>
            <a:ext cx="579045" cy="6571130"/>
            <a:chOff x="0" y="0"/>
            <a:chExt cx="579043" cy="6571129"/>
          </a:xfrm>
        </p:grpSpPr>
        <p:sp>
          <p:nvSpPr>
            <p:cNvPr id="801" name="사각형: 둥근 위쪽 모서리 6"/>
            <p:cNvSpPr/>
            <p:nvPr/>
          </p:nvSpPr>
          <p:spPr>
            <a:xfrm rot="16200000">
              <a:off x="-289093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2" name="자유형: 도형 35"/>
            <p:cNvSpPr/>
            <p:nvPr/>
          </p:nvSpPr>
          <p:spPr>
            <a:xfrm>
              <a:off x="-1" y="4306475"/>
              <a:ext cx="220015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06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804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5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807" name="TextBox 12"/>
          <p:cNvSpPr txBox="1"/>
          <p:nvPr/>
        </p:nvSpPr>
        <p:spPr>
          <a:xfrm>
            <a:off x="831860" y="498350"/>
            <a:ext cx="6104966" cy="71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t>상품 상세페이지 </a:t>
            </a:r>
            <a:r>
              <a:t>–</a:t>
            </a:r>
            <a:r>
              <a:t> 작성자 정보 확인하기</a:t>
            </a:r>
          </a:p>
        </p:txBody>
      </p:sp>
      <p:grpSp>
        <p:nvGrpSpPr>
          <p:cNvPr id="813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808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9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0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1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14" name="TextBox 1"/>
          <p:cNvSpPr txBox="1"/>
          <p:nvPr/>
        </p:nvSpPr>
        <p:spPr>
          <a:xfrm>
            <a:off x="7738015" y="1651444"/>
            <a:ext cx="4157015" cy="2127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전문가 번호 클릭 기능 수정</a:t>
            </a:r>
          </a:p>
          <a:p>
            <a:pPr marL="342900" indent="-342900">
              <a:buSzPct val="100000"/>
              <a:buAutoNum type="arabicPeriod" startAt="1"/>
            </a:pPr>
          </a:p>
          <a:p>
            <a:pPr marL="342900" indent="-342900">
              <a:buSzPct val="100000"/>
              <a:buAutoNum type="arabicPeriod" startAt="2"/>
            </a:pPr>
            <a:r>
              <a:t>세션에서 로그인 사용자를 가져와 사용하는 것이 아닌</a:t>
            </a:r>
            <a:r>
              <a:t>, </a:t>
            </a:r>
            <a:r>
              <a:t>해당 글을 작성한 전문가의 전문가 번호를 가져와 </a:t>
            </a:r>
            <a:r>
              <a:t>Mapper</a:t>
            </a:r>
            <a:r>
              <a:t>에서 사용</a:t>
            </a:r>
          </a:p>
          <a:p>
            <a:pPr marL="342900" indent="-342900">
              <a:buSzPct val="100000"/>
              <a:buAutoNum type="arabicPeriod" startAt="2"/>
            </a:pPr>
          </a:p>
          <a:p>
            <a:pPr marL="342900" indent="-342900">
              <a:buSzPct val="100000"/>
              <a:buAutoNum type="arabicPeriod" startAt="3"/>
            </a:pPr>
            <a:r>
              <a:t>해당 전문가의 포트폴리오 정보 출력</a:t>
            </a:r>
          </a:p>
        </p:txBody>
      </p:sp>
      <p:grpSp>
        <p:nvGrpSpPr>
          <p:cNvPr id="817" name="사각형: 둥근 모서리 82"/>
          <p:cNvGrpSpPr/>
          <p:nvPr/>
        </p:nvGrpSpPr>
        <p:grpSpPr>
          <a:xfrm>
            <a:off x="7744104" y="958297"/>
            <a:ext cx="3979170" cy="550550"/>
            <a:chOff x="0" y="0"/>
            <a:chExt cx="3979169" cy="550549"/>
          </a:xfrm>
        </p:grpSpPr>
        <p:sp>
          <p:nvSpPr>
            <p:cNvPr id="815" name="모서리가 둥근 직사각형"/>
            <p:cNvSpPr/>
            <p:nvPr/>
          </p:nvSpPr>
          <p:spPr>
            <a:xfrm>
              <a:off x="0" y="0"/>
              <a:ext cx="3979170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816" name="주요 기능"/>
            <p:cNvSpPr txBox="1"/>
            <p:nvPr/>
          </p:nvSpPr>
          <p:spPr>
            <a:xfrm>
              <a:off x="8837" y="115379"/>
              <a:ext cx="3961495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818" name="TextBox 25"/>
          <p:cNvSpPr txBox="1"/>
          <p:nvPr/>
        </p:nvSpPr>
        <p:spPr>
          <a:xfrm>
            <a:off x="957811" y="900677"/>
            <a:ext cx="2053827" cy="932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UI/UX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화면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/>
          </a:p>
        </p:txBody>
      </p:sp>
      <p:sp>
        <p:nvSpPr>
          <p:cNvPr id="819" name="직사각형 34"/>
          <p:cNvSpPr/>
          <p:nvPr/>
        </p:nvSpPr>
        <p:spPr>
          <a:xfrm>
            <a:off x="578929" y="805651"/>
            <a:ext cx="450765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822" name="타원 50"/>
          <p:cNvGrpSpPr/>
          <p:nvPr/>
        </p:nvGrpSpPr>
        <p:grpSpPr>
          <a:xfrm>
            <a:off x="614511" y="1364224"/>
            <a:ext cx="417874" cy="417871"/>
            <a:chOff x="0" y="0"/>
            <a:chExt cx="417872" cy="417869"/>
          </a:xfrm>
        </p:grpSpPr>
        <p:sp>
          <p:nvSpPr>
            <p:cNvPr id="820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1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8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1" y="1885288"/>
            <a:ext cx="6049220" cy="111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4" name="그림 16" descr="그림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512" y="2888139"/>
            <a:ext cx="5464777" cy="36412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7" name="타원 14"/>
          <p:cNvGrpSpPr/>
          <p:nvPr/>
        </p:nvGrpSpPr>
        <p:grpSpPr>
          <a:xfrm>
            <a:off x="700547" y="3539613"/>
            <a:ext cx="417873" cy="417871"/>
            <a:chOff x="0" y="0"/>
            <a:chExt cx="417872" cy="417869"/>
          </a:xfrm>
        </p:grpSpPr>
        <p:sp>
          <p:nvSpPr>
            <p:cNvPr id="825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6" name="2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828" name="그림 18" descr="그림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1079" y="4298050"/>
            <a:ext cx="5087062" cy="390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9" name="그림 20" descr="그림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86598" y="5158935"/>
            <a:ext cx="2008432" cy="124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0" name="그림 23" descr="그림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27744" y="4757820"/>
            <a:ext cx="3758855" cy="1919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사각형: 둥근 모서리 39"/>
          <p:cNvGrpSpPr/>
          <p:nvPr/>
        </p:nvGrpSpPr>
        <p:grpSpPr>
          <a:xfrm>
            <a:off x="197223" y="143436"/>
            <a:ext cx="11788590" cy="6571130"/>
            <a:chOff x="0" y="0"/>
            <a:chExt cx="11788588" cy="6571129"/>
          </a:xfrm>
        </p:grpSpPr>
        <p:sp>
          <p:nvSpPr>
            <p:cNvPr id="832" name="모서리가 둥근 직사각형"/>
            <p:cNvSpPr/>
            <p:nvPr/>
          </p:nvSpPr>
          <p:spPr>
            <a:xfrm>
              <a:off x="0" y="0"/>
              <a:ext cx="11788589" cy="6571130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3" name="][object File]"/>
            <p:cNvSpPr txBox="1"/>
            <p:nvPr/>
          </p:nvSpPr>
          <p:spPr>
            <a:xfrm>
              <a:off x="49250" y="3100144"/>
              <a:ext cx="116900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][object</a:t>
              </a:r>
              <a:r>
                <a:t> </a:t>
              </a:r>
              <a:r>
                <a:t>File</a:t>
              </a:r>
              <a:r>
                <a:t>]</a:t>
              </a:r>
            </a:p>
          </p:txBody>
        </p:sp>
      </p:grpSp>
      <p:grpSp>
        <p:nvGrpSpPr>
          <p:cNvPr id="837" name="그룹 1"/>
          <p:cNvGrpSpPr/>
          <p:nvPr/>
        </p:nvGrpSpPr>
        <p:grpSpPr>
          <a:xfrm>
            <a:off x="197223" y="143431"/>
            <a:ext cx="368834" cy="6571130"/>
            <a:chOff x="0" y="0"/>
            <a:chExt cx="368833" cy="6571129"/>
          </a:xfrm>
        </p:grpSpPr>
        <p:sp>
          <p:nvSpPr>
            <p:cNvPr id="835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6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40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838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9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grpSp>
        <p:nvGrpSpPr>
          <p:cNvPr id="846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841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2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4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5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47" name="TextBox 1"/>
          <p:cNvSpPr txBox="1"/>
          <p:nvPr/>
        </p:nvSpPr>
        <p:spPr>
          <a:xfrm>
            <a:off x="7283274" y="1540832"/>
            <a:ext cx="4611757" cy="2393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Ajax 통신을 이용해 상품의 추가 및 삭제 처리 작성</a:t>
            </a:r>
          </a:p>
          <a:p>
            <a:pPr marL="342900" indent="-342900">
              <a:buSzPct val="100000"/>
              <a:buAutoNum type="arabicPeriod" startAt="1"/>
            </a:pPr>
          </a:p>
          <a:p>
            <a:pPr marL="342900" indent="-342900">
              <a:buSzPct val="100000"/>
              <a:buAutoNum type="arabicPeriod" startAt="2"/>
            </a:pPr>
            <a:r>
              <a:t>Rest방식을 이용하여 프론트와 백 분리하여 장바구니 삭제 및 추가 처리 </a:t>
            </a:r>
          </a:p>
          <a:p>
            <a:pPr marL="342900" indent="-342900">
              <a:buSzPct val="100000"/>
              <a:buAutoNum type="arabicPeriod" startAt="2"/>
            </a:pPr>
          </a:p>
          <a:p>
            <a:pPr marL="342900" indent="-342900">
              <a:buSzPct val="100000"/>
              <a:buAutoNum type="arabicPeriod" startAt="3"/>
            </a:pPr>
            <a:r>
              <a:t>Security를 적용하여 'ROLE_MEMBER'만 접근 가능하도록 작성</a:t>
            </a:r>
          </a:p>
        </p:txBody>
      </p:sp>
      <p:grpSp>
        <p:nvGrpSpPr>
          <p:cNvPr id="850" name="사각형: 둥근 모서리 82"/>
          <p:cNvGrpSpPr/>
          <p:nvPr/>
        </p:nvGrpSpPr>
        <p:grpSpPr>
          <a:xfrm>
            <a:off x="7289362" y="896844"/>
            <a:ext cx="4433910" cy="550550"/>
            <a:chOff x="0" y="0"/>
            <a:chExt cx="4433908" cy="550549"/>
          </a:xfrm>
        </p:grpSpPr>
        <p:sp>
          <p:nvSpPr>
            <p:cNvPr id="848" name="모서리가 둥근 직사각형"/>
            <p:cNvSpPr/>
            <p:nvPr/>
          </p:nvSpPr>
          <p:spPr>
            <a:xfrm>
              <a:off x="0" y="0"/>
              <a:ext cx="4433909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849" name="주요 코드"/>
            <p:cNvSpPr txBox="1"/>
            <p:nvPr/>
          </p:nvSpPr>
          <p:spPr>
            <a:xfrm>
              <a:off x="8838" y="115379"/>
              <a:ext cx="4416233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 </a:t>
              </a:r>
            </a:p>
          </p:txBody>
        </p:sp>
      </p:grpSp>
      <p:sp>
        <p:nvSpPr>
          <p:cNvPr id="851" name="TextBox 15"/>
          <p:cNvSpPr txBox="1"/>
          <p:nvPr/>
        </p:nvSpPr>
        <p:spPr>
          <a:xfrm>
            <a:off x="831860" y="498350"/>
            <a:ext cx="6104966" cy="71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장바구니 </a:t>
            </a:r>
          </a:p>
        </p:txBody>
      </p:sp>
      <p:grpSp>
        <p:nvGrpSpPr>
          <p:cNvPr id="854" name="타원 10"/>
          <p:cNvGrpSpPr/>
          <p:nvPr/>
        </p:nvGrpSpPr>
        <p:grpSpPr>
          <a:xfrm>
            <a:off x="663676" y="848033"/>
            <a:ext cx="417873" cy="417871"/>
            <a:chOff x="0" y="0"/>
            <a:chExt cx="417872" cy="417869"/>
          </a:xfrm>
        </p:grpSpPr>
        <p:sp>
          <p:nvSpPr>
            <p:cNvPr id="852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3" name="1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855" name="그림 20" descr="그림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335" y="846645"/>
            <a:ext cx="5828070" cy="1293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0206" y="1933597"/>
            <a:ext cx="5754330" cy="1429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그림 25" descr="그림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0206" y="3421683"/>
            <a:ext cx="6049296" cy="2386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그림 32" descr="그림 3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0206" y="4231368"/>
            <a:ext cx="6049296" cy="21192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1" name="타원 36"/>
          <p:cNvGrpSpPr/>
          <p:nvPr/>
        </p:nvGrpSpPr>
        <p:grpSpPr>
          <a:xfrm>
            <a:off x="700547" y="3539613"/>
            <a:ext cx="417873" cy="417871"/>
            <a:chOff x="0" y="0"/>
            <a:chExt cx="417872" cy="417869"/>
          </a:xfrm>
        </p:grpSpPr>
        <p:sp>
          <p:nvSpPr>
            <p:cNvPr id="859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0" name="2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64" name="타원 40"/>
          <p:cNvGrpSpPr/>
          <p:nvPr/>
        </p:nvGrpSpPr>
        <p:grpSpPr>
          <a:xfrm>
            <a:off x="700545" y="4240160"/>
            <a:ext cx="417874" cy="417871"/>
            <a:chOff x="0" y="0"/>
            <a:chExt cx="417872" cy="417869"/>
          </a:xfrm>
        </p:grpSpPr>
        <p:sp>
          <p:nvSpPr>
            <p:cNvPr id="862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3" name="3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5" name="사각형: 둥근 모서리 42"/>
          <p:cNvSpPr/>
          <p:nvPr/>
        </p:nvSpPr>
        <p:spPr>
          <a:xfrm>
            <a:off x="1118416" y="4363061"/>
            <a:ext cx="2642419" cy="184356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6" name="사각형: 둥근 모서리 43"/>
          <p:cNvSpPr/>
          <p:nvPr/>
        </p:nvSpPr>
        <p:spPr>
          <a:xfrm>
            <a:off x="1155285" y="3588772"/>
            <a:ext cx="934066" cy="208936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868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9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0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74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872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3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875" name="TextBox 12"/>
          <p:cNvSpPr txBox="1"/>
          <p:nvPr/>
        </p:nvSpPr>
        <p:spPr>
          <a:xfrm>
            <a:off x="734357" y="494774"/>
            <a:ext cx="610496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</a:defRPr>
            </a:pPr>
            <a:r>
              <a:t>결제 </a:t>
            </a:r>
            <a:r>
              <a:t>API – BACKEND CODE</a:t>
            </a:r>
          </a:p>
        </p:txBody>
      </p:sp>
      <p:grpSp>
        <p:nvGrpSpPr>
          <p:cNvPr id="881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876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7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8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9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0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2" name="TextBox 1"/>
          <p:cNvSpPr txBox="1"/>
          <p:nvPr/>
        </p:nvSpPr>
        <p:spPr>
          <a:xfrm>
            <a:off x="5882178" y="761727"/>
            <a:ext cx="5508950" cy="2676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서비스에 토큰 발급</a:t>
            </a:r>
            <a:r>
              <a:t>, </a:t>
            </a:r>
            <a:r>
              <a:t>결제 취소</a:t>
            </a:r>
            <a:r>
              <a:t>, </a:t>
            </a:r>
            <a:r>
              <a:t>결제정보 정보를 반환하는 메소드 작성</a:t>
            </a:r>
          </a:p>
          <a:p>
            <a:pPr marL="342900" indent="-342900">
              <a:buSzPct val="100000"/>
              <a:buAutoNum type="arabicPeriod" startAt="1"/>
            </a:pPr>
            <a:r>
              <a:t>결제 관련 </a:t>
            </a:r>
            <a:r>
              <a:t>API</a:t>
            </a:r>
            <a:r>
              <a:t>를 이용하기 전에 결제 금액 검증 메소드 실행</a:t>
            </a:r>
          </a:p>
          <a:p>
            <a:pPr marL="342900" indent="-342900">
              <a:buSzPct val="100000"/>
              <a:buAutoNum type="arabicPeriod" startAt="1"/>
            </a:pPr>
            <a:r>
              <a:t>컨트롤러에서 발급받은 토큰과 결제고유값을 전달하여 </a:t>
            </a:r>
            <a:r>
              <a:t>API</a:t>
            </a:r>
            <a:r>
              <a:t>를 이용하여 결제정보를 반환받아 </a:t>
            </a:r>
            <a:r>
              <a:t>*</a:t>
            </a:r>
            <a:r>
              <a:t>검증 성공 </a:t>
            </a:r>
            <a:r>
              <a:t>-&gt;</a:t>
            </a:r>
            <a:r>
              <a:t>결제 성공</a:t>
            </a:r>
          </a:p>
          <a:p>
            <a:pPr/>
            <a:r>
              <a:t>    *</a:t>
            </a:r>
            <a:r>
              <a:t>검증 실패 </a:t>
            </a:r>
            <a:r>
              <a:t>-&gt;</a:t>
            </a:r>
            <a:r>
              <a:t>결제 실패</a:t>
            </a:r>
          </a:p>
        </p:txBody>
      </p:sp>
      <p:sp>
        <p:nvSpPr>
          <p:cNvPr id="883" name="직사각형 65"/>
          <p:cNvSpPr/>
          <p:nvPr/>
        </p:nvSpPr>
        <p:spPr>
          <a:xfrm>
            <a:off x="656201" y="805651"/>
            <a:ext cx="367938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884" name="직사각형 14"/>
          <p:cNvSpPr/>
          <p:nvPr/>
        </p:nvSpPr>
        <p:spPr>
          <a:xfrm>
            <a:off x="777540" y="4356182"/>
            <a:ext cx="367938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885" name="직사각형 17"/>
          <p:cNvSpPr/>
          <p:nvPr/>
        </p:nvSpPr>
        <p:spPr>
          <a:xfrm>
            <a:off x="5682167" y="2928406"/>
            <a:ext cx="367939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03</a:t>
            </a:r>
          </a:p>
        </p:txBody>
      </p:sp>
      <p:grpSp>
        <p:nvGrpSpPr>
          <p:cNvPr id="888" name="사각형: 둥근 모서리 82"/>
          <p:cNvGrpSpPr/>
          <p:nvPr/>
        </p:nvGrpSpPr>
        <p:grpSpPr>
          <a:xfrm>
            <a:off x="5882178" y="234443"/>
            <a:ext cx="5687522" cy="550550"/>
            <a:chOff x="0" y="0"/>
            <a:chExt cx="5687521" cy="550549"/>
          </a:xfrm>
        </p:grpSpPr>
        <p:sp>
          <p:nvSpPr>
            <p:cNvPr id="886" name="모서리가 둥근 직사각형"/>
            <p:cNvSpPr/>
            <p:nvPr/>
          </p:nvSpPr>
          <p:spPr>
            <a:xfrm>
              <a:off x="0" y="0"/>
              <a:ext cx="5687522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7" name="주요 코드"/>
            <p:cNvSpPr txBox="1"/>
            <p:nvPr/>
          </p:nvSpPr>
          <p:spPr>
            <a:xfrm>
              <a:off x="8837" y="115379"/>
              <a:ext cx="5669848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</a:t>
              </a:r>
            </a:p>
          </p:txBody>
        </p:sp>
      </p:grpSp>
      <p:pic>
        <p:nvPicPr>
          <p:cNvPr id="889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7147" y="3075808"/>
            <a:ext cx="5947629" cy="3662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973" y="4810476"/>
            <a:ext cx="5010289" cy="1920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그림 10" descr="그림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3845" y="985853"/>
            <a:ext cx="4695419" cy="3346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43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151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57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서론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서론</a:t>
              </a:r>
            </a:p>
          </p:txBody>
        </p:sp>
      </p:grpSp>
      <p:sp>
        <p:nvSpPr>
          <p:cNvPr id="158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구성</a:t>
            </a:r>
            <a:r>
              <a:t> </a:t>
            </a:r>
            <a:r>
              <a:rPr b="0" sz="700">
                <a:latin typeface="+mn-lt"/>
                <a:ea typeface="+mn-ea"/>
                <a:cs typeface="+mn-cs"/>
                <a:sym typeface="맑은 고딕"/>
              </a:rPr>
              <a:t>~~~</a:t>
            </a:r>
          </a:p>
        </p:txBody>
      </p:sp>
      <p:grpSp>
        <p:nvGrpSpPr>
          <p:cNvPr id="164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159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7" name="타원 36"/>
          <p:cNvGrpSpPr/>
          <p:nvPr/>
        </p:nvGrpSpPr>
        <p:grpSpPr>
          <a:xfrm>
            <a:off x="4742410" y="2272988"/>
            <a:ext cx="3067051" cy="3067051"/>
            <a:chOff x="0" y="0"/>
            <a:chExt cx="3067050" cy="3067050"/>
          </a:xfrm>
        </p:grpSpPr>
        <p:sp>
          <p:nvSpPr>
            <p:cNvPr id="165" name="원"/>
            <p:cNvSpPr/>
            <p:nvPr/>
          </p:nvSpPr>
          <p:spPr>
            <a:xfrm>
              <a:off x="0" y="-1"/>
              <a:ext cx="3067050" cy="3067051"/>
            </a:xfrm>
            <a:prstGeom prst="ellipse">
              <a:avLst/>
            </a:prstGeom>
            <a:solidFill>
              <a:srgbClr val="FF8961">
                <a:alpha val="3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FRONT"/>
            <p:cNvSpPr txBox="1"/>
            <p:nvPr/>
          </p:nvSpPr>
          <p:spPr>
            <a:xfrm>
              <a:off x="1286622" y="449159"/>
              <a:ext cx="493806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FRONT</a:t>
              </a:r>
            </a:p>
          </p:txBody>
        </p:sp>
      </p:grpSp>
      <p:grpSp>
        <p:nvGrpSpPr>
          <p:cNvPr id="170" name="타원 37"/>
          <p:cNvGrpSpPr/>
          <p:nvPr/>
        </p:nvGrpSpPr>
        <p:grpSpPr>
          <a:xfrm>
            <a:off x="5042418" y="2873002"/>
            <a:ext cx="2467037" cy="2467037"/>
            <a:chOff x="0" y="0"/>
            <a:chExt cx="2467036" cy="2467036"/>
          </a:xfrm>
        </p:grpSpPr>
        <p:sp>
          <p:nvSpPr>
            <p:cNvPr id="168" name="원"/>
            <p:cNvSpPr/>
            <p:nvPr/>
          </p:nvSpPr>
          <p:spPr>
            <a:xfrm>
              <a:off x="-1" y="-1"/>
              <a:ext cx="2467038" cy="2467038"/>
            </a:xfrm>
            <a:prstGeom prst="ellipse">
              <a:avLst/>
            </a:prstGeom>
            <a:solidFill>
              <a:srgbClr val="FF8961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BACK"/>
            <p:cNvSpPr txBox="1"/>
            <p:nvPr/>
          </p:nvSpPr>
          <p:spPr>
            <a:xfrm>
              <a:off x="1025393" y="361288"/>
              <a:ext cx="416249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BACK</a:t>
              </a:r>
            </a:p>
          </p:txBody>
        </p:sp>
      </p:grpSp>
      <p:grpSp>
        <p:nvGrpSpPr>
          <p:cNvPr id="173" name="타원 38"/>
          <p:cNvGrpSpPr/>
          <p:nvPr/>
        </p:nvGrpSpPr>
        <p:grpSpPr>
          <a:xfrm>
            <a:off x="5428817" y="3645802"/>
            <a:ext cx="1694237" cy="1694238"/>
            <a:chOff x="0" y="0"/>
            <a:chExt cx="1694236" cy="1694236"/>
          </a:xfrm>
        </p:grpSpPr>
        <p:sp>
          <p:nvSpPr>
            <p:cNvPr id="171" name="원"/>
            <p:cNvSpPr/>
            <p:nvPr/>
          </p:nvSpPr>
          <p:spPr>
            <a:xfrm>
              <a:off x="-1" y="-1"/>
              <a:ext cx="1694238" cy="1694238"/>
            </a:xfrm>
            <a:prstGeom prst="ellipse">
              <a:avLst/>
            </a:prstGeom>
            <a:solidFill>
              <a:srgbClr val="FF8961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DB"/>
            <p:cNvSpPr txBox="1"/>
            <p:nvPr/>
          </p:nvSpPr>
          <p:spPr>
            <a:xfrm>
              <a:off x="739880" y="764567"/>
              <a:ext cx="214475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b="1" sz="1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DB</a:t>
              </a:r>
            </a:p>
          </p:txBody>
        </p:sp>
      </p:grpSp>
      <p:grpSp>
        <p:nvGrpSpPr>
          <p:cNvPr id="176" name="설명선: 굽은 선(테두리 없음) 40"/>
          <p:cNvGrpSpPr/>
          <p:nvPr/>
        </p:nvGrpSpPr>
        <p:grpSpPr>
          <a:xfrm>
            <a:off x="6154738" y="105089"/>
            <a:ext cx="6339379" cy="3218822"/>
            <a:chOff x="0" y="-161924"/>
            <a:chExt cx="6339378" cy="3218821"/>
          </a:xfrm>
        </p:grpSpPr>
        <p:sp>
          <p:nvSpPr>
            <p:cNvPr id="174" name="선"/>
            <p:cNvSpPr/>
            <p:nvPr/>
          </p:nvSpPr>
          <p:spPr>
            <a:xfrm>
              <a:off x="0" y="540583"/>
              <a:ext cx="1669081" cy="157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138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FF8961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</a:p>
          </p:txBody>
        </p:sp>
        <p:sp>
          <p:nvSpPr>
            <p:cNvPr id="175" name="FRONT…"/>
            <p:cNvSpPr txBox="1"/>
            <p:nvPr/>
          </p:nvSpPr>
          <p:spPr>
            <a:xfrm>
              <a:off x="1783034" y="-161926"/>
              <a:ext cx="4556345" cy="321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150000"/>
                </a:lnSpc>
                <a:defRPr b="1">
                  <a:solidFill>
                    <a:srgbClr val="333F50"/>
                  </a:solidFill>
                </a:defRPr>
              </a:pPr>
              <a:r>
                <a:t>FRONT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JavaScript </a:t>
              </a:r>
            </a:p>
            <a:p>
              <a:pPr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JQuery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BOOTSTRAP</a:t>
              </a:r>
              <a:br/>
              <a:r>
                <a:t>Security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API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  <a:r>
                <a:t>JavaScrpit </a:t>
              </a:r>
              <a:r>
                <a:t>와 </a:t>
              </a:r>
              <a:r>
                <a:t>AJAX </a:t>
              </a:r>
              <a:r>
                <a:t>기술을 적재적소에 혼합하여 사용</a:t>
              </a:r>
            </a:p>
            <a:p>
              <a:pPr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  <a:r>
                <a:t>/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  <a:r>
                <a:t>Security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  <a:r>
                <a:t>/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  <a:r>
                <a:t>로그인</a:t>
              </a:r>
              <a:r>
                <a:t>, </a:t>
              </a:r>
              <a:r>
                <a:t>결제 </a:t>
              </a:r>
              <a:r>
                <a:t>API</a:t>
              </a:r>
            </a:p>
          </p:txBody>
        </p:sp>
      </p:grpSp>
      <p:grpSp>
        <p:nvGrpSpPr>
          <p:cNvPr id="179" name="설명선: 굽은 선(테두리 없음) 41"/>
          <p:cNvGrpSpPr/>
          <p:nvPr/>
        </p:nvGrpSpPr>
        <p:grpSpPr>
          <a:xfrm>
            <a:off x="866065" y="1699093"/>
            <a:ext cx="4864383" cy="3150250"/>
            <a:chOff x="0" y="0"/>
            <a:chExt cx="4864382" cy="3150248"/>
          </a:xfrm>
        </p:grpSpPr>
        <p:sp>
          <p:nvSpPr>
            <p:cNvPr id="177" name="선"/>
            <p:cNvSpPr/>
            <p:nvPr/>
          </p:nvSpPr>
          <p:spPr>
            <a:xfrm>
              <a:off x="3328466" y="1604860"/>
              <a:ext cx="1535917" cy="20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3212" y="13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F8961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BACK…"/>
            <p:cNvSpPr txBox="1"/>
            <p:nvPr/>
          </p:nvSpPr>
          <p:spPr>
            <a:xfrm>
              <a:off x="0" y="0"/>
              <a:ext cx="3375489" cy="3150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lnSpc>
                  <a:spcPct val="150000"/>
                </a:lnSpc>
                <a:defRPr b="1">
                  <a:solidFill>
                    <a:srgbClr val="333F50"/>
                  </a:solidFill>
                </a:defRPr>
              </a:pPr>
              <a:r>
                <a:t>BACK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JAVA</a:t>
              </a:r>
              <a:endParaRPr>
                <a:solidFill>
                  <a:srgbClr val="FFFFFF"/>
                </a:solidFill>
              </a:endParaRPr>
            </a:p>
            <a:p>
              <a:pPr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SpringFramework</a:t>
              </a:r>
              <a:br/>
              <a:r>
                <a:t>Security</a:t>
              </a:r>
              <a:br/>
              <a:r>
                <a:t>SocialLogin</a:t>
              </a:r>
              <a:br/>
              <a:r>
                <a:rPr sz="1000">
                  <a:solidFill>
                    <a:srgbClr val="F4B183"/>
                  </a:solidFill>
                </a:rPr>
                <a:t>세미 발표떄까지 사용하였던 </a:t>
              </a:r>
              <a:r>
                <a:rPr sz="1000">
                  <a:solidFill>
                    <a:srgbClr val="F4B183"/>
                  </a:solidFill>
                </a:rPr>
                <a:t>JAVA</a:t>
              </a:r>
              <a:r>
                <a:rPr sz="1000">
                  <a:solidFill>
                    <a:srgbClr val="F4B183"/>
                  </a:solidFill>
                </a:rPr>
                <a:t>와 </a:t>
              </a:r>
              <a:r>
                <a:rPr sz="1000">
                  <a:solidFill>
                    <a:srgbClr val="F4B183"/>
                  </a:solidFill>
                </a:rPr>
                <a:t>SpringFramework</a:t>
              </a:r>
              <a:r>
                <a:rPr sz="1000">
                  <a:solidFill>
                    <a:srgbClr val="F4B183"/>
                  </a:solidFill>
                </a:rPr>
                <a:t>에 더해</a:t>
              </a:r>
              <a:br>
                <a:rPr sz="1000">
                  <a:solidFill>
                    <a:srgbClr val="F4B183"/>
                  </a:solidFill>
                </a:rPr>
              </a:br>
              <a:br>
                <a:rPr sz="1000">
                  <a:solidFill>
                    <a:srgbClr val="F4B183"/>
                  </a:solidFill>
                </a:rPr>
              </a:br>
              <a:r>
                <a:rPr sz="1000">
                  <a:solidFill>
                    <a:srgbClr val="F4B183"/>
                  </a:solidFill>
                </a:rPr>
                <a:t>Security</a:t>
              </a:r>
              <a:r>
                <a:rPr sz="1000">
                  <a:solidFill>
                    <a:srgbClr val="F4B183"/>
                  </a:solidFill>
                </a:rPr>
                <a:t>에 필요한 소스 코드들</a:t>
              </a:r>
              <a:r>
                <a:rPr sz="1000">
                  <a:solidFill>
                    <a:srgbClr val="F4B183"/>
                  </a:solidFill>
                </a:rPr>
                <a:t> </a:t>
              </a:r>
              <a:br>
                <a:rPr sz="1000">
                  <a:solidFill>
                    <a:srgbClr val="F4B183"/>
                  </a:solidFill>
                </a:rPr>
              </a:br>
              <a:r>
                <a:rPr sz="1000">
                  <a:solidFill>
                    <a:srgbClr val="F4B183"/>
                  </a:solidFill>
                </a:rPr>
                <a:t>/</a:t>
              </a:r>
              <a:br>
                <a:rPr sz="1000">
                  <a:solidFill>
                    <a:srgbClr val="F4B183"/>
                  </a:solidFill>
                </a:rPr>
              </a:br>
              <a:r>
                <a:rPr sz="1000">
                  <a:solidFill>
                    <a:srgbClr val="F4B183"/>
                  </a:solidFill>
                </a:rPr>
                <a:t>SocialLogin </a:t>
              </a:r>
              <a:r>
                <a:rPr sz="1000">
                  <a:solidFill>
                    <a:srgbClr val="F4B183"/>
                  </a:solidFill>
                </a:rPr>
                <a:t>기능을 활용하여 토큰을 얻어오고</a:t>
              </a:r>
              <a:r>
                <a:rPr sz="1000">
                  <a:solidFill>
                    <a:srgbClr val="F4B183"/>
                  </a:solidFill>
                </a:rPr>
                <a:t>,</a:t>
              </a:r>
              <a:br>
                <a:rPr sz="1000">
                  <a:solidFill>
                    <a:srgbClr val="F4B183"/>
                  </a:solidFill>
                </a:rPr>
              </a:br>
              <a:r>
                <a:rPr sz="1000">
                  <a:solidFill>
                    <a:srgbClr val="F4B183"/>
                  </a:solidFill>
                </a:rPr>
                <a:t>로그인 </a:t>
              </a:r>
              <a:r>
                <a:rPr sz="1000">
                  <a:solidFill>
                    <a:srgbClr val="F4B183"/>
                  </a:solidFill>
                </a:rPr>
                <a:t>+ </a:t>
              </a:r>
              <a:r>
                <a:rPr sz="1000">
                  <a:solidFill>
                    <a:srgbClr val="F4B183"/>
                  </a:solidFill>
                </a:rPr>
                <a:t>회원 가입을 할 수 있는 기능의 추가 </a:t>
              </a:r>
            </a:p>
          </p:txBody>
        </p:sp>
      </p:grpSp>
      <p:grpSp>
        <p:nvGrpSpPr>
          <p:cNvPr id="182" name="설명선: 굽은 선(테두리 없음) 42"/>
          <p:cNvGrpSpPr/>
          <p:nvPr/>
        </p:nvGrpSpPr>
        <p:grpSpPr>
          <a:xfrm>
            <a:off x="6782813" y="4047447"/>
            <a:ext cx="3022290" cy="900755"/>
            <a:chOff x="0" y="0"/>
            <a:chExt cx="3022289" cy="900754"/>
          </a:xfrm>
        </p:grpSpPr>
        <p:sp>
          <p:nvSpPr>
            <p:cNvPr id="180" name="선"/>
            <p:cNvSpPr/>
            <p:nvPr/>
          </p:nvSpPr>
          <p:spPr>
            <a:xfrm>
              <a:off x="0" y="0"/>
              <a:ext cx="1752773" cy="2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9739" y="0"/>
                  </a:lnTo>
                  <a:lnTo>
                    <a:pt x="0" y="20135"/>
                  </a:lnTo>
                </a:path>
              </a:pathLst>
            </a:custGeom>
            <a:noFill/>
            <a:ln w="12700" cap="flat">
              <a:solidFill>
                <a:srgbClr val="FF8961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DataBase…"/>
            <p:cNvSpPr txBox="1"/>
            <p:nvPr/>
          </p:nvSpPr>
          <p:spPr>
            <a:xfrm>
              <a:off x="31108" y="174314"/>
              <a:ext cx="2991182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lnSpc>
                  <a:spcPct val="150000"/>
                </a:lnSpc>
                <a:defRPr b="1">
                  <a:solidFill>
                    <a:srgbClr val="333F50"/>
                  </a:solidFill>
                </a:defRPr>
              </a:pPr>
              <a:r>
                <a:t>DataBase</a:t>
              </a:r>
            </a:p>
            <a:p>
              <a:pPr algn="r">
                <a:lnSpc>
                  <a:spcPct val="150000"/>
                </a:lnSpc>
                <a:defRPr sz="1400">
                  <a:solidFill>
                    <a:srgbClr val="404040"/>
                  </a:solidFill>
                </a:defRPr>
              </a:pPr>
              <a:r>
                <a:t>Oracle 11g</a:t>
              </a:r>
              <a:r>
                <a:rPr sz="1000">
                  <a:solidFill>
                    <a:srgbClr val="D0CECE"/>
                  </a:solidFill>
                </a:rPr>
                <a:t> </a:t>
              </a:r>
            </a:p>
          </p:txBody>
        </p:sp>
      </p:grpSp>
      <p:grpSp>
        <p:nvGrpSpPr>
          <p:cNvPr id="185" name="설명선: 굽은 선(테두리 없음) 1"/>
          <p:cNvGrpSpPr/>
          <p:nvPr/>
        </p:nvGrpSpPr>
        <p:grpSpPr>
          <a:xfrm>
            <a:off x="4690565" y="4827008"/>
            <a:ext cx="3343035" cy="1563594"/>
            <a:chOff x="0" y="0"/>
            <a:chExt cx="3343034" cy="1563593"/>
          </a:xfrm>
        </p:grpSpPr>
        <p:sp>
          <p:nvSpPr>
            <p:cNvPr id="183" name="선"/>
            <p:cNvSpPr/>
            <p:nvPr/>
          </p:nvSpPr>
          <p:spPr>
            <a:xfrm>
              <a:off x="0" y="0"/>
              <a:ext cx="694225" cy="107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12" y="19626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F8961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</a:p>
          </p:txBody>
        </p:sp>
        <p:sp>
          <p:nvSpPr>
            <p:cNvPr id="184" name="그 외…"/>
            <p:cNvSpPr txBox="1"/>
            <p:nvPr/>
          </p:nvSpPr>
          <p:spPr>
            <a:xfrm>
              <a:off x="351853" y="876643"/>
              <a:ext cx="2991182" cy="686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50000"/>
                </a:lnSpc>
                <a:defRPr b="1">
                  <a:solidFill>
                    <a:srgbClr val="333F50"/>
                  </a:solidFill>
                </a:defRPr>
              </a:pPr>
              <a:r>
                <a:t>그 외</a:t>
              </a:r>
            </a:p>
            <a:p>
              <a:pPr algn="ctr">
                <a:lnSpc>
                  <a:spcPct val="150000"/>
                </a:lnSpc>
                <a:defRPr sz="1000">
                  <a:solidFill>
                    <a:srgbClr val="F4B183"/>
                  </a:solidFill>
                </a:defRPr>
              </a:pPr>
              <a:r>
                <a:t>POSTMAN</a:t>
              </a:r>
              <a:r>
                <a:t> </a:t>
              </a:r>
              <a:r>
                <a:t>/</a:t>
              </a:r>
              <a:r>
                <a:t> </a:t>
              </a:r>
              <a:r>
                <a:t>AWS…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그룹 1"/>
          <p:cNvGrpSpPr/>
          <p:nvPr/>
        </p:nvGrpSpPr>
        <p:grpSpPr>
          <a:xfrm>
            <a:off x="201705" y="143432"/>
            <a:ext cx="11788590" cy="6571136"/>
            <a:chOff x="0" y="0"/>
            <a:chExt cx="11788588" cy="6571134"/>
          </a:xfrm>
        </p:grpSpPr>
        <p:sp>
          <p:nvSpPr>
            <p:cNvPr id="893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4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5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99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897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8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900" name="TextBox 12"/>
          <p:cNvSpPr txBox="1"/>
          <p:nvPr/>
        </p:nvSpPr>
        <p:spPr>
          <a:xfrm>
            <a:off x="734357" y="494774"/>
            <a:ext cx="6104966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</a:defRPr>
            </a:pPr>
            <a:r>
              <a:t>결제 </a:t>
            </a:r>
            <a:r>
              <a:t>API – FRONTEND CODE</a:t>
            </a:r>
          </a:p>
        </p:txBody>
      </p:sp>
      <p:grpSp>
        <p:nvGrpSpPr>
          <p:cNvPr id="906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901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2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3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4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5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07" name="TextBox 1"/>
          <p:cNvSpPr txBox="1"/>
          <p:nvPr/>
        </p:nvSpPr>
        <p:spPr>
          <a:xfrm>
            <a:off x="6140979" y="1597560"/>
            <a:ext cx="5508950" cy="1536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Ajax</a:t>
            </a:r>
            <a:r>
              <a:t> </a:t>
            </a:r>
            <a:r>
              <a:t>chaining</a:t>
            </a:r>
            <a:r>
              <a:t>으로 </a:t>
            </a:r>
          </a:p>
          <a:p>
            <a:pPr/>
            <a:r>
              <a:t> </a:t>
            </a:r>
            <a:r>
              <a:t>결제 전 결제 정보를 비교하여 결제를 요청하는 메소드 호출</a:t>
            </a:r>
          </a:p>
          <a:p>
            <a:pPr/>
            <a:r>
              <a:t>-&gt;</a:t>
            </a:r>
            <a:r>
              <a:t>결제 금액을 검증하여 결제 결과에 따른 페이지 요청 </a:t>
            </a:r>
          </a:p>
          <a:p>
            <a:pPr/>
          </a:p>
        </p:txBody>
      </p:sp>
      <p:sp>
        <p:nvSpPr>
          <p:cNvPr id="908" name="직사각형 65"/>
          <p:cNvSpPr/>
          <p:nvPr/>
        </p:nvSpPr>
        <p:spPr>
          <a:xfrm>
            <a:off x="684728" y="805657"/>
            <a:ext cx="367938" cy="3803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grpSp>
        <p:nvGrpSpPr>
          <p:cNvPr id="911" name="사각형: 둥근 모서리 82"/>
          <p:cNvGrpSpPr/>
          <p:nvPr/>
        </p:nvGrpSpPr>
        <p:grpSpPr>
          <a:xfrm>
            <a:off x="6140979" y="970948"/>
            <a:ext cx="5687523" cy="550550"/>
            <a:chOff x="0" y="0"/>
            <a:chExt cx="5687521" cy="550549"/>
          </a:xfrm>
        </p:grpSpPr>
        <p:sp>
          <p:nvSpPr>
            <p:cNvPr id="909" name="모서리가 둥근 직사각형"/>
            <p:cNvSpPr/>
            <p:nvPr/>
          </p:nvSpPr>
          <p:spPr>
            <a:xfrm>
              <a:off x="0" y="0"/>
              <a:ext cx="5687522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0" name="주요 코드"/>
            <p:cNvSpPr txBox="1"/>
            <p:nvPr/>
          </p:nvSpPr>
          <p:spPr>
            <a:xfrm>
              <a:off x="8837" y="115379"/>
              <a:ext cx="5669848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</a:defRPr>
              </a:lvl1pPr>
            </a:lstStyle>
            <a:p>
              <a:pPr/>
              <a:r>
                <a:t>주요 코드</a:t>
              </a:r>
            </a:p>
          </p:txBody>
        </p:sp>
      </p:grpSp>
      <p:pic>
        <p:nvPicPr>
          <p:cNvPr id="91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0461" y="913448"/>
            <a:ext cx="4693144" cy="2515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3" name="그림 11" descr="그림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931" y="3308089"/>
            <a:ext cx="5417813" cy="31222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6" name="사각형: 둥근 모서리 82"/>
          <p:cNvGrpSpPr/>
          <p:nvPr/>
        </p:nvGrpSpPr>
        <p:grpSpPr>
          <a:xfrm>
            <a:off x="6140979" y="3209409"/>
            <a:ext cx="5687523" cy="550550"/>
            <a:chOff x="0" y="0"/>
            <a:chExt cx="5687521" cy="550549"/>
          </a:xfrm>
        </p:grpSpPr>
        <p:sp>
          <p:nvSpPr>
            <p:cNvPr id="914" name="모서리가 둥근 직사각형"/>
            <p:cNvSpPr/>
            <p:nvPr/>
          </p:nvSpPr>
          <p:spPr>
            <a:xfrm>
              <a:off x="0" y="0"/>
              <a:ext cx="5687522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5" name="결제 api를 사용해보면서 고민 했던 점"/>
            <p:cNvSpPr txBox="1"/>
            <p:nvPr/>
          </p:nvSpPr>
          <p:spPr>
            <a:xfrm>
              <a:off x="8837" y="115379"/>
              <a:ext cx="5669848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just">
                <a:defRPr b="1" sz="1400">
                  <a:solidFill>
                    <a:srgbClr val="404040"/>
                  </a:solidFill>
                </a:defRPr>
              </a:pPr>
              <a:r>
                <a:t>결제 </a:t>
              </a:r>
              <a:r>
                <a:t>api</a:t>
              </a:r>
              <a:r>
                <a:t>를 사용해보면서 고민 했던 점</a:t>
              </a:r>
            </a:p>
          </p:txBody>
        </p:sp>
      </p:grpSp>
      <p:sp>
        <p:nvSpPr>
          <p:cNvPr id="917" name="TextBox 1"/>
          <p:cNvSpPr txBox="1"/>
          <p:nvPr/>
        </p:nvSpPr>
        <p:spPr>
          <a:xfrm>
            <a:off x="6096000" y="3858638"/>
            <a:ext cx="5508950" cy="1831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- </a:t>
            </a:r>
            <a:r>
              <a:t>토큰 발급을 </a:t>
            </a:r>
            <a:r>
              <a:t>JSON</a:t>
            </a:r>
            <a:r>
              <a:t>형태로 받아오는 방법</a:t>
            </a:r>
          </a:p>
          <a:p>
            <a:pPr/>
            <a:r>
              <a:t>- Ajax</a:t>
            </a:r>
            <a:r>
              <a:t> </a:t>
            </a:r>
            <a:r>
              <a:t>chaining</a:t>
            </a:r>
            <a:r>
              <a:t>을 쓰는 방법 </a:t>
            </a:r>
          </a:p>
          <a:p>
            <a:pPr/>
            <a:r>
              <a:t>  (fetch api</a:t>
            </a:r>
            <a:r>
              <a:t>로 </a:t>
            </a:r>
            <a:r>
              <a:t>promise </a:t>
            </a:r>
            <a:r>
              <a:t>객체를 이용하여 사용하면</a:t>
            </a:r>
          </a:p>
          <a:p>
            <a:pPr/>
            <a:r>
              <a:t>  효과적일 것 같다는 점을 느꼈다</a:t>
            </a:r>
            <a:r>
              <a:t>.)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그룹 1"/>
          <p:cNvGrpSpPr/>
          <p:nvPr/>
        </p:nvGrpSpPr>
        <p:grpSpPr>
          <a:xfrm>
            <a:off x="201705" y="143432"/>
            <a:ext cx="11788590" cy="6571136"/>
            <a:chOff x="0" y="0"/>
            <a:chExt cx="11788588" cy="6571134"/>
          </a:xfrm>
        </p:grpSpPr>
        <p:sp>
          <p:nvSpPr>
            <p:cNvPr id="919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25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923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4" name="결론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결론</a:t>
              </a:r>
            </a:p>
          </p:txBody>
        </p:sp>
      </p:grpSp>
      <p:sp>
        <p:nvSpPr>
          <p:cNvPr id="926" name="TextBox 12"/>
          <p:cNvSpPr txBox="1"/>
          <p:nvPr/>
        </p:nvSpPr>
        <p:spPr>
          <a:xfrm>
            <a:off x="708957" y="498350"/>
            <a:ext cx="61049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>
                <a:latin typeface="Tmon몬소리 Black"/>
                <a:ea typeface="Tmon몬소리 Black"/>
                <a:cs typeface="Tmon몬소리 Black"/>
                <a:sym typeface="Tmon몬소리 Black"/>
              </a:rPr>
              <a:t>회의록</a:t>
            </a:r>
          </a:p>
        </p:txBody>
      </p:sp>
      <p:grpSp>
        <p:nvGrpSpPr>
          <p:cNvPr id="932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927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8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9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0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1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33" name="TextBox 1"/>
          <p:cNvSpPr txBox="1"/>
          <p:nvPr/>
        </p:nvSpPr>
        <p:spPr>
          <a:xfrm>
            <a:off x="6976016" y="1110669"/>
            <a:ext cx="4882142" cy="3521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역할 분담</a:t>
            </a: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각 기능 별 연결점 생성 및 페이지 이동 시 필요한 </a:t>
            </a:r>
            <a:r>
              <a:t>Data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에 대한 합의</a:t>
            </a:r>
            <a:r>
              <a:t> </a:t>
            </a: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+mn-lt"/>
                <a:ea typeface="+mn-ea"/>
                <a:cs typeface="+mn-cs"/>
                <a:sym typeface="맑은 고딕"/>
              </a:rPr>
              <a:t>새로운 기능에 대한 회의 </a:t>
            </a:r>
          </a:p>
          <a:p>
            <a:pPr marL="342900" indent="-342900">
              <a:buSzPct val="100000"/>
              <a:buAutoNum type="arabicPeriod" startAt="3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4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기능별 마감일자</a:t>
            </a:r>
            <a:r>
              <a:t>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설정 및 회의 시 자신의 역할에 대한 브리핑</a:t>
            </a:r>
          </a:p>
          <a:p>
            <a:pPr marL="342900" indent="-342900">
              <a:buSzPct val="100000"/>
              <a:buAutoNum type="arabicPeriod" startAt="4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5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기능 별 개발자가 보지 못한 문제점</a:t>
            </a:r>
            <a:r>
              <a:t>,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개선방안에 대한 토론</a:t>
            </a:r>
          </a:p>
        </p:txBody>
      </p:sp>
      <p:grpSp>
        <p:nvGrpSpPr>
          <p:cNvPr id="936" name="사각형: 둥근 모서리 82"/>
          <p:cNvGrpSpPr/>
          <p:nvPr/>
        </p:nvGrpSpPr>
        <p:grpSpPr>
          <a:xfrm>
            <a:off x="7191040" y="503555"/>
            <a:ext cx="4618264" cy="550550"/>
            <a:chOff x="0" y="0"/>
            <a:chExt cx="4618263" cy="550549"/>
          </a:xfrm>
        </p:grpSpPr>
        <p:sp>
          <p:nvSpPr>
            <p:cNvPr id="934" name="모서리가 둥근 직사각형"/>
            <p:cNvSpPr/>
            <p:nvPr/>
          </p:nvSpPr>
          <p:spPr>
            <a:xfrm>
              <a:off x="0" y="0"/>
              <a:ext cx="4618264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935" name="회의 주요 토론 내용"/>
            <p:cNvSpPr txBox="1"/>
            <p:nvPr/>
          </p:nvSpPr>
          <p:spPr>
            <a:xfrm>
              <a:off x="8838" y="81851"/>
              <a:ext cx="4600588" cy="3868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404040"/>
                  </a:solidFill>
                </a:defRPr>
              </a:lvl1pPr>
            </a:lstStyle>
            <a:p>
              <a:pPr/>
              <a:r>
                <a:t>회의 주요 토론 내용</a:t>
              </a:r>
            </a:p>
          </p:txBody>
        </p:sp>
      </p:grpSp>
      <p:pic>
        <p:nvPicPr>
          <p:cNvPr id="93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7548" y="1110669"/>
            <a:ext cx="5801536" cy="4134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939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0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1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45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943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4" name="결론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결론</a:t>
              </a:r>
            </a:p>
          </p:txBody>
        </p:sp>
      </p:grpSp>
      <p:sp>
        <p:nvSpPr>
          <p:cNvPr id="946" name="TextBox 12"/>
          <p:cNvSpPr txBox="1"/>
          <p:nvPr/>
        </p:nvSpPr>
        <p:spPr>
          <a:xfrm>
            <a:off x="708957" y="498350"/>
            <a:ext cx="61049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333F50"/>
                </a:solidFill>
              </a:defRPr>
            </a:lvl1pPr>
          </a:lstStyle>
          <a:p>
            <a:pPr/>
            <a:r>
              <a:t>FeedBack</a:t>
            </a:r>
          </a:p>
        </p:txBody>
      </p:sp>
      <p:grpSp>
        <p:nvGrpSpPr>
          <p:cNvPr id="952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947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8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9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0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1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953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957" y="1106241"/>
            <a:ext cx="10778999" cy="962160"/>
          </a:xfrm>
          <a:prstGeom prst="rect">
            <a:avLst/>
          </a:prstGeom>
          <a:ln w="12700">
            <a:miter lim="400000"/>
          </a:ln>
        </p:spPr>
      </p:pic>
      <p:sp>
        <p:nvSpPr>
          <p:cNvPr id="954" name="TextBox 1"/>
          <p:cNvSpPr txBox="1"/>
          <p:nvPr/>
        </p:nvSpPr>
        <p:spPr>
          <a:xfrm>
            <a:off x="726931" y="3081440"/>
            <a:ext cx="10778999" cy="1453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AWS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를 사용하여 서버 개발에 대한 </a:t>
            </a:r>
            <a:r>
              <a:t>FeedBack </a:t>
            </a:r>
            <a:r>
              <a:rPr>
                <a:latin typeface="Malgun Gothic"/>
                <a:ea typeface="Malgun Gothic"/>
                <a:cs typeface="Malgun Gothic"/>
                <a:sym typeface="Malgun Gothic"/>
              </a:rPr>
              <a:t>적용 , 추후 포트폴리오 제출 시 도메인 구매 예정</a:t>
            </a:r>
          </a:p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>
              <a:latin typeface="나눔고딕"/>
              <a:ea typeface="나눔고딕"/>
              <a:cs typeface="나눔고딕"/>
              <a:sym typeface="나눔고딕"/>
            </a:endParaRPr>
          </a:p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>
                <a:latin typeface="나눔고딕"/>
                <a:ea typeface="나눔고딕"/>
                <a:cs typeface="나눔고딕"/>
                <a:sym typeface="나눔고딕"/>
              </a:rPr>
              <a:t>2. 도메인 구매 후 소셜 로그인 재적용</a:t>
            </a:r>
            <a:endParaRPr>
              <a:latin typeface="나눔고딕"/>
              <a:ea typeface="나눔고딕"/>
              <a:cs typeface="나눔고딕"/>
              <a:sym typeface="나눔고딕"/>
            </a:endParaRPr>
          </a:p>
          <a:p>
            <a:pPr marL="342900" indent="-342900">
              <a:buSzPct val="100000"/>
              <a:buAutoNum type="arabicPeriod" startAt="2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4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결제 api로 계좌 환불 기능 개발 예정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956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7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62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960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1" name="결론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결론</a:t>
              </a:r>
            </a:p>
          </p:txBody>
        </p:sp>
      </p:grpSp>
      <p:sp>
        <p:nvSpPr>
          <p:cNvPr id="963" name="TextBox 12"/>
          <p:cNvSpPr txBox="1"/>
          <p:nvPr/>
        </p:nvSpPr>
        <p:spPr>
          <a:xfrm>
            <a:off x="788319" y="120882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333F50"/>
                </a:solidFill>
              </a:defRPr>
            </a:lvl1pPr>
          </a:lstStyle>
          <a:p>
            <a:pPr/>
            <a:r>
              <a:t>아쉬웠던 점</a:t>
            </a:r>
          </a:p>
        </p:txBody>
      </p:sp>
      <p:grpSp>
        <p:nvGrpSpPr>
          <p:cNvPr id="969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964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5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6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7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8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70" name="TextBox 1"/>
          <p:cNvSpPr txBox="1"/>
          <p:nvPr/>
        </p:nvSpPr>
        <p:spPr>
          <a:xfrm>
            <a:off x="706501" y="2316479"/>
            <a:ext cx="10778998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1. 공부하면서 적용하고 싶은 기술들이 많았지만 시간이 촉박한 관계로 적용하지 못했던 점 이후 각자 개인 프로젝트 등으로 부족한 부분의 기능을 구현하면서 개선해 나갈 생각입니다.</a:t>
            </a:r>
          </a:p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endParaRPr>
              <a:latin typeface="나눔고딕"/>
              <a:ea typeface="나눔고딕"/>
              <a:cs typeface="나눔고딕"/>
              <a:sym typeface="나눔고딕"/>
            </a:endParaRPr>
          </a:p>
          <a:p>
            <a:pPr>
              <a:defRPr>
                <a:latin typeface="Malgun Gothic"/>
                <a:ea typeface="Malgun Gothic"/>
                <a:cs typeface="Malgun Gothic"/>
                <a:sym typeface="Malgun Gothic"/>
              </a:defRPr>
            </a:pPr>
            <a:r>
              <a:rPr>
                <a:latin typeface="나눔고딕"/>
                <a:ea typeface="나눔고딕"/>
                <a:cs typeface="나눔고딕"/>
                <a:sym typeface="나눔고딕"/>
              </a:rPr>
              <a:t>2.Fetch api 로 csrf 토큰이 넘어가지 않았던 점 -&gt; 추후 시큐리티를 좀 더 심화적으로 공부하여 문제를 원론적으로 접근해 개선해 나갈 생각입니다. </a:t>
            </a:r>
            <a:endParaRPr>
              <a:latin typeface="나눔고딕"/>
              <a:ea typeface="나눔고딕"/>
              <a:cs typeface="나눔고딕"/>
              <a:sym typeface="나눔고딕"/>
            </a:endParaRP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3. 로컬 서버로 개발했을때와 배포 했을때의 문제점을 빠르게 잡지 못했던 점에 대해 배포 경험을 많이 쌓음으로서 개선해 나갈 생각입니다.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자유형: 도형 9"/>
          <p:cNvSpPr/>
          <p:nvPr/>
        </p:nvSpPr>
        <p:spPr>
          <a:xfrm>
            <a:off x="3048000" y="1986512"/>
            <a:ext cx="6096000" cy="2561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6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418"/>
                </a:lnTo>
                <a:cubicBezTo>
                  <a:pt x="0" y="635"/>
                  <a:pt x="267" y="0"/>
                  <a:pt x="59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2700000">
              <a:srgbClr val="FF8961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3" name="자유형: 도형 4"/>
          <p:cNvSpPr/>
          <p:nvPr/>
        </p:nvSpPr>
        <p:spPr>
          <a:xfrm rot="16200000">
            <a:off x="1951583" y="3082925"/>
            <a:ext cx="2561670" cy="368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675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0628" y="0"/>
                </a:lnTo>
                <a:cubicBezTo>
                  <a:pt x="21165" y="0"/>
                  <a:pt x="21600" y="3022"/>
                  <a:pt x="21600" y="6750"/>
                </a:cubicBezTo>
                <a:close/>
              </a:path>
            </a:pathLst>
          </a:custGeom>
          <a:solidFill>
            <a:srgbClr val="FF89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4" name="자유형: 도형 35"/>
          <p:cNvSpPr/>
          <p:nvPr/>
        </p:nvSpPr>
        <p:spPr>
          <a:xfrm>
            <a:off x="6168466" y="4448678"/>
            <a:ext cx="220014" cy="198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600" fill="norm" stroke="1" extrusionOk="0">
                <a:moveTo>
                  <a:pt x="20390" y="1107"/>
                </a:moveTo>
                <a:cubicBezTo>
                  <a:pt x="20672" y="1107"/>
                  <a:pt x="20954" y="1226"/>
                  <a:pt x="21170" y="1466"/>
                </a:cubicBezTo>
                <a:cubicBezTo>
                  <a:pt x="21600" y="1944"/>
                  <a:pt x="21600" y="2719"/>
                  <a:pt x="21170" y="3198"/>
                </a:cubicBezTo>
                <a:lnTo>
                  <a:pt x="18477" y="6190"/>
                </a:lnTo>
                <a:lnTo>
                  <a:pt x="17779" y="4762"/>
                </a:lnTo>
                <a:lnTo>
                  <a:pt x="17266" y="4071"/>
                </a:lnTo>
                <a:lnTo>
                  <a:pt x="19611" y="1466"/>
                </a:lnTo>
                <a:cubicBezTo>
                  <a:pt x="19826" y="1226"/>
                  <a:pt x="20108" y="1107"/>
                  <a:pt x="20390" y="1107"/>
                </a:cubicBezTo>
                <a:close/>
                <a:moveTo>
                  <a:pt x="9720" y="0"/>
                </a:moveTo>
                <a:cubicBezTo>
                  <a:pt x="12404" y="0"/>
                  <a:pt x="14834" y="1209"/>
                  <a:pt x="16593" y="3163"/>
                </a:cubicBezTo>
                <a:lnTo>
                  <a:pt x="17266" y="4071"/>
                </a:lnTo>
                <a:lnTo>
                  <a:pt x="9635" y="12550"/>
                </a:lnTo>
                <a:lnTo>
                  <a:pt x="6236" y="8774"/>
                </a:lnTo>
                <a:cubicBezTo>
                  <a:pt x="5806" y="8296"/>
                  <a:pt x="5108" y="8296"/>
                  <a:pt x="4678" y="8774"/>
                </a:cubicBezTo>
                <a:cubicBezTo>
                  <a:pt x="4247" y="9253"/>
                  <a:pt x="4247" y="10028"/>
                  <a:pt x="4678" y="10506"/>
                </a:cubicBezTo>
                <a:lnTo>
                  <a:pt x="8802" y="15089"/>
                </a:lnTo>
                <a:cubicBezTo>
                  <a:pt x="9017" y="15328"/>
                  <a:pt x="9299" y="15448"/>
                  <a:pt x="9581" y="15448"/>
                </a:cubicBezTo>
                <a:lnTo>
                  <a:pt x="9657" y="15413"/>
                </a:lnTo>
                <a:lnTo>
                  <a:pt x="9701" y="15433"/>
                </a:lnTo>
                <a:cubicBezTo>
                  <a:pt x="9983" y="15433"/>
                  <a:pt x="10265" y="15314"/>
                  <a:pt x="10480" y="15075"/>
                </a:cubicBezTo>
                <a:lnTo>
                  <a:pt x="18477" y="6190"/>
                </a:lnTo>
                <a:lnTo>
                  <a:pt x="18676" y="6596"/>
                </a:lnTo>
                <a:cubicBezTo>
                  <a:pt x="19167" y="7888"/>
                  <a:pt x="19439" y="9309"/>
                  <a:pt x="19439" y="10800"/>
                </a:cubicBezTo>
                <a:cubicBezTo>
                  <a:pt x="19439" y="16765"/>
                  <a:pt x="15088" y="21600"/>
                  <a:pt x="9720" y="21600"/>
                </a:cubicBezTo>
                <a:cubicBezTo>
                  <a:pt x="4352" y="21600"/>
                  <a:pt x="0" y="16765"/>
                  <a:pt x="0" y="10800"/>
                </a:cubicBezTo>
                <a:cubicBezTo>
                  <a:pt x="0" y="4835"/>
                  <a:pt x="4352" y="0"/>
                  <a:pt x="972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80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975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6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7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8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9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983" name="사각형: 둥근 모서리 8"/>
          <p:cNvGrpSpPr/>
          <p:nvPr/>
        </p:nvGrpSpPr>
        <p:grpSpPr>
          <a:xfrm>
            <a:off x="3716027" y="2702020"/>
            <a:ext cx="848378" cy="239145"/>
            <a:chOff x="0" y="0"/>
            <a:chExt cx="848376" cy="239143"/>
          </a:xfrm>
        </p:grpSpPr>
        <p:sp>
          <p:nvSpPr>
            <p:cNvPr id="981" name="모서리가 둥근 직사각형"/>
            <p:cNvSpPr/>
            <p:nvPr/>
          </p:nvSpPr>
          <p:spPr>
            <a:xfrm>
              <a:off x="0" y="48568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2" name="5조"/>
            <p:cNvSpPr txBox="1"/>
            <p:nvPr/>
          </p:nvSpPr>
          <p:spPr>
            <a:xfrm>
              <a:off x="20795" y="-1"/>
              <a:ext cx="806787" cy="239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900">
                  <a:solidFill>
                    <a:srgbClr val="FFFFFF"/>
                  </a:solidFill>
                </a:defRPr>
              </a:pPr>
              <a:r>
                <a:t>5</a:t>
              </a:r>
              <a:r>
                <a:t>조</a:t>
              </a:r>
            </a:p>
          </p:txBody>
        </p:sp>
      </p:grpSp>
      <p:sp>
        <p:nvSpPr>
          <p:cNvPr id="984" name="TextBox 12"/>
          <p:cNvSpPr txBox="1"/>
          <p:nvPr/>
        </p:nvSpPr>
        <p:spPr>
          <a:xfrm>
            <a:off x="3520085" y="2921092"/>
            <a:ext cx="5196543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32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187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3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191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서론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서론</a:t>
              </a:r>
            </a:p>
          </p:txBody>
        </p:sp>
      </p:grpSp>
      <p:sp>
        <p:nvSpPr>
          <p:cNvPr id="194" name="TextBox 12"/>
          <p:cNvSpPr txBox="1"/>
          <p:nvPr/>
        </p:nvSpPr>
        <p:spPr>
          <a:xfrm>
            <a:off x="788319" y="719267"/>
            <a:ext cx="61049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>
                <a:latin typeface="Tmon몬소리 Black"/>
                <a:ea typeface="Tmon몬소리 Black"/>
                <a:cs typeface="Tmon몬소리 Black"/>
                <a:sym typeface="Tmon몬소리 Black"/>
              </a:rPr>
              <a:t>서론</a:t>
            </a:r>
          </a:p>
        </p:txBody>
      </p:sp>
      <p:grpSp>
        <p:nvGrpSpPr>
          <p:cNvPr id="200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195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1" name="TextBox 12"/>
          <p:cNvSpPr txBox="1"/>
          <p:nvPr/>
        </p:nvSpPr>
        <p:spPr>
          <a:xfrm>
            <a:off x="788319" y="1319590"/>
            <a:ext cx="610496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프로젝트 적용 사항</a:t>
            </a:r>
          </a:p>
        </p:txBody>
      </p:sp>
      <p:sp>
        <p:nvSpPr>
          <p:cNvPr id="202" name="TextBox 12"/>
          <p:cNvSpPr txBox="1"/>
          <p:nvPr/>
        </p:nvSpPr>
        <p:spPr>
          <a:xfrm>
            <a:off x="4609485" y="1453698"/>
            <a:ext cx="2973030" cy="56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50394" indent="-150394">
              <a:buSzPct val="100000"/>
              <a:buChar char="-"/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시큐리티 적용으로 인한 컬럼 추가</a:t>
            </a:r>
          </a:p>
          <a:p>
            <a:pPr marL="150394" indent="-150394">
              <a:buSzPct val="100000"/>
              <a:buChar char="-"/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ex) enabled</a:t>
            </a:r>
          </a:p>
        </p:txBody>
      </p:sp>
      <p:sp>
        <p:nvSpPr>
          <p:cNvPr id="203" name="TextBox 12"/>
          <p:cNvSpPr txBox="1"/>
          <p:nvPr/>
        </p:nvSpPr>
        <p:spPr>
          <a:xfrm>
            <a:off x="4443069" y="5880197"/>
            <a:ext cx="3305862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50394" indent="-150394">
              <a:buSzPct val="100000"/>
              <a:buChar char="-"/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결제 api로 인한 결제 테이블 추가</a:t>
            </a:r>
          </a:p>
        </p:txBody>
      </p:sp>
      <p:sp>
        <p:nvSpPr>
          <p:cNvPr id="204" name="TextBox 12"/>
          <p:cNvSpPr txBox="1"/>
          <p:nvPr/>
        </p:nvSpPr>
        <p:spPr>
          <a:xfrm>
            <a:off x="4577859" y="3139738"/>
            <a:ext cx="5452359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50394" indent="-150394">
              <a:buSzPct val="100000"/>
              <a:buChar char="-"/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시큐리티 적용으로 security-context.xml 파일 추가</a:t>
            </a:r>
          </a:p>
        </p:txBody>
      </p:sp>
      <p:sp>
        <p:nvSpPr>
          <p:cNvPr id="205" name="TextBox 12"/>
          <p:cNvSpPr txBox="1"/>
          <p:nvPr/>
        </p:nvSpPr>
        <p:spPr>
          <a:xfrm>
            <a:off x="4567939" y="2353868"/>
            <a:ext cx="4427588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50394" indent="-150394">
              <a:buSzPct val="100000"/>
              <a:buChar char="-"/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시큐리티 적용으로 security-context.xml 파일 추가</a:t>
            </a:r>
          </a:p>
        </p:txBody>
      </p:sp>
      <p:sp>
        <p:nvSpPr>
          <p:cNvPr id="206" name="TextBox 12"/>
          <p:cNvSpPr txBox="1"/>
          <p:nvPr/>
        </p:nvSpPr>
        <p:spPr>
          <a:xfrm>
            <a:off x="4516303" y="3925608"/>
            <a:ext cx="4530860" cy="1744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50394" indent="-150394">
              <a:buSzPct val="100000"/>
              <a:buChar char="-"/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단순한 한두줄 짜리 서비스가 아닌 최소한의 검증 ex) controller : validation</a:t>
            </a:r>
          </a:p>
          <a:p>
            <a:pPr lvl="1" indent="228600"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</a:p>
          <a:p>
            <a:pPr lvl="1" indent="228600"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Service : </a:t>
            </a:r>
          </a:p>
          <a:p>
            <a:pPr lvl="1" indent="228600">
              <a:defRPr b="1" i="1" sz="15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Select 문으로 한번 더 검증 -&gt; 실패 시 customException 혹은 security 에서 제공하는 exception 사용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1"/>
          <p:cNvGrpSpPr/>
          <p:nvPr/>
        </p:nvGrpSpPr>
        <p:grpSpPr>
          <a:xfrm>
            <a:off x="197223" y="143431"/>
            <a:ext cx="11788590" cy="6571136"/>
            <a:chOff x="0" y="0"/>
            <a:chExt cx="11788588" cy="6571134"/>
          </a:xfrm>
        </p:grpSpPr>
        <p:sp>
          <p:nvSpPr>
            <p:cNvPr id="208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4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212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본론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본론</a:t>
              </a:r>
            </a:p>
          </p:txBody>
        </p:sp>
      </p:grpSp>
      <p:sp>
        <p:nvSpPr>
          <p:cNvPr id="215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333F50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r>
              <a:rPr>
                <a:latin typeface="Tmon몬소리 Black"/>
                <a:ea typeface="Tmon몬소리 Black"/>
                <a:cs typeface="Tmon몬소리 Black"/>
                <a:sym typeface="Tmon몬소리 Black"/>
              </a:rPr>
              <a:t>추가된 페이지 주요 기술</a:t>
            </a:r>
          </a:p>
        </p:txBody>
      </p:sp>
      <p:grpSp>
        <p:nvGrpSpPr>
          <p:cNvPr id="221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216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22" name="그림 70" descr="그림 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0418" y="0"/>
            <a:ext cx="4793129" cy="2584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그림 72" descr="그림 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7146" y="2584530"/>
            <a:ext cx="4039674" cy="18491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그림 74" descr="그림 7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97146" y="4433722"/>
            <a:ext cx="4039673" cy="1903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그림 76" descr="그림 7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8831" y="4109306"/>
            <a:ext cx="2460810" cy="246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그림 78" descr="그림 7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21813" y="4729508"/>
            <a:ext cx="1287109" cy="1287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그림 68" descr="그림 6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0718" y="1519072"/>
            <a:ext cx="2914651" cy="2914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그림 80" descr="그림 8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17892" y="4864329"/>
            <a:ext cx="1023499" cy="1023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사각형: 둥근 모서리 15"/>
          <p:cNvGrpSpPr/>
          <p:nvPr/>
        </p:nvGrpSpPr>
        <p:grpSpPr>
          <a:xfrm>
            <a:off x="197223" y="180307"/>
            <a:ext cx="11788590" cy="6571130"/>
            <a:chOff x="0" y="0"/>
            <a:chExt cx="11788588" cy="6571129"/>
          </a:xfrm>
        </p:grpSpPr>
        <p:sp>
          <p:nvSpPr>
            <p:cNvPr id="230" name="모서리가 둥근 직사각형"/>
            <p:cNvSpPr/>
            <p:nvPr/>
          </p:nvSpPr>
          <p:spPr>
            <a:xfrm>
              <a:off x="0" y="0"/>
              <a:ext cx="11788589" cy="6571130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[object File]"/>
            <p:cNvSpPr txBox="1"/>
            <p:nvPr/>
          </p:nvSpPr>
          <p:spPr>
            <a:xfrm>
              <a:off x="49250" y="3100144"/>
              <a:ext cx="116900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[object File]</a:t>
              </a:r>
            </a:p>
          </p:txBody>
        </p:sp>
      </p:grpSp>
      <p:grpSp>
        <p:nvGrpSpPr>
          <p:cNvPr id="235" name="그룹 1"/>
          <p:cNvGrpSpPr/>
          <p:nvPr/>
        </p:nvGrpSpPr>
        <p:grpSpPr>
          <a:xfrm>
            <a:off x="-12988" y="180302"/>
            <a:ext cx="579045" cy="6571130"/>
            <a:chOff x="0" y="0"/>
            <a:chExt cx="579043" cy="6571129"/>
          </a:xfrm>
        </p:grpSpPr>
        <p:sp>
          <p:nvSpPr>
            <p:cNvPr id="233" name="사각형: 둥근 위쪽 모서리 6"/>
            <p:cNvSpPr/>
            <p:nvPr/>
          </p:nvSpPr>
          <p:spPr>
            <a:xfrm rot="16200000">
              <a:off x="-289093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자유형: 도형 35"/>
            <p:cNvSpPr/>
            <p:nvPr/>
          </p:nvSpPr>
          <p:spPr>
            <a:xfrm>
              <a:off x="-1" y="4306475"/>
              <a:ext cx="220015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38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236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239" name="TextBox 12"/>
          <p:cNvSpPr txBox="1"/>
          <p:nvPr/>
        </p:nvSpPr>
        <p:spPr>
          <a:xfrm>
            <a:off x="831860" y="498350"/>
            <a:ext cx="610496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</a:lstStyle>
          <a:p>
            <a:pPr/>
            <a:r>
              <a:t>AWS</a:t>
            </a:r>
          </a:p>
        </p:txBody>
      </p:sp>
      <p:grpSp>
        <p:nvGrpSpPr>
          <p:cNvPr id="245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240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6" name="TextBox 1"/>
          <p:cNvSpPr txBox="1"/>
          <p:nvPr/>
        </p:nvSpPr>
        <p:spPr>
          <a:xfrm>
            <a:off x="7710800" y="1397445"/>
            <a:ext cx="4157015" cy="2111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AWS EC2를 이용한 인스턴스 생성</a:t>
            </a:r>
          </a:p>
          <a:p>
            <a:pPr marL="342900" indent="-342900">
              <a:buSzPct val="100000"/>
              <a:buAutoNum type="arabicPeriod" startAt="1"/>
            </a:pPr>
          </a:p>
          <a:p>
            <a:pPr marL="342900" indent="-342900">
              <a:buSzPct val="100000"/>
              <a:buAutoNum type="arabicPeriod" startAt="2"/>
            </a:pPr>
            <a:r>
              <a:t>Ubuntu 플랫폼 이용</a:t>
            </a:r>
          </a:p>
          <a:p>
            <a:pPr marL="342900" indent="-342900">
              <a:buSzPct val="100000"/>
              <a:buAutoNum type="arabicPeriod" startAt="2"/>
            </a:pPr>
          </a:p>
          <a:p>
            <a:pPr marL="342900" indent="-342900">
              <a:buSzPct val="100000"/>
              <a:buAutoNum type="arabicPeriod" startAt="3"/>
            </a:pPr>
            <a:r>
              <a:t>보안그룹 설정 - 모든 접근 허용</a:t>
            </a:r>
          </a:p>
          <a:p>
            <a:pPr marL="342900" indent="-342900">
              <a:buSzPct val="100000"/>
              <a:buAutoNum type="arabicPeriod" startAt="3"/>
            </a:pPr>
          </a:p>
          <a:p>
            <a:pPr marL="342900" indent="-342900">
              <a:buSzPct val="100000"/>
              <a:buAutoNum type="arabicPeriod" startAt="4"/>
            </a:pPr>
            <a:r>
              <a:t>.war 파일 배포</a:t>
            </a:r>
          </a:p>
        </p:txBody>
      </p:sp>
      <p:grpSp>
        <p:nvGrpSpPr>
          <p:cNvPr id="249" name="사각형: 둥근 모서리 82"/>
          <p:cNvGrpSpPr/>
          <p:nvPr/>
        </p:nvGrpSpPr>
        <p:grpSpPr>
          <a:xfrm>
            <a:off x="7707817" y="776867"/>
            <a:ext cx="3979171" cy="550550"/>
            <a:chOff x="0" y="0"/>
            <a:chExt cx="3979169" cy="550549"/>
          </a:xfrm>
        </p:grpSpPr>
        <p:sp>
          <p:nvSpPr>
            <p:cNvPr id="247" name="모서리가 둥근 직사각형"/>
            <p:cNvSpPr/>
            <p:nvPr/>
          </p:nvSpPr>
          <p:spPr>
            <a:xfrm>
              <a:off x="0" y="0"/>
              <a:ext cx="3979170" cy="55055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248" name="주요 기능"/>
            <p:cNvSpPr txBox="1"/>
            <p:nvPr/>
          </p:nvSpPr>
          <p:spPr>
            <a:xfrm>
              <a:off x="8837" y="115379"/>
              <a:ext cx="3961495" cy="31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400">
                  <a:solidFill>
                    <a:srgbClr val="404040"/>
                  </a:solidFill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주요 기능 </a:t>
              </a:r>
            </a:p>
          </p:txBody>
        </p:sp>
      </p:grpSp>
      <p:sp>
        <p:nvSpPr>
          <p:cNvPr id="250" name="사각형: 둥근 모서리 13"/>
          <p:cNvSpPr/>
          <p:nvPr/>
        </p:nvSpPr>
        <p:spPr>
          <a:xfrm flipV="1">
            <a:off x="2453613" y="5277391"/>
            <a:ext cx="1354750" cy="206420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직선 화살표 연결선 10"/>
          <p:cNvSpPr/>
          <p:nvPr/>
        </p:nvSpPr>
        <p:spPr>
          <a:xfrm flipH="1">
            <a:off x="3769219" y="4851900"/>
            <a:ext cx="1031914" cy="492087"/>
          </a:xfrm>
          <a:prstGeom prst="line">
            <a:avLst/>
          </a:prstGeom>
          <a:ln w="571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52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042" y="4743339"/>
            <a:ext cx="5507123" cy="161340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사각형: 둥근 모서리 11"/>
          <p:cNvSpPr/>
          <p:nvPr/>
        </p:nvSpPr>
        <p:spPr>
          <a:xfrm flipV="1">
            <a:off x="1824170" y="5187491"/>
            <a:ext cx="4376817" cy="1141888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4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5614" y="2929246"/>
            <a:ext cx="2743201" cy="13805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7" name="타원 50"/>
          <p:cNvGrpSpPr/>
          <p:nvPr/>
        </p:nvGrpSpPr>
        <p:grpSpPr>
          <a:xfrm>
            <a:off x="659868" y="4539224"/>
            <a:ext cx="417873" cy="417871"/>
            <a:chOff x="0" y="0"/>
            <a:chExt cx="417872" cy="417869"/>
          </a:xfrm>
        </p:grpSpPr>
        <p:sp>
          <p:nvSpPr>
            <p:cNvPr id="255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3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0" name="타원 14"/>
          <p:cNvGrpSpPr/>
          <p:nvPr/>
        </p:nvGrpSpPr>
        <p:grpSpPr>
          <a:xfrm>
            <a:off x="678010" y="2933581"/>
            <a:ext cx="417873" cy="417871"/>
            <a:chOff x="0" y="0"/>
            <a:chExt cx="417872" cy="417869"/>
          </a:xfrm>
        </p:grpSpPr>
        <p:sp>
          <p:nvSpPr>
            <p:cNvPr id="258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2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61" name="사각형: 둥근 모서리 47"/>
          <p:cNvSpPr/>
          <p:nvPr/>
        </p:nvSpPr>
        <p:spPr>
          <a:xfrm flipV="1">
            <a:off x="1224380" y="3197629"/>
            <a:ext cx="1655091" cy="1136733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2" name="그림 16" descr="그림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829" y="1318778"/>
            <a:ext cx="5990771" cy="12087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타원 17"/>
          <p:cNvGrpSpPr/>
          <p:nvPr/>
        </p:nvGrpSpPr>
        <p:grpSpPr>
          <a:xfrm>
            <a:off x="659866" y="1164651"/>
            <a:ext cx="417873" cy="417871"/>
            <a:chOff x="0" y="0"/>
            <a:chExt cx="417872" cy="417869"/>
          </a:xfrm>
        </p:grpSpPr>
        <p:sp>
          <p:nvSpPr>
            <p:cNvPr id="263" name="원"/>
            <p:cNvSpPr/>
            <p:nvPr/>
          </p:nvSpPr>
          <p:spPr>
            <a:xfrm>
              <a:off x="-1" y="0"/>
              <a:ext cx="417874" cy="417870"/>
            </a:xfrm>
            <a:prstGeom prst="ellipse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1"/>
            <p:cNvSpPr txBox="1"/>
            <p:nvPr/>
          </p:nvSpPr>
          <p:spPr>
            <a:xfrm>
              <a:off x="61195" y="23515"/>
              <a:ext cx="29548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266" name="그림 18" descr="그림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38256" y="3895652"/>
            <a:ext cx="4893129" cy="2450339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직선 화살표 연결선 20"/>
          <p:cNvSpPr/>
          <p:nvPr/>
        </p:nvSpPr>
        <p:spPr>
          <a:xfrm flipV="1">
            <a:off x="6621557" y="4157969"/>
            <a:ext cx="1822962" cy="1371709"/>
          </a:xfrm>
          <a:prstGeom prst="line">
            <a:avLst/>
          </a:prstGeom>
          <a:ln w="571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사각형: 둥근 모서리 22"/>
          <p:cNvSpPr/>
          <p:nvPr/>
        </p:nvSpPr>
        <p:spPr>
          <a:xfrm flipV="1">
            <a:off x="8400954" y="3808634"/>
            <a:ext cx="1628175" cy="370817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TextBox 23"/>
          <p:cNvSpPr txBox="1"/>
          <p:nvPr/>
        </p:nvSpPr>
        <p:spPr>
          <a:xfrm>
            <a:off x="6712856" y="3556000"/>
            <a:ext cx="2222500" cy="34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600"/>
            </a:lvl1pPr>
          </a:lstStyle>
          <a:p>
            <a:pPr/>
            <a:r>
              <a:t>[배포시 화면 url]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"/>
          <p:cNvSpPr txBox="1"/>
          <p:nvPr/>
        </p:nvSpPr>
        <p:spPr>
          <a:xfrm>
            <a:off x="7167336" y="2646679"/>
            <a:ext cx="467321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HttpEntity 사용 및 ObjectMapper 내장 라이브러리 사용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RestTemplate 사용</a:t>
            </a:r>
          </a:p>
        </p:txBody>
      </p:sp>
      <p:grpSp>
        <p:nvGrpSpPr>
          <p:cNvPr id="275" name="그룹 1"/>
          <p:cNvGrpSpPr/>
          <p:nvPr/>
        </p:nvGrpSpPr>
        <p:grpSpPr>
          <a:xfrm>
            <a:off x="201705" y="257731"/>
            <a:ext cx="11788590" cy="6571136"/>
            <a:chOff x="0" y="0"/>
            <a:chExt cx="11788588" cy="6571134"/>
          </a:xfrm>
        </p:grpSpPr>
        <p:sp>
          <p:nvSpPr>
            <p:cNvPr id="272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3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8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276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279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카카오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소셜 로그인</a:t>
            </a:r>
          </a:p>
        </p:txBody>
      </p:sp>
      <p:grpSp>
        <p:nvGrpSpPr>
          <p:cNvPr id="285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280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86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561" y="1842012"/>
            <a:ext cx="2472904" cy="430170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직사각형 65"/>
          <p:cNvSpPr txBox="1"/>
          <p:nvPr/>
        </p:nvSpPr>
        <p:spPr>
          <a:xfrm>
            <a:off x="710124" y="891684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88" name="TextBox 1"/>
          <p:cNvSpPr txBox="1"/>
          <p:nvPr/>
        </p:nvSpPr>
        <p:spPr>
          <a:xfrm>
            <a:off x="1117586" y="986710"/>
            <a:ext cx="2053827" cy="94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UI/UX 화면</a:t>
            </a:r>
          </a:p>
          <a:p>
            <a:pPr/>
          </a:p>
        </p:txBody>
      </p:sp>
      <p:sp>
        <p:nvSpPr>
          <p:cNvPr id="289" name="직사각형 9"/>
          <p:cNvSpPr/>
          <p:nvPr/>
        </p:nvSpPr>
        <p:spPr>
          <a:xfrm>
            <a:off x="3009870" y="5109073"/>
            <a:ext cx="421703" cy="409181"/>
          </a:xfrm>
          <a:prstGeom prst="rect">
            <a:avLst/>
          </a:prstGeom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0" name="그래픽 1" descr="그래픽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640000">
            <a:off x="3485029" y="2645373"/>
            <a:ext cx="828579" cy="269498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extBox 1"/>
          <p:cNvSpPr txBox="1"/>
          <p:nvPr/>
        </p:nvSpPr>
        <p:spPr>
          <a:xfrm>
            <a:off x="5198836" y="2379979"/>
            <a:ext cx="467321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카카오 로그인 로고 클릭 시 카카오로 부터 인증 토큰을 받아 로그인할수 있음</a:t>
            </a:r>
          </a:p>
        </p:txBody>
      </p:sp>
      <p:grpSp>
        <p:nvGrpSpPr>
          <p:cNvPr id="294" name="사각형: 둥근 모서리 82"/>
          <p:cNvGrpSpPr/>
          <p:nvPr/>
        </p:nvGrpSpPr>
        <p:grpSpPr>
          <a:xfrm>
            <a:off x="5253757" y="569333"/>
            <a:ext cx="4360168" cy="612001"/>
            <a:chOff x="0" y="0"/>
            <a:chExt cx="4360167" cy="611999"/>
          </a:xfrm>
        </p:grpSpPr>
        <p:sp>
          <p:nvSpPr>
            <p:cNvPr id="292" name="모서리가 둥근 직사각형"/>
            <p:cNvSpPr/>
            <p:nvPr/>
          </p:nvSpPr>
          <p:spPr>
            <a:xfrm>
              <a:off x="0" y="0"/>
              <a:ext cx="4360168" cy="612000"/>
            </a:xfrm>
            <a:prstGeom prst="roundRect">
              <a:avLst>
                <a:gd name="adj" fmla="val 5481"/>
              </a:avLst>
            </a:prstGeom>
            <a:solidFill>
              <a:srgbClr val="FF8961">
                <a:alpha val="15000"/>
              </a:srgbClr>
            </a:solidFill>
            <a:ln w="12700" cap="flat">
              <a:solidFill>
                <a:srgbClr val="D0D0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주요 기능"/>
            <p:cNvSpPr txBox="1"/>
            <p:nvPr/>
          </p:nvSpPr>
          <p:spPr>
            <a:xfrm>
              <a:off x="9824" y="106226"/>
              <a:ext cx="4340519" cy="39954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주요</a:t>
              </a:r>
              <a:r>
                <a:t> </a:t>
              </a:r>
              <a:r>
                <a:rPr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r>
                <a:t> </a:t>
              </a:r>
            </a:p>
          </p:txBody>
        </p:sp>
      </p:grpSp>
      <p:sp>
        <p:nvSpPr>
          <p:cNvPr id="295" name="TextBox 1"/>
          <p:cNvSpPr txBox="1"/>
          <p:nvPr/>
        </p:nvSpPr>
        <p:spPr>
          <a:xfrm>
            <a:off x="7167336" y="2646679"/>
            <a:ext cx="46732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96" name="TextBox 1"/>
          <p:cNvSpPr txBox="1"/>
          <p:nvPr/>
        </p:nvSpPr>
        <p:spPr>
          <a:xfrm>
            <a:off x="5198836" y="4411978"/>
            <a:ext cx="467321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342900" indent="-342900">
              <a:buSzPct val="100000"/>
              <a:buAutoNum type="arabicPeriod" startAt="1"/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카카오 로그인 로고 클릭 시 카카오로 부터 인증 토큰을 받아 로그인할수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1"/>
          <p:cNvSpPr txBox="1"/>
          <p:nvPr/>
        </p:nvSpPr>
        <p:spPr>
          <a:xfrm>
            <a:off x="7167336" y="2646679"/>
            <a:ext cx="467321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HttpEntity 사용 및 ObjectMapper 내장 라이브러리 사용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RestTemplate 사용</a:t>
            </a:r>
          </a:p>
        </p:txBody>
      </p:sp>
      <p:grpSp>
        <p:nvGrpSpPr>
          <p:cNvPr id="302" name="그룹 1"/>
          <p:cNvGrpSpPr/>
          <p:nvPr/>
        </p:nvGrpSpPr>
        <p:grpSpPr>
          <a:xfrm>
            <a:off x="201705" y="257731"/>
            <a:ext cx="11788590" cy="6571136"/>
            <a:chOff x="0" y="0"/>
            <a:chExt cx="11788588" cy="6571134"/>
          </a:xfrm>
        </p:grpSpPr>
        <p:sp>
          <p:nvSpPr>
            <p:cNvPr id="299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0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5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303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306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2000">
                <a:solidFill>
                  <a:srgbClr val="44546A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pPr>
            <a:r>
              <a:t>카카오</a:t>
            </a:r>
            <a:r>
              <a:rPr>
                <a:latin typeface="+mn-lt"/>
                <a:ea typeface="+mn-ea"/>
                <a:cs typeface="+mn-cs"/>
                <a:sym typeface="맑은 고딕"/>
              </a:rPr>
              <a:t> 소셜 로그인</a:t>
            </a:r>
          </a:p>
        </p:txBody>
      </p:sp>
      <p:grpSp>
        <p:nvGrpSpPr>
          <p:cNvPr id="312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307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3" name="직사각형 65"/>
          <p:cNvSpPr txBox="1"/>
          <p:nvPr/>
        </p:nvSpPr>
        <p:spPr>
          <a:xfrm>
            <a:off x="710124" y="929784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14" name="TextBox 1"/>
          <p:cNvSpPr txBox="1"/>
          <p:nvPr/>
        </p:nvSpPr>
        <p:spPr>
          <a:xfrm>
            <a:off x="1826652" y="948610"/>
            <a:ext cx="2053827" cy="94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주요 코드</a:t>
            </a:r>
          </a:p>
          <a:p>
            <a:pPr/>
          </a:p>
        </p:txBody>
      </p:sp>
      <p:sp>
        <p:nvSpPr>
          <p:cNvPr id="315" name="TextBox 1"/>
          <p:cNvSpPr txBox="1"/>
          <p:nvPr/>
        </p:nvSpPr>
        <p:spPr>
          <a:xfrm>
            <a:off x="7167336" y="2646679"/>
            <a:ext cx="46732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316" name="스크린샷 2023-09-26 오전 1.06.59.png" descr="스크린샷 2023-09-26 오전 1.06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111" y="257731"/>
            <a:ext cx="5560918" cy="6571135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TextBox 1"/>
          <p:cNvSpPr txBox="1"/>
          <p:nvPr/>
        </p:nvSpPr>
        <p:spPr>
          <a:xfrm>
            <a:off x="1117586" y="2937125"/>
            <a:ext cx="3471960" cy="121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HttpEntity 사용 및 MultiValueMap 사용</a:t>
            </a:r>
          </a:p>
          <a:p>
            <a:pPr/>
          </a:p>
        </p:txBody>
      </p:sp>
      <p:sp>
        <p:nvSpPr>
          <p:cNvPr id="318" name="TextBox 1"/>
          <p:cNvSpPr txBox="1"/>
          <p:nvPr/>
        </p:nvSpPr>
        <p:spPr>
          <a:xfrm>
            <a:off x="977017" y="5432676"/>
            <a:ext cx="3753097" cy="96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JSON 데이터를 다루기 위해 ObjectMapper 내장 라이브러리 사용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1"/>
          <p:cNvSpPr txBox="1"/>
          <p:nvPr/>
        </p:nvSpPr>
        <p:spPr>
          <a:xfrm>
            <a:off x="7167336" y="2646679"/>
            <a:ext cx="467321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HttpEntity 사용 및 ObjectMapper 내장 라이브러리 사용</a:t>
            </a:r>
          </a:p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- RestTemplate 사용</a:t>
            </a:r>
          </a:p>
        </p:txBody>
      </p:sp>
      <p:grpSp>
        <p:nvGrpSpPr>
          <p:cNvPr id="324" name="그룹 1"/>
          <p:cNvGrpSpPr/>
          <p:nvPr/>
        </p:nvGrpSpPr>
        <p:grpSpPr>
          <a:xfrm>
            <a:off x="201705" y="257731"/>
            <a:ext cx="11788590" cy="6571136"/>
            <a:chOff x="0" y="0"/>
            <a:chExt cx="11788588" cy="6571134"/>
          </a:xfrm>
        </p:grpSpPr>
        <p:sp>
          <p:nvSpPr>
            <p:cNvPr id="321" name="사각형: 둥근 모서리 5"/>
            <p:cNvSpPr/>
            <p:nvPr/>
          </p:nvSpPr>
          <p:spPr>
            <a:xfrm>
              <a:off x="0" y="5"/>
              <a:ext cx="11788589" cy="6571131"/>
            </a:xfrm>
            <a:prstGeom prst="roundRect">
              <a:avLst>
                <a:gd name="adj" fmla="val 255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2700000">
                <a:srgbClr val="FF8961">
                  <a:alpha val="1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2" name="사각형: 둥근 위쪽 모서리 6"/>
            <p:cNvSpPr/>
            <p:nvPr/>
          </p:nvSpPr>
          <p:spPr>
            <a:xfrm rot="16200000">
              <a:off x="-3101149" y="3101148"/>
              <a:ext cx="6571131" cy="36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9" y="0"/>
                  </a:moveTo>
                  <a:lnTo>
                    <a:pt x="21221" y="0"/>
                  </a:lnTo>
                  <a:cubicBezTo>
                    <a:pt x="21430" y="0"/>
                    <a:pt x="21600" y="3022"/>
                    <a:pt x="21600" y="675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750"/>
                  </a:lnTo>
                  <a:cubicBezTo>
                    <a:pt x="0" y="3022"/>
                    <a:pt x="170" y="0"/>
                    <a:pt x="379" y="0"/>
                  </a:cubicBezTo>
                  <a:close/>
                </a:path>
              </a:pathLst>
            </a:custGeom>
            <a:solidFill>
              <a:srgbClr val="FF896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자유형: 도형 35"/>
            <p:cNvSpPr/>
            <p:nvPr/>
          </p:nvSpPr>
          <p:spPr>
            <a:xfrm>
              <a:off x="72467" y="152347"/>
              <a:ext cx="220014" cy="19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0390" y="1107"/>
                  </a:moveTo>
                  <a:cubicBezTo>
                    <a:pt x="20672" y="1107"/>
                    <a:pt x="20954" y="1226"/>
                    <a:pt x="21170" y="1466"/>
                  </a:cubicBezTo>
                  <a:cubicBezTo>
                    <a:pt x="21600" y="1944"/>
                    <a:pt x="21600" y="2719"/>
                    <a:pt x="21170" y="3198"/>
                  </a:cubicBezTo>
                  <a:lnTo>
                    <a:pt x="18477" y="6190"/>
                  </a:lnTo>
                  <a:lnTo>
                    <a:pt x="17779" y="4762"/>
                  </a:lnTo>
                  <a:lnTo>
                    <a:pt x="17266" y="4071"/>
                  </a:lnTo>
                  <a:lnTo>
                    <a:pt x="19611" y="1466"/>
                  </a:lnTo>
                  <a:cubicBezTo>
                    <a:pt x="19826" y="1226"/>
                    <a:pt x="20108" y="1107"/>
                    <a:pt x="20390" y="1107"/>
                  </a:cubicBezTo>
                  <a:close/>
                  <a:moveTo>
                    <a:pt x="9720" y="0"/>
                  </a:moveTo>
                  <a:cubicBezTo>
                    <a:pt x="12404" y="0"/>
                    <a:pt x="14834" y="1209"/>
                    <a:pt x="16593" y="3163"/>
                  </a:cubicBezTo>
                  <a:lnTo>
                    <a:pt x="17266" y="4071"/>
                  </a:lnTo>
                  <a:lnTo>
                    <a:pt x="9635" y="12550"/>
                  </a:lnTo>
                  <a:lnTo>
                    <a:pt x="6236" y="8774"/>
                  </a:lnTo>
                  <a:cubicBezTo>
                    <a:pt x="5806" y="8296"/>
                    <a:pt x="5108" y="8296"/>
                    <a:pt x="4678" y="8774"/>
                  </a:cubicBezTo>
                  <a:cubicBezTo>
                    <a:pt x="4247" y="9253"/>
                    <a:pt x="4247" y="10028"/>
                    <a:pt x="4678" y="10506"/>
                  </a:cubicBezTo>
                  <a:lnTo>
                    <a:pt x="8802" y="15089"/>
                  </a:lnTo>
                  <a:cubicBezTo>
                    <a:pt x="9017" y="15328"/>
                    <a:pt x="9299" y="15448"/>
                    <a:pt x="9581" y="15448"/>
                  </a:cubicBezTo>
                  <a:lnTo>
                    <a:pt x="9657" y="15413"/>
                  </a:lnTo>
                  <a:lnTo>
                    <a:pt x="9701" y="15433"/>
                  </a:lnTo>
                  <a:cubicBezTo>
                    <a:pt x="9983" y="15433"/>
                    <a:pt x="10265" y="15314"/>
                    <a:pt x="10480" y="15075"/>
                  </a:cubicBezTo>
                  <a:lnTo>
                    <a:pt x="18477" y="6190"/>
                  </a:lnTo>
                  <a:lnTo>
                    <a:pt x="18676" y="6596"/>
                  </a:lnTo>
                  <a:cubicBezTo>
                    <a:pt x="19167" y="7888"/>
                    <a:pt x="19439" y="9309"/>
                    <a:pt x="19439" y="10800"/>
                  </a:cubicBezTo>
                  <a:cubicBezTo>
                    <a:pt x="19439" y="16765"/>
                    <a:pt x="15088" y="21600"/>
                    <a:pt x="9720" y="21600"/>
                  </a:cubicBezTo>
                  <a:cubicBezTo>
                    <a:pt x="4352" y="21600"/>
                    <a:pt x="0" y="16765"/>
                    <a:pt x="0" y="10800"/>
                  </a:cubicBezTo>
                  <a:cubicBezTo>
                    <a:pt x="0" y="4835"/>
                    <a:pt x="4352" y="0"/>
                    <a:pt x="972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7" name="사각형: 둥근 모서리 8"/>
          <p:cNvGrpSpPr/>
          <p:nvPr/>
        </p:nvGrpSpPr>
        <p:grpSpPr>
          <a:xfrm>
            <a:off x="837548" y="284045"/>
            <a:ext cx="848377" cy="231141"/>
            <a:chOff x="0" y="0"/>
            <a:chExt cx="848376" cy="231140"/>
          </a:xfrm>
        </p:grpSpPr>
        <p:sp>
          <p:nvSpPr>
            <p:cNvPr id="325" name="모서리가 둥근 직사각형"/>
            <p:cNvSpPr/>
            <p:nvPr/>
          </p:nvSpPr>
          <p:spPr>
            <a:xfrm>
              <a:off x="0" y="44566"/>
              <a:ext cx="848377" cy="142008"/>
            </a:xfrm>
            <a:prstGeom prst="roundRect">
              <a:avLst>
                <a:gd name="adj" fmla="val 50000"/>
              </a:avLst>
            </a:prstGeom>
            <a:solidFill>
              <a:srgbClr val="FF896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0" dist="38100" dir="2700000">
                <a:srgbClr val="FF8961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CONTENTS"/>
            <p:cNvSpPr txBox="1"/>
            <p:nvPr/>
          </p:nvSpPr>
          <p:spPr>
            <a:xfrm>
              <a:off x="20795" y="-1"/>
              <a:ext cx="806787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CONTENTS</a:t>
              </a:r>
            </a:p>
          </p:txBody>
        </p:sp>
      </p:grpSp>
      <p:sp>
        <p:nvSpPr>
          <p:cNvPr id="328" name="TextBox 12"/>
          <p:cNvSpPr txBox="1"/>
          <p:nvPr/>
        </p:nvSpPr>
        <p:spPr>
          <a:xfrm>
            <a:off x="708957" y="498350"/>
            <a:ext cx="6104966" cy="4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i="1" sz="2000">
                <a:solidFill>
                  <a:srgbClr val="44546A"/>
                </a:solidFill>
                <a:latin typeface="Tmon몬소리 Black"/>
                <a:ea typeface="Tmon몬소리 Black"/>
                <a:cs typeface="Tmon몬소리 Black"/>
                <a:sym typeface="Tmon몬소리 Black"/>
              </a:defRPr>
            </a:lvl1pPr>
          </a:lstStyle>
          <a:p>
            <a:pPr/>
            <a:r>
              <a:t>스프링 시큐리티</a:t>
            </a:r>
          </a:p>
        </p:txBody>
      </p:sp>
      <p:grpSp>
        <p:nvGrpSpPr>
          <p:cNvPr id="334" name="그룹 30"/>
          <p:cNvGrpSpPr/>
          <p:nvPr/>
        </p:nvGrpSpPr>
        <p:grpSpPr>
          <a:xfrm>
            <a:off x="356838" y="6106926"/>
            <a:ext cx="45721" cy="455298"/>
            <a:chOff x="0" y="0"/>
            <a:chExt cx="45720" cy="455296"/>
          </a:xfrm>
        </p:grpSpPr>
        <p:sp>
          <p:nvSpPr>
            <p:cNvPr id="329" name="타원 24"/>
            <p:cNvSpPr/>
            <p:nvPr/>
          </p:nvSpPr>
          <p:spPr>
            <a:xfrm>
              <a:off x="6659" y="-1"/>
              <a:ext cx="32401" cy="32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타원 26"/>
            <p:cNvSpPr/>
            <p:nvPr/>
          </p:nvSpPr>
          <p:spPr>
            <a:xfrm>
              <a:off x="4858" y="96993"/>
              <a:ext cx="36001" cy="3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타원 27"/>
            <p:cNvSpPr/>
            <p:nvPr/>
          </p:nvSpPr>
          <p:spPr>
            <a:xfrm>
              <a:off x="3059" y="197588"/>
              <a:ext cx="39600" cy="396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타원 28"/>
            <p:cNvSpPr/>
            <p:nvPr/>
          </p:nvSpPr>
          <p:spPr>
            <a:xfrm>
              <a:off x="1258" y="301781"/>
              <a:ext cx="43201" cy="432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타원 29"/>
            <p:cNvSpPr/>
            <p:nvPr/>
          </p:nvSpPr>
          <p:spPr>
            <a:xfrm>
              <a:off x="-1" y="409576"/>
              <a:ext cx="45722" cy="457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5" name="직사각형 65"/>
          <p:cNvSpPr txBox="1"/>
          <p:nvPr/>
        </p:nvSpPr>
        <p:spPr>
          <a:xfrm>
            <a:off x="710124" y="891684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36" name="TextBox 1"/>
          <p:cNvSpPr txBox="1"/>
          <p:nvPr/>
        </p:nvSpPr>
        <p:spPr>
          <a:xfrm>
            <a:off x="1720723" y="974010"/>
            <a:ext cx="2053827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Xml 설정</a:t>
            </a:r>
          </a:p>
        </p:txBody>
      </p:sp>
      <p:sp>
        <p:nvSpPr>
          <p:cNvPr id="337" name="TextBox 1"/>
          <p:cNvSpPr txBox="1"/>
          <p:nvPr/>
        </p:nvSpPr>
        <p:spPr>
          <a:xfrm>
            <a:off x="7167336" y="2646679"/>
            <a:ext cx="467321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338" name="스크린샷 2023-09-26 오전 12.20.57.png" descr="스크린샷 2023-09-26 오전 12.20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0072" y="758237"/>
            <a:ext cx="6816944" cy="5570123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직사각형 65"/>
          <p:cNvSpPr txBox="1"/>
          <p:nvPr/>
        </p:nvSpPr>
        <p:spPr>
          <a:xfrm>
            <a:off x="1370166" y="1639022"/>
            <a:ext cx="2754941" cy="82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개발 단계에서는 csrf 토큰을</a:t>
            </a:r>
          </a:p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 꺼놓고 작업하였다</a:t>
            </a:r>
          </a:p>
        </p:txBody>
      </p:sp>
      <p:sp>
        <p:nvSpPr>
          <p:cNvPr id="340" name="직사각형 65"/>
          <p:cNvSpPr txBox="1"/>
          <p:nvPr/>
        </p:nvSpPr>
        <p:spPr>
          <a:xfrm>
            <a:off x="1425262" y="3128320"/>
            <a:ext cx="2644749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-LoginSuccessHandler</a:t>
            </a:r>
          </a:p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-LoginFailHandler </a:t>
            </a:r>
          </a:p>
        </p:txBody>
      </p:sp>
      <p:sp>
        <p:nvSpPr>
          <p:cNvPr id="341" name="직사각형 65"/>
          <p:cNvSpPr txBox="1"/>
          <p:nvPr/>
        </p:nvSpPr>
        <p:spPr>
          <a:xfrm>
            <a:off x="693622" y="4577601"/>
            <a:ext cx="4108029" cy="82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두 클래스를 만들어 로그인 성공과 실패 시의</a:t>
            </a:r>
          </a:p>
          <a:p>
            <a:pPr algn="ctr">
              <a:lnSpc>
                <a:spcPct val="150000"/>
              </a:lnSpc>
              <a:defRPr b="1">
                <a:solidFill>
                  <a:srgbClr val="FF8961"/>
                </a:solidFill>
              </a:defRPr>
            </a:pPr>
            <a:r>
              <a:t>로직을 제작하였다.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