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9" r:id="rId3"/>
    <p:sldId id="276" r:id="rId4"/>
    <p:sldId id="271" r:id="rId5"/>
    <p:sldId id="277" r:id="rId6"/>
    <p:sldId id="272" r:id="rId7"/>
    <p:sldId id="273" r:id="rId8"/>
    <p:sldId id="274" r:id="rId9"/>
    <p:sldId id="275" r:id="rId10"/>
    <p:sldId id="278" r:id="rId11"/>
    <p:sldId id="279" r:id="rId12"/>
    <p:sldId id="280" r:id="rId13"/>
    <p:sldId id="281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T Sans Narrow" panose="020B050602020302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n Wang" userId="5375c050-d6a4-4212-980e-f548dd476485" providerId="ADAL" clId="{D79FEC02-8301-4971-9925-9AA16A0524C0}"/>
    <pc:docChg chg="modSld">
      <pc:chgData name="Guan Wang" userId="5375c050-d6a4-4212-980e-f548dd476485" providerId="ADAL" clId="{D79FEC02-8301-4971-9925-9AA16A0524C0}" dt="2024-09-30T20:55:06.047" v="2" actId="13822"/>
      <pc:docMkLst>
        <pc:docMk/>
      </pc:docMkLst>
      <pc:sldChg chg="modSp mod">
        <pc:chgData name="Guan Wang" userId="5375c050-d6a4-4212-980e-f548dd476485" providerId="ADAL" clId="{D79FEC02-8301-4971-9925-9AA16A0524C0}" dt="2024-09-30T20:55:06.047" v="2" actId="13822"/>
        <pc:sldMkLst>
          <pc:docMk/>
          <pc:sldMk cId="3192571242" sldId="273"/>
        </pc:sldMkLst>
        <pc:cxnChg chg="mod">
          <ac:chgData name="Guan Wang" userId="5375c050-d6a4-4212-980e-f548dd476485" providerId="ADAL" clId="{D79FEC02-8301-4971-9925-9AA16A0524C0}" dt="2024-09-30T20:54:58.807" v="0" actId="13822"/>
          <ac:cxnSpMkLst>
            <pc:docMk/>
            <pc:sldMk cId="3192571242" sldId="273"/>
            <ac:cxnSpMk id="43" creationId="{A8D65A75-B50F-3A44-5D7A-EECB21B1ED26}"/>
          </ac:cxnSpMkLst>
        </pc:cxnChg>
        <pc:cxnChg chg="mod">
          <ac:chgData name="Guan Wang" userId="5375c050-d6a4-4212-980e-f548dd476485" providerId="ADAL" clId="{D79FEC02-8301-4971-9925-9AA16A0524C0}" dt="2024-09-30T20:55:02.286" v="1" actId="13822"/>
          <ac:cxnSpMkLst>
            <pc:docMk/>
            <pc:sldMk cId="3192571242" sldId="273"/>
            <ac:cxnSpMk id="51" creationId="{B4141707-2CA5-59BC-A3F9-FBFAB5493FD4}"/>
          </ac:cxnSpMkLst>
        </pc:cxnChg>
        <pc:cxnChg chg="mod">
          <ac:chgData name="Guan Wang" userId="5375c050-d6a4-4212-980e-f548dd476485" providerId="ADAL" clId="{D79FEC02-8301-4971-9925-9AA16A0524C0}" dt="2024-09-30T20:55:06.047" v="2" actId="13822"/>
          <ac:cxnSpMkLst>
            <pc:docMk/>
            <pc:sldMk cId="3192571242" sldId="273"/>
            <ac:cxnSpMk id="59" creationId="{D709041A-20A7-D410-5A2B-9BD0AECCCB6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Loss Function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E747-8250-BEB2-9C8F-DBA49A8A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306C0-D7A2-422C-B7A8-E30BD643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0" y="1352383"/>
            <a:ext cx="8832300" cy="3346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69A329-0C5B-30C1-EDD7-793FFBB6EF9B}"/>
                  </a:ext>
                </a:extLst>
              </p:cNvPr>
              <p:cNvSpPr txBox="1"/>
              <p:nvPr/>
            </p:nvSpPr>
            <p:spPr>
              <a:xfrm>
                <a:off x="586332" y="4698475"/>
                <a:ext cx="33539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;0, 360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+360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69A329-0C5B-30C1-EDD7-793FFBB6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32" y="4698475"/>
                <a:ext cx="3353964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2BE4BE-1BA7-D7D1-E7FA-75FFCEC92262}"/>
                  </a:ext>
                </a:extLst>
              </p:cNvPr>
              <p:cNvSpPr txBox="1"/>
              <p:nvPr/>
            </p:nvSpPr>
            <p:spPr>
              <a:xfrm>
                <a:off x="4558040" y="1681963"/>
                <a:ext cx="3873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2BE4BE-1BA7-D7D1-E7FA-75FFCEC92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040" y="1681963"/>
                <a:ext cx="38739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88B887-FDC9-A349-EB22-776F9B5F23A3}"/>
                  </a:ext>
                </a:extLst>
              </p:cNvPr>
              <p:cNvSpPr txBox="1"/>
              <p:nvPr/>
            </p:nvSpPr>
            <p:spPr>
              <a:xfrm>
                <a:off x="8377929" y="4405638"/>
                <a:ext cx="3594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88B887-FDC9-A349-EB22-776F9B5F2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929" y="4405638"/>
                <a:ext cx="3594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E16280-2A8A-DA6A-3ABC-073EF4550AD8}"/>
              </a:ext>
            </a:extLst>
          </p:cNvPr>
          <p:cNvCxnSpPr>
            <a:cxnSpLocks/>
          </p:cNvCxnSpPr>
          <p:nvPr/>
        </p:nvCxnSpPr>
        <p:spPr>
          <a:xfrm>
            <a:off x="6728867" y="2862259"/>
            <a:ext cx="0" cy="139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0678B7-8DF2-3B72-CEA0-72E630BC78E8}"/>
              </a:ext>
            </a:extLst>
          </p:cNvPr>
          <p:cNvCxnSpPr>
            <a:cxnSpLocks/>
          </p:cNvCxnSpPr>
          <p:nvPr/>
        </p:nvCxnSpPr>
        <p:spPr>
          <a:xfrm flipH="1">
            <a:off x="5137392" y="2862259"/>
            <a:ext cx="159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2C636A-4DB2-3722-BCDE-E74C4CB6D139}"/>
              </a:ext>
            </a:extLst>
          </p:cNvPr>
          <p:cNvSpPr/>
          <p:nvPr/>
        </p:nvSpPr>
        <p:spPr>
          <a:xfrm>
            <a:off x="4558040" y="2736220"/>
            <a:ext cx="387398" cy="1814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032640-5CEB-D532-6036-328F76D78BB1}"/>
              </a:ext>
            </a:extLst>
          </p:cNvPr>
          <p:cNvSpPr/>
          <p:nvPr/>
        </p:nvSpPr>
        <p:spPr>
          <a:xfrm>
            <a:off x="6728867" y="4468786"/>
            <a:ext cx="387398" cy="1814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8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D8C5-CC58-7D2D-860D-DBD88E49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D1D96-9E0D-EFD6-56EE-07DBC5EA6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9" y="1367253"/>
            <a:ext cx="8242482" cy="3190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78565E-89A5-37B4-D08F-478FB4B46265}"/>
                  </a:ext>
                </a:extLst>
              </p:cNvPr>
              <p:cNvSpPr txBox="1"/>
              <p:nvPr/>
            </p:nvSpPr>
            <p:spPr>
              <a:xfrm>
                <a:off x="4572000" y="1570280"/>
                <a:ext cx="3873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78565E-89A5-37B4-D08F-478FB4B46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70280"/>
                <a:ext cx="38739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BCE179-F3BA-20B0-0D41-BD38A9540B5D}"/>
                  </a:ext>
                </a:extLst>
              </p:cNvPr>
              <p:cNvSpPr txBox="1"/>
              <p:nvPr/>
            </p:nvSpPr>
            <p:spPr>
              <a:xfrm>
                <a:off x="7925963" y="4250263"/>
                <a:ext cx="3594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BCE179-F3BA-20B0-0D41-BD38A9540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963" y="4250263"/>
                <a:ext cx="35947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57EE42-ECD4-7C5D-AB64-D7A56C4039A0}"/>
              </a:ext>
            </a:extLst>
          </p:cNvPr>
          <p:cNvCxnSpPr/>
          <p:nvPr/>
        </p:nvCxnSpPr>
        <p:spPr>
          <a:xfrm>
            <a:off x="6310058" y="2505621"/>
            <a:ext cx="0" cy="161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D1A84C-2B33-EBB4-C5A8-D809407A48D0}"/>
              </a:ext>
            </a:extLst>
          </p:cNvPr>
          <p:cNvCxnSpPr>
            <a:cxnSpLocks/>
          </p:cNvCxnSpPr>
          <p:nvPr/>
        </p:nvCxnSpPr>
        <p:spPr>
          <a:xfrm flipH="1">
            <a:off x="5109472" y="2505621"/>
            <a:ext cx="1200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425734-CA1B-84FF-7B41-A3EF011B4818}"/>
                  </a:ext>
                </a:extLst>
              </p:cNvPr>
              <p:cNvSpPr txBox="1"/>
              <p:nvPr/>
            </p:nvSpPr>
            <p:spPr>
              <a:xfrm>
                <a:off x="753855" y="4618979"/>
                <a:ext cx="33539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;0.12, 210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=0.12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+210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425734-CA1B-84FF-7B41-A3EF011B4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55" y="4618979"/>
                <a:ext cx="3353964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0C10D7-597B-FDB7-F4B0-F09DD8341388}"/>
              </a:ext>
            </a:extLst>
          </p:cNvPr>
          <p:cNvSpPr/>
          <p:nvPr/>
        </p:nvSpPr>
        <p:spPr>
          <a:xfrm>
            <a:off x="4572000" y="2795122"/>
            <a:ext cx="387398" cy="1675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83ABE0-2676-1AC8-66BD-501F6680C2A8}"/>
              </a:ext>
            </a:extLst>
          </p:cNvPr>
          <p:cNvSpPr/>
          <p:nvPr/>
        </p:nvSpPr>
        <p:spPr>
          <a:xfrm>
            <a:off x="6602061" y="4345203"/>
            <a:ext cx="387398" cy="1675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4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9767-417D-DC96-E74C-9FB2C1CA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BDF1B-E892-1ACB-68AB-FF60F83C6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5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FBE7-AF04-5F1C-B072-AA6FE22A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C6FD1-E136-BBEF-7D59-7931C354C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3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E5AC-2583-93AB-CB3B-6F9F248F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730FB5-263F-408D-857A-AB79A77E9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35766"/>
              </p:ext>
            </p:extLst>
          </p:nvPr>
        </p:nvGraphicFramePr>
        <p:xfrm>
          <a:off x="4867832" y="1028700"/>
          <a:ext cx="3758455" cy="28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325">
                  <a:extLst>
                    <a:ext uri="{9D8B030D-6E8A-4147-A177-3AD203B41FA5}">
                      <a16:colId xmlns:a16="http://schemas.microsoft.com/office/drawing/2014/main" val="912640560"/>
                    </a:ext>
                  </a:extLst>
                </a:gridCol>
                <a:gridCol w="2114130">
                  <a:extLst>
                    <a:ext uri="{9D8B030D-6E8A-4147-A177-3AD203B41FA5}">
                      <a16:colId xmlns:a16="http://schemas.microsoft.com/office/drawing/2014/main" val="3306383588"/>
                    </a:ext>
                  </a:extLst>
                </a:gridCol>
              </a:tblGrid>
              <a:tr h="389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Area (x)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Price($) in million (y)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38010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742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1.33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144230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896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1.22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644018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996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1.22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2205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750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1.22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238607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742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1.14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208402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51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F7EF96-D0D2-D64C-D7B1-030F6A4CDEB1}"/>
                  </a:ext>
                </a:extLst>
              </p:cNvPr>
              <p:cNvSpPr txBox="1"/>
              <p:nvPr/>
            </p:nvSpPr>
            <p:spPr>
              <a:xfrm>
                <a:off x="311700" y="1397250"/>
                <a:ext cx="3858428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F7EF96-D0D2-D64C-D7B1-030F6A4CD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397250"/>
                <a:ext cx="3858428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169D97-A604-9B2A-CA7E-9E3E906C5F1D}"/>
                  </a:ext>
                </a:extLst>
              </p:cNvPr>
              <p:cNvSpPr txBox="1"/>
              <p:nvPr/>
            </p:nvSpPr>
            <p:spPr>
              <a:xfrm>
                <a:off x="745248" y="2988607"/>
                <a:ext cx="3017364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169D97-A604-9B2A-CA7E-9E3E906C5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8" y="2988607"/>
                <a:ext cx="3017364" cy="347403"/>
              </a:xfrm>
              <a:prstGeom prst="rect">
                <a:avLst/>
              </a:prstGeom>
              <a:blipFill>
                <a:blip r:embed="rId3"/>
                <a:stretch>
                  <a:fillRect l="-1414" r="-1212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19A504CE-680B-1412-5EC6-E326CFB1FB93}"/>
              </a:ext>
            </a:extLst>
          </p:cNvPr>
          <p:cNvSpPr/>
          <p:nvPr/>
        </p:nvSpPr>
        <p:spPr>
          <a:xfrm>
            <a:off x="2179847" y="2521323"/>
            <a:ext cx="342900" cy="383241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A1A7AE-0D2B-644E-FF18-E50C4BB411CF}"/>
                  </a:ext>
                </a:extLst>
              </p:cNvPr>
              <p:cNvSpPr txBox="1"/>
              <p:nvPr/>
            </p:nvSpPr>
            <p:spPr>
              <a:xfrm>
                <a:off x="311700" y="3505072"/>
                <a:ext cx="4260300" cy="139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Notation: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m = number of training examples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 = “input” variable / features,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 = “output” variable / “label”,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= 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example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A1A7AE-0D2B-644E-FF18-E50C4BB41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505072"/>
                <a:ext cx="4260300" cy="1398844"/>
              </a:xfrm>
              <a:prstGeom prst="rect">
                <a:avLst/>
              </a:prstGeom>
              <a:blipFill>
                <a:blip r:embed="rId4"/>
                <a:stretch>
                  <a:fillRect l="-429" t="-873" b="-3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7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8B9F-1407-9B04-C4FF-C8036818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Parameter Selection</a:t>
            </a:r>
            <a:endParaRPr lang="zh-CN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CE2927-7FAD-9F93-A050-B8F615D286A6}"/>
              </a:ext>
            </a:extLst>
          </p:cNvPr>
          <p:cNvCxnSpPr>
            <a:cxnSpLocks/>
          </p:cNvCxnSpPr>
          <p:nvPr/>
        </p:nvCxnSpPr>
        <p:spPr>
          <a:xfrm>
            <a:off x="4808444" y="3662456"/>
            <a:ext cx="274992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51863D-41E6-371E-23CB-2C1B8C4B047B}"/>
              </a:ext>
            </a:extLst>
          </p:cNvPr>
          <p:cNvCxnSpPr>
            <a:cxnSpLocks/>
          </p:cNvCxnSpPr>
          <p:nvPr/>
        </p:nvCxnSpPr>
        <p:spPr>
          <a:xfrm flipV="1">
            <a:off x="4960844" y="1988297"/>
            <a:ext cx="0" cy="182655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A189C-1809-740E-3EF2-05230AD72ED3}"/>
              </a:ext>
            </a:extLst>
          </p:cNvPr>
          <p:cNvCxnSpPr>
            <a:cxnSpLocks/>
          </p:cNvCxnSpPr>
          <p:nvPr/>
        </p:nvCxnSpPr>
        <p:spPr>
          <a:xfrm>
            <a:off x="5457825" y="3613150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36B956-A9CA-C8F9-F4C7-0A75B75FD0EF}"/>
              </a:ext>
            </a:extLst>
          </p:cNvPr>
          <p:cNvCxnSpPr>
            <a:cxnSpLocks/>
          </p:cNvCxnSpPr>
          <p:nvPr/>
        </p:nvCxnSpPr>
        <p:spPr>
          <a:xfrm>
            <a:off x="6029325" y="3613150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BCB0A4-7A65-B608-76C0-6ACEA99A8A10}"/>
              </a:ext>
            </a:extLst>
          </p:cNvPr>
          <p:cNvCxnSpPr>
            <a:cxnSpLocks/>
          </p:cNvCxnSpPr>
          <p:nvPr/>
        </p:nvCxnSpPr>
        <p:spPr>
          <a:xfrm>
            <a:off x="6548438" y="3605306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55121-6243-E61C-E1E3-4AF3F27B96E6}"/>
              </a:ext>
            </a:extLst>
          </p:cNvPr>
          <p:cNvCxnSpPr>
            <a:cxnSpLocks/>
          </p:cNvCxnSpPr>
          <p:nvPr/>
        </p:nvCxnSpPr>
        <p:spPr>
          <a:xfrm>
            <a:off x="4908456" y="3279775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C2D2F9-C47F-D2E7-396D-5B18D591CDF0}"/>
              </a:ext>
            </a:extLst>
          </p:cNvPr>
          <p:cNvCxnSpPr>
            <a:cxnSpLocks/>
          </p:cNvCxnSpPr>
          <p:nvPr/>
        </p:nvCxnSpPr>
        <p:spPr>
          <a:xfrm>
            <a:off x="4909155" y="2901576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DBB89C-DFEB-5254-A29A-31E294468CB2}"/>
              </a:ext>
            </a:extLst>
          </p:cNvPr>
          <p:cNvCxnSpPr>
            <a:cxnSpLocks/>
          </p:cNvCxnSpPr>
          <p:nvPr/>
        </p:nvCxnSpPr>
        <p:spPr>
          <a:xfrm>
            <a:off x="4901312" y="2527300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B5ECE3-F7CB-6C95-2CCE-0CE5D65560DE}"/>
                  </a:ext>
                </a:extLst>
              </p:cNvPr>
              <p:cNvSpPr txBox="1"/>
              <p:nvPr/>
            </p:nvSpPr>
            <p:spPr>
              <a:xfrm>
                <a:off x="1659198" y="1431253"/>
                <a:ext cx="22397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B5ECE3-F7CB-6C95-2CCE-0CE5D655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98" y="1431253"/>
                <a:ext cx="2239780" cy="307777"/>
              </a:xfrm>
              <a:prstGeom prst="rect">
                <a:avLst/>
              </a:prstGeom>
              <a:blipFill>
                <a:blip r:embed="rId2"/>
                <a:stretch>
                  <a:fillRect l="-3261" r="-1630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6564B-1C93-9C2F-0368-0DD2418BBBDB}"/>
                  </a:ext>
                </a:extLst>
              </p:cNvPr>
              <p:cNvSpPr txBox="1"/>
              <p:nvPr/>
            </p:nvSpPr>
            <p:spPr>
              <a:xfrm>
                <a:off x="1659198" y="2056900"/>
                <a:ext cx="21012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Cambria Math" panose="02040503050406030204" pitchFamily="18" charset="0"/>
                  </a:rPr>
                  <a:t>w</a:t>
                </a:r>
                <a:r>
                  <a:rPr lang="en-US" altLang="zh-CN" sz="1600" b="0" i="1" dirty="0">
                    <a:latin typeface="Cambria Math" panose="02040503050406030204" pitchFamily="18" charset="0"/>
                  </a:rPr>
                  <a:t>=0, b=1.5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+1.5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6564B-1C93-9C2F-0368-0DD2418B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98" y="2056900"/>
                <a:ext cx="2101281" cy="492443"/>
              </a:xfrm>
              <a:prstGeom prst="rect">
                <a:avLst/>
              </a:prstGeom>
              <a:blipFill>
                <a:blip r:embed="rId3"/>
                <a:stretch>
                  <a:fillRect l="-2609" t="-13580" r="-1449" b="-17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1F979-6120-B32C-9DB5-6D3057B378DA}"/>
                  </a:ext>
                </a:extLst>
              </p:cNvPr>
              <p:cNvSpPr txBox="1"/>
              <p:nvPr/>
            </p:nvSpPr>
            <p:spPr>
              <a:xfrm>
                <a:off x="1659199" y="2886472"/>
                <a:ext cx="21012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Cambria Math" panose="02040503050406030204" pitchFamily="18" charset="0"/>
                  </a:rPr>
                  <a:t>w</a:t>
                </a:r>
                <a:r>
                  <a:rPr lang="en-US" altLang="zh-CN" sz="1600" b="0" i="1" dirty="0">
                    <a:latin typeface="Cambria Math" panose="02040503050406030204" pitchFamily="18" charset="0"/>
                  </a:rPr>
                  <a:t>=0.5, b=0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=0.5∗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1F979-6120-B32C-9DB5-6D3057B37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99" y="2886472"/>
                <a:ext cx="2101280" cy="492443"/>
              </a:xfrm>
              <a:prstGeom prst="rect">
                <a:avLst/>
              </a:prstGeom>
              <a:blipFill>
                <a:blip r:embed="rId4"/>
                <a:stretch>
                  <a:fillRect l="-2609" t="-15000" r="-144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C6892B-82BD-F0AF-511B-C2D98D63A0BD}"/>
                  </a:ext>
                </a:extLst>
              </p:cNvPr>
              <p:cNvSpPr txBox="1"/>
              <p:nvPr/>
            </p:nvSpPr>
            <p:spPr>
              <a:xfrm>
                <a:off x="1659199" y="3790884"/>
                <a:ext cx="21012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Cambria Math" panose="02040503050406030204" pitchFamily="18" charset="0"/>
                  </a:rPr>
                  <a:t>w</a:t>
                </a:r>
                <a:r>
                  <a:rPr lang="en-US" altLang="zh-CN" sz="1600" b="0" i="1" dirty="0">
                    <a:latin typeface="Cambria Math" panose="02040503050406030204" pitchFamily="18" charset="0"/>
                  </a:rPr>
                  <a:t>=0.5, b=1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=0.5∗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C6892B-82BD-F0AF-511B-C2D98D63A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99" y="3790884"/>
                <a:ext cx="2101280" cy="492443"/>
              </a:xfrm>
              <a:prstGeom prst="rect">
                <a:avLst/>
              </a:prstGeom>
              <a:blipFill>
                <a:blip r:embed="rId5"/>
                <a:stretch>
                  <a:fillRect l="-2609" t="-14815" r="-1449" b="-16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8CAE482F-1934-8928-3A06-EA61D291ECA4}"/>
              </a:ext>
            </a:extLst>
          </p:cNvPr>
          <p:cNvSpPr txBox="1"/>
          <p:nvPr/>
        </p:nvSpPr>
        <p:spPr>
          <a:xfrm>
            <a:off x="4754719" y="3638428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0</a:t>
            </a:r>
            <a:endParaRPr lang="zh-CN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5238DA-1F55-B396-AE6C-83A28708A2B1}"/>
              </a:ext>
            </a:extLst>
          </p:cNvPr>
          <p:cNvSpPr txBox="1"/>
          <p:nvPr/>
        </p:nvSpPr>
        <p:spPr>
          <a:xfrm>
            <a:off x="5326218" y="3706363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</a:t>
            </a:r>
            <a:endParaRPr lang="zh-CN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55BC37-2A80-88A8-D3B6-6A04B10EFE19}"/>
              </a:ext>
            </a:extLst>
          </p:cNvPr>
          <p:cNvSpPr txBox="1"/>
          <p:nvPr/>
        </p:nvSpPr>
        <p:spPr>
          <a:xfrm>
            <a:off x="4704773" y="316326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1</a:t>
            </a:r>
            <a:endParaRPr lang="zh-CN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99C9C8-BB22-6A6F-9C1F-8A672AA8025E}"/>
              </a:ext>
            </a:extLst>
          </p:cNvPr>
          <p:cNvSpPr txBox="1"/>
          <p:nvPr/>
        </p:nvSpPr>
        <p:spPr>
          <a:xfrm>
            <a:off x="5894061" y="3699236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2</a:t>
            </a:r>
            <a:endParaRPr lang="zh-CN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F92D96-E651-CC8C-7C11-D70AC3CCEEB8}"/>
              </a:ext>
            </a:extLst>
          </p:cNvPr>
          <p:cNvSpPr txBox="1"/>
          <p:nvPr/>
        </p:nvSpPr>
        <p:spPr>
          <a:xfrm>
            <a:off x="4704773" y="278058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2</a:t>
            </a:r>
            <a:endParaRPr lang="zh-CN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446533-4EF6-0721-74E2-43D9B93E5350}"/>
              </a:ext>
            </a:extLst>
          </p:cNvPr>
          <p:cNvSpPr txBox="1"/>
          <p:nvPr/>
        </p:nvSpPr>
        <p:spPr>
          <a:xfrm>
            <a:off x="6416831" y="3686485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3</a:t>
            </a:r>
            <a:endParaRPr lang="zh-CN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66AFC6-75FD-89D2-8339-A462950607F0}"/>
              </a:ext>
            </a:extLst>
          </p:cNvPr>
          <p:cNvSpPr txBox="1"/>
          <p:nvPr/>
        </p:nvSpPr>
        <p:spPr>
          <a:xfrm>
            <a:off x="4704773" y="24044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3</a:t>
            </a:r>
            <a:endParaRPr lang="zh-CN" alt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74CF96-C5CB-A56C-B806-66227DECBC7E}"/>
              </a:ext>
            </a:extLst>
          </p:cNvPr>
          <p:cNvCxnSpPr>
            <a:cxnSpLocks/>
          </p:cNvCxnSpPr>
          <p:nvPr/>
        </p:nvCxnSpPr>
        <p:spPr>
          <a:xfrm>
            <a:off x="4960843" y="3098800"/>
            <a:ext cx="2170207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D406D0-889B-FF59-7B5B-7E447BAF7BC7}"/>
              </a:ext>
            </a:extLst>
          </p:cNvPr>
          <p:cNvCxnSpPr>
            <a:cxnSpLocks/>
          </p:cNvCxnSpPr>
          <p:nvPr/>
        </p:nvCxnSpPr>
        <p:spPr>
          <a:xfrm flipV="1">
            <a:off x="4960842" y="2786480"/>
            <a:ext cx="2322608" cy="8639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42F0F9-2417-987A-7B5A-473DEF1B29C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967987" y="2325636"/>
            <a:ext cx="2447070" cy="96843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1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4E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4E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4E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4E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FFFD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FFFD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FFFD2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FFFD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CE59-3608-1177-3F1F-EC159149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44E0C-629C-D949-CBFC-05AFE1097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</a:p>
          <a:p>
            <a:pPr lvl="1"/>
            <a:r>
              <a:rPr lang="en-US" altLang="zh-CN" dirty="0"/>
              <a:t>0-1 loss function</a:t>
            </a:r>
          </a:p>
          <a:p>
            <a:pPr lvl="1"/>
            <a:r>
              <a:rPr lang="en-US" altLang="zh-CN" dirty="0"/>
              <a:t>Quadratic loss function</a:t>
            </a:r>
          </a:p>
          <a:p>
            <a:pPr lvl="1"/>
            <a:r>
              <a:rPr lang="en-US" altLang="zh-CN" dirty="0"/>
              <a:t>Cross-Entropy loss function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1451D-F38A-140D-0F78-322A09231214}"/>
                  </a:ext>
                </a:extLst>
              </p:cNvPr>
              <p:cNvSpPr txBox="1"/>
              <p:nvPr/>
            </p:nvSpPr>
            <p:spPr>
              <a:xfrm>
                <a:off x="4289612" y="1256553"/>
                <a:ext cx="2820067" cy="480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1451D-F38A-140D-0F78-322A09231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612" y="1256553"/>
                <a:ext cx="2820067" cy="480581"/>
              </a:xfrm>
              <a:prstGeom prst="rect">
                <a:avLst/>
              </a:prstGeom>
              <a:blipFill>
                <a:blip r:embed="rId2"/>
                <a:stretch>
                  <a:fillRect l="-2165" t="-222785" r="-216" b="-32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81569-FCC4-2B0A-43E2-A1E460B48F05}"/>
                  </a:ext>
                </a:extLst>
              </p:cNvPr>
              <p:cNvSpPr txBox="1"/>
              <p:nvPr/>
            </p:nvSpPr>
            <p:spPr>
              <a:xfrm>
                <a:off x="4289612" y="1841262"/>
                <a:ext cx="2449388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81569-FCC4-2B0A-43E2-A1E460B48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612" y="1841262"/>
                <a:ext cx="2449388" cy="403316"/>
              </a:xfrm>
              <a:prstGeom prst="rect">
                <a:avLst/>
              </a:prstGeom>
              <a:blipFill>
                <a:blip r:embed="rId3"/>
                <a:stretch>
                  <a:fillRect l="-2494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23F4F6-DE39-1BDD-4EAF-C782706048FD}"/>
                  </a:ext>
                </a:extLst>
              </p:cNvPr>
              <p:cNvSpPr txBox="1"/>
              <p:nvPr/>
            </p:nvSpPr>
            <p:spPr>
              <a:xfrm>
                <a:off x="4289612" y="2268237"/>
                <a:ext cx="2666307" cy="607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𝑙𝑜𝑔𝑓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23F4F6-DE39-1BDD-4EAF-C78270604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612" y="2268237"/>
                <a:ext cx="2666307" cy="607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001C0F-A776-515B-EE1A-EF7C26D0144E}"/>
              </a:ext>
            </a:extLst>
          </p:cNvPr>
          <p:cNvCxnSpPr/>
          <p:nvPr/>
        </p:nvCxnSpPr>
        <p:spPr>
          <a:xfrm>
            <a:off x="941294" y="4316506"/>
            <a:ext cx="274992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EBD9B4-148A-C50E-0985-B61A36186555}"/>
              </a:ext>
            </a:extLst>
          </p:cNvPr>
          <p:cNvCxnSpPr>
            <a:cxnSpLocks/>
          </p:cNvCxnSpPr>
          <p:nvPr/>
        </p:nvCxnSpPr>
        <p:spPr>
          <a:xfrm flipV="1">
            <a:off x="1093694" y="2642347"/>
            <a:ext cx="0" cy="182655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8D627-C892-1066-E1AB-61515E6FB83B}"/>
              </a:ext>
            </a:extLst>
          </p:cNvPr>
          <p:cNvCxnSpPr/>
          <p:nvPr/>
        </p:nvCxnSpPr>
        <p:spPr>
          <a:xfrm>
            <a:off x="1590675" y="4267200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8FAA9-1E8C-77DC-E53A-01DE941E204C}"/>
              </a:ext>
            </a:extLst>
          </p:cNvPr>
          <p:cNvCxnSpPr/>
          <p:nvPr/>
        </p:nvCxnSpPr>
        <p:spPr>
          <a:xfrm>
            <a:off x="2162175" y="4267200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165B7B-6E10-CCE7-7AC1-3788995E5A16}"/>
              </a:ext>
            </a:extLst>
          </p:cNvPr>
          <p:cNvCxnSpPr/>
          <p:nvPr/>
        </p:nvCxnSpPr>
        <p:spPr>
          <a:xfrm>
            <a:off x="2681288" y="4259356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FE7C0D-6A57-DDDA-C631-2E2A9C6020E7}"/>
              </a:ext>
            </a:extLst>
          </p:cNvPr>
          <p:cNvCxnSpPr>
            <a:cxnSpLocks/>
          </p:cNvCxnSpPr>
          <p:nvPr/>
        </p:nvCxnSpPr>
        <p:spPr>
          <a:xfrm>
            <a:off x="1041306" y="3933825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DEB95F-B2B1-6049-8D17-4365936D8461}"/>
              </a:ext>
            </a:extLst>
          </p:cNvPr>
          <p:cNvCxnSpPr>
            <a:cxnSpLocks/>
          </p:cNvCxnSpPr>
          <p:nvPr/>
        </p:nvCxnSpPr>
        <p:spPr>
          <a:xfrm>
            <a:off x="1042005" y="3555626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06C7CF-BCC4-539A-B74E-63C3E6F89C38}"/>
              </a:ext>
            </a:extLst>
          </p:cNvPr>
          <p:cNvCxnSpPr>
            <a:cxnSpLocks/>
          </p:cNvCxnSpPr>
          <p:nvPr/>
        </p:nvCxnSpPr>
        <p:spPr>
          <a:xfrm>
            <a:off x="1034162" y="3181350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03CD6A-4448-9BB1-BDD4-3EFA3F148E1D}"/>
              </a:ext>
            </a:extLst>
          </p:cNvPr>
          <p:cNvGrpSpPr/>
          <p:nvPr/>
        </p:nvGrpSpPr>
        <p:grpSpPr>
          <a:xfrm>
            <a:off x="1693908" y="3668003"/>
            <a:ext cx="77742" cy="80926"/>
            <a:chOff x="1141458" y="4178430"/>
            <a:chExt cx="77742" cy="809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EC152C-1256-1F2A-A1F2-631D23086ADD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D36FC9-63B3-4753-4B31-46C9F9FB8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6417D6-ED21-28BC-582D-92CDDE13E475}"/>
              </a:ext>
            </a:extLst>
          </p:cNvPr>
          <p:cNvGrpSpPr/>
          <p:nvPr/>
        </p:nvGrpSpPr>
        <p:grpSpPr>
          <a:xfrm>
            <a:off x="1941558" y="3804471"/>
            <a:ext cx="77742" cy="80926"/>
            <a:chOff x="1141458" y="4178430"/>
            <a:chExt cx="77742" cy="8092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2FA133-73C2-0721-0557-7192F62237CF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61E2AB-E2E5-1940-B824-B8AD76227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EE5547-1657-D0CF-B75F-20230905D419}"/>
              </a:ext>
            </a:extLst>
          </p:cNvPr>
          <p:cNvGrpSpPr/>
          <p:nvPr/>
        </p:nvGrpSpPr>
        <p:grpSpPr>
          <a:xfrm>
            <a:off x="2017619" y="3515163"/>
            <a:ext cx="77742" cy="80926"/>
            <a:chOff x="1141458" y="4178430"/>
            <a:chExt cx="77742" cy="8092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7DA887-6A34-B742-F470-37620B2E44E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E80E77-0366-EB7D-030E-04AFB761B7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C638DB6-D793-3D9A-DCBE-1D089BF41289}"/>
              </a:ext>
            </a:extLst>
          </p:cNvPr>
          <p:cNvGrpSpPr/>
          <p:nvPr/>
        </p:nvGrpSpPr>
        <p:grpSpPr>
          <a:xfrm>
            <a:off x="2203278" y="3658613"/>
            <a:ext cx="77742" cy="80926"/>
            <a:chOff x="1141458" y="4178430"/>
            <a:chExt cx="77742" cy="8092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B81B18-0635-0AF3-5CE2-4D1BC6F8C638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62FE95-FD2C-A96D-966E-933D9A605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A45155-80F3-DCD7-6814-86D6E17DD2A0}"/>
              </a:ext>
            </a:extLst>
          </p:cNvPr>
          <p:cNvGrpSpPr/>
          <p:nvPr/>
        </p:nvGrpSpPr>
        <p:grpSpPr>
          <a:xfrm>
            <a:off x="2316256" y="3370862"/>
            <a:ext cx="77742" cy="80926"/>
            <a:chOff x="1141458" y="4178430"/>
            <a:chExt cx="77742" cy="8092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3A1D318-5798-D67E-FE54-85D86F196D8A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DC4299-DA52-C678-9EDB-F98F397F6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D8077E-002B-CF82-009B-08C557501B60}"/>
              </a:ext>
            </a:extLst>
          </p:cNvPr>
          <p:cNvGrpSpPr/>
          <p:nvPr/>
        </p:nvGrpSpPr>
        <p:grpSpPr>
          <a:xfrm>
            <a:off x="2164407" y="3355903"/>
            <a:ext cx="77742" cy="80926"/>
            <a:chOff x="1141458" y="4178430"/>
            <a:chExt cx="77742" cy="8092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7D3E87-E723-E8FC-C232-22BB4DD3EC9A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F12689-E42B-3A57-510A-42BEA466F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767D04-F08A-1A5A-4249-4C7BD1FB6CCC}"/>
              </a:ext>
            </a:extLst>
          </p:cNvPr>
          <p:cNvGrpSpPr/>
          <p:nvPr/>
        </p:nvGrpSpPr>
        <p:grpSpPr>
          <a:xfrm>
            <a:off x="1875689" y="3650108"/>
            <a:ext cx="77742" cy="80926"/>
            <a:chOff x="1141458" y="4178430"/>
            <a:chExt cx="77742" cy="8092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29BFDF-2437-64E7-F79B-0F000C3817FC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F22E83-D13D-3E9D-9ABB-15D881AD9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E8558E-883B-79EC-32EA-2CEA69F4041F}"/>
              </a:ext>
            </a:extLst>
          </p:cNvPr>
          <p:cNvGrpSpPr/>
          <p:nvPr/>
        </p:nvGrpSpPr>
        <p:grpSpPr>
          <a:xfrm>
            <a:off x="2413231" y="3559906"/>
            <a:ext cx="77742" cy="80926"/>
            <a:chOff x="1141458" y="4178430"/>
            <a:chExt cx="77742" cy="8092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DED8E1D-25D8-8C0F-C610-6D55F4F21CCD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F41D68-9DED-4B28-79E7-D230A23AD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4D80AB-0C3D-FAC9-0EE8-D0F2FE9D2F4B}"/>
              </a:ext>
            </a:extLst>
          </p:cNvPr>
          <p:cNvGrpSpPr/>
          <p:nvPr/>
        </p:nvGrpSpPr>
        <p:grpSpPr>
          <a:xfrm>
            <a:off x="2494054" y="3308169"/>
            <a:ext cx="77742" cy="80926"/>
            <a:chOff x="1141458" y="4178430"/>
            <a:chExt cx="77742" cy="8092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6D3FF93-484F-B644-DB53-895F0657CD77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A1DA28-59EF-6068-4296-CF789DAEE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BD8CED-7E4F-967C-AD7F-2B197688BCD3}"/>
              </a:ext>
            </a:extLst>
          </p:cNvPr>
          <p:cNvCxnSpPr/>
          <p:nvPr/>
        </p:nvCxnSpPr>
        <p:spPr>
          <a:xfrm flipV="1">
            <a:off x="1231900" y="3003550"/>
            <a:ext cx="2019300" cy="1060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903645-C1DB-AE63-9B7D-E4F77E66451B}"/>
                  </a:ext>
                </a:extLst>
              </p:cNvPr>
              <p:cNvSpPr txBox="1"/>
              <p:nvPr/>
            </p:nvSpPr>
            <p:spPr>
              <a:xfrm>
                <a:off x="4210049" y="3451788"/>
                <a:ext cx="3840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/>
                  <a:t>Choose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so that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800" dirty="0"/>
                  <a:t> is close 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800" dirty="0"/>
                  <a:t> for the training dataset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903645-C1DB-AE63-9B7D-E4F77E664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49" y="3451788"/>
                <a:ext cx="3840255" cy="646331"/>
              </a:xfrm>
              <a:prstGeom prst="rect">
                <a:avLst/>
              </a:prstGeom>
              <a:blipFill>
                <a:blip r:embed="rId5"/>
                <a:stretch>
                  <a:fillRect l="-1429" t="-4717" r="-254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1696F-4050-E321-5E54-544C0EF12E71}"/>
                  </a:ext>
                </a:extLst>
              </p:cNvPr>
              <p:cNvSpPr txBox="1"/>
              <p:nvPr/>
            </p:nvSpPr>
            <p:spPr>
              <a:xfrm>
                <a:off x="7236798" y="2051858"/>
                <a:ext cx="11642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1696F-4050-E321-5E54-544C0EF12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798" y="2051858"/>
                <a:ext cx="1164251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231CB0-40F5-88AF-ED67-67469ED7C9A2}"/>
                  </a:ext>
                </a:extLst>
              </p:cNvPr>
              <p:cNvSpPr txBox="1"/>
              <p:nvPr/>
            </p:nvSpPr>
            <p:spPr>
              <a:xfrm>
                <a:off x="1231900" y="4638669"/>
                <a:ext cx="19240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231CB0-40F5-88AF-ED67-67469ED7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4638669"/>
                <a:ext cx="1924049" cy="30777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09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CE59-3608-1177-3F1F-EC159149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Objective Function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44E0C-629C-D949-CBFC-05AFE1097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</a:p>
          <a:p>
            <a:pPr lvl="1"/>
            <a:r>
              <a:rPr lang="en-US" altLang="zh-CN" dirty="0"/>
              <a:t>0-1 loss function</a:t>
            </a:r>
          </a:p>
          <a:p>
            <a:pPr lvl="1"/>
            <a:r>
              <a:rPr lang="en-US" altLang="zh-CN" dirty="0"/>
              <a:t>Quadratic loss function</a:t>
            </a:r>
          </a:p>
          <a:p>
            <a:pPr lvl="1"/>
            <a:r>
              <a:rPr lang="en-US" altLang="zh-CN" dirty="0"/>
              <a:t>Cross-Entropy loss function</a:t>
            </a:r>
          </a:p>
          <a:p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001C0F-A776-515B-EE1A-EF7C26D0144E}"/>
              </a:ext>
            </a:extLst>
          </p:cNvPr>
          <p:cNvCxnSpPr/>
          <p:nvPr/>
        </p:nvCxnSpPr>
        <p:spPr>
          <a:xfrm>
            <a:off x="941294" y="4316506"/>
            <a:ext cx="274992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EBD9B4-148A-C50E-0985-B61A36186555}"/>
              </a:ext>
            </a:extLst>
          </p:cNvPr>
          <p:cNvCxnSpPr>
            <a:cxnSpLocks/>
          </p:cNvCxnSpPr>
          <p:nvPr/>
        </p:nvCxnSpPr>
        <p:spPr>
          <a:xfrm flipV="1">
            <a:off x="1093694" y="2642347"/>
            <a:ext cx="0" cy="182655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8D627-C892-1066-E1AB-61515E6FB83B}"/>
              </a:ext>
            </a:extLst>
          </p:cNvPr>
          <p:cNvCxnSpPr/>
          <p:nvPr/>
        </p:nvCxnSpPr>
        <p:spPr>
          <a:xfrm>
            <a:off x="1590675" y="4267200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8FAA9-1E8C-77DC-E53A-01DE941E204C}"/>
              </a:ext>
            </a:extLst>
          </p:cNvPr>
          <p:cNvCxnSpPr/>
          <p:nvPr/>
        </p:nvCxnSpPr>
        <p:spPr>
          <a:xfrm>
            <a:off x="2162175" y="4267200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165B7B-6E10-CCE7-7AC1-3788995E5A16}"/>
              </a:ext>
            </a:extLst>
          </p:cNvPr>
          <p:cNvCxnSpPr/>
          <p:nvPr/>
        </p:nvCxnSpPr>
        <p:spPr>
          <a:xfrm>
            <a:off x="2681288" y="4259356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FE7C0D-6A57-DDDA-C631-2E2A9C6020E7}"/>
              </a:ext>
            </a:extLst>
          </p:cNvPr>
          <p:cNvCxnSpPr>
            <a:cxnSpLocks/>
          </p:cNvCxnSpPr>
          <p:nvPr/>
        </p:nvCxnSpPr>
        <p:spPr>
          <a:xfrm>
            <a:off x="1041306" y="3933825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DEB95F-B2B1-6049-8D17-4365936D8461}"/>
              </a:ext>
            </a:extLst>
          </p:cNvPr>
          <p:cNvCxnSpPr>
            <a:cxnSpLocks/>
          </p:cNvCxnSpPr>
          <p:nvPr/>
        </p:nvCxnSpPr>
        <p:spPr>
          <a:xfrm>
            <a:off x="1042005" y="3555626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06C7CF-BCC4-539A-B74E-63C3E6F89C38}"/>
              </a:ext>
            </a:extLst>
          </p:cNvPr>
          <p:cNvCxnSpPr>
            <a:cxnSpLocks/>
          </p:cNvCxnSpPr>
          <p:nvPr/>
        </p:nvCxnSpPr>
        <p:spPr>
          <a:xfrm>
            <a:off x="1034162" y="3181350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03CD6A-4448-9BB1-BDD4-3EFA3F148E1D}"/>
              </a:ext>
            </a:extLst>
          </p:cNvPr>
          <p:cNvGrpSpPr/>
          <p:nvPr/>
        </p:nvGrpSpPr>
        <p:grpSpPr>
          <a:xfrm>
            <a:off x="1693908" y="3668003"/>
            <a:ext cx="77742" cy="80926"/>
            <a:chOff x="1141458" y="4178430"/>
            <a:chExt cx="77742" cy="809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EC152C-1256-1F2A-A1F2-631D23086ADD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D36FC9-63B3-4753-4B31-46C9F9FB8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6417D6-ED21-28BC-582D-92CDDE13E475}"/>
              </a:ext>
            </a:extLst>
          </p:cNvPr>
          <p:cNvGrpSpPr/>
          <p:nvPr/>
        </p:nvGrpSpPr>
        <p:grpSpPr>
          <a:xfrm>
            <a:off x="1941558" y="3804471"/>
            <a:ext cx="77742" cy="80926"/>
            <a:chOff x="1141458" y="4178430"/>
            <a:chExt cx="77742" cy="8092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2FA133-73C2-0721-0557-7192F62237CF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61E2AB-E2E5-1940-B824-B8AD76227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EE5547-1657-D0CF-B75F-20230905D419}"/>
              </a:ext>
            </a:extLst>
          </p:cNvPr>
          <p:cNvGrpSpPr/>
          <p:nvPr/>
        </p:nvGrpSpPr>
        <p:grpSpPr>
          <a:xfrm>
            <a:off x="2017619" y="3515163"/>
            <a:ext cx="77742" cy="80926"/>
            <a:chOff x="1141458" y="4178430"/>
            <a:chExt cx="77742" cy="8092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7DA887-6A34-B742-F470-37620B2E44E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E80E77-0366-EB7D-030E-04AFB761B7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C638DB6-D793-3D9A-DCBE-1D089BF41289}"/>
              </a:ext>
            </a:extLst>
          </p:cNvPr>
          <p:cNvGrpSpPr/>
          <p:nvPr/>
        </p:nvGrpSpPr>
        <p:grpSpPr>
          <a:xfrm>
            <a:off x="2203278" y="3658613"/>
            <a:ext cx="77742" cy="80926"/>
            <a:chOff x="1141458" y="4178430"/>
            <a:chExt cx="77742" cy="8092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B81B18-0635-0AF3-5CE2-4D1BC6F8C638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62FE95-FD2C-A96D-966E-933D9A605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A45155-80F3-DCD7-6814-86D6E17DD2A0}"/>
              </a:ext>
            </a:extLst>
          </p:cNvPr>
          <p:cNvGrpSpPr/>
          <p:nvPr/>
        </p:nvGrpSpPr>
        <p:grpSpPr>
          <a:xfrm>
            <a:off x="2316256" y="3370862"/>
            <a:ext cx="77742" cy="80926"/>
            <a:chOff x="1141458" y="4178430"/>
            <a:chExt cx="77742" cy="8092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3A1D318-5798-D67E-FE54-85D86F196D8A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DC4299-DA52-C678-9EDB-F98F397F6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D8077E-002B-CF82-009B-08C557501B60}"/>
              </a:ext>
            </a:extLst>
          </p:cNvPr>
          <p:cNvGrpSpPr/>
          <p:nvPr/>
        </p:nvGrpSpPr>
        <p:grpSpPr>
          <a:xfrm>
            <a:off x="2164407" y="3355903"/>
            <a:ext cx="77742" cy="80926"/>
            <a:chOff x="1141458" y="4178430"/>
            <a:chExt cx="77742" cy="8092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7D3E87-E723-E8FC-C232-22BB4DD3EC9A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F12689-E42B-3A57-510A-42BEA466F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767D04-F08A-1A5A-4249-4C7BD1FB6CCC}"/>
              </a:ext>
            </a:extLst>
          </p:cNvPr>
          <p:cNvGrpSpPr/>
          <p:nvPr/>
        </p:nvGrpSpPr>
        <p:grpSpPr>
          <a:xfrm>
            <a:off x="1875689" y="3650108"/>
            <a:ext cx="77742" cy="80926"/>
            <a:chOff x="1141458" y="4178430"/>
            <a:chExt cx="77742" cy="8092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29BFDF-2437-64E7-F79B-0F000C3817FC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F22E83-D13D-3E9D-9ABB-15D881AD9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E8558E-883B-79EC-32EA-2CEA69F4041F}"/>
              </a:ext>
            </a:extLst>
          </p:cNvPr>
          <p:cNvGrpSpPr/>
          <p:nvPr/>
        </p:nvGrpSpPr>
        <p:grpSpPr>
          <a:xfrm>
            <a:off x="2413231" y="3559906"/>
            <a:ext cx="77742" cy="80926"/>
            <a:chOff x="1141458" y="4178430"/>
            <a:chExt cx="77742" cy="8092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DED8E1D-25D8-8C0F-C610-6D55F4F21CCD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F41D68-9DED-4B28-79E7-D230A23AD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4D80AB-0C3D-FAC9-0EE8-D0F2FE9D2F4B}"/>
              </a:ext>
            </a:extLst>
          </p:cNvPr>
          <p:cNvGrpSpPr/>
          <p:nvPr/>
        </p:nvGrpSpPr>
        <p:grpSpPr>
          <a:xfrm>
            <a:off x="2494054" y="3308169"/>
            <a:ext cx="77742" cy="80926"/>
            <a:chOff x="1141458" y="4178430"/>
            <a:chExt cx="77742" cy="8092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6D3FF93-484F-B644-DB53-895F0657CD77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A1DA28-59EF-6068-4296-CF789DAEE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BD8CED-7E4F-967C-AD7F-2B197688BCD3}"/>
              </a:ext>
            </a:extLst>
          </p:cNvPr>
          <p:cNvCxnSpPr/>
          <p:nvPr/>
        </p:nvCxnSpPr>
        <p:spPr>
          <a:xfrm flipV="1">
            <a:off x="1231900" y="3003550"/>
            <a:ext cx="2019300" cy="1060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903645-C1DB-AE63-9B7D-E4F77E66451B}"/>
                  </a:ext>
                </a:extLst>
              </p:cNvPr>
              <p:cNvSpPr txBox="1"/>
              <p:nvPr/>
            </p:nvSpPr>
            <p:spPr>
              <a:xfrm>
                <a:off x="4210049" y="3451788"/>
                <a:ext cx="38402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/>
                  <a:t>Choose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 so that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800" dirty="0"/>
                  <a:t> is close 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800" dirty="0"/>
                  <a:t> for the training dataset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903645-C1DB-AE63-9B7D-E4F77E664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49" y="3451788"/>
                <a:ext cx="3840253" cy="646331"/>
              </a:xfrm>
              <a:prstGeom prst="rect">
                <a:avLst/>
              </a:prstGeom>
              <a:blipFill>
                <a:blip r:embed="rId2"/>
                <a:stretch>
                  <a:fillRect l="-1429" t="-4717" r="-254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0C9130-7F7B-3795-D646-36DFE303533A}"/>
                  </a:ext>
                </a:extLst>
              </p:cNvPr>
              <p:cNvSpPr txBox="1"/>
              <p:nvPr/>
            </p:nvSpPr>
            <p:spPr>
              <a:xfrm>
                <a:off x="4546600" y="1546398"/>
                <a:ext cx="2869888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0C9130-7F7B-3795-D646-36DFE3035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0" y="1546398"/>
                <a:ext cx="2869888" cy="403316"/>
              </a:xfrm>
              <a:prstGeom prst="rect">
                <a:avLst/>
              </a:prstGeom>
              <a:blipFill>
                <a:blip r:embed="rId3"/>
                <a:stretch>
                  <a:fillRect l="-2123" t="-151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515BA8-EC54-51D1-3A17-27FD5847D2EC}"/>
                  </a:ext>
                </a:extLst>
              </p:cNvPr>
              <p:cNvSpPr txBox="1"/>
              <p:nvPr/>
            </p:nvSpPr>
            <p:spPr>
              <a:xfrm>
                <a:off x="4546600" y="2155951"/>
                <a:ext cx="2924390" cy="60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515BA8-EC54-51D1-3A17-27FD5847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0" y="2155951"/>
                <a:ext cx="2924390" cy="605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E14ED44-DCA3-3D43-7253-D64B08C180FF}"/>
              </a:ext>
            </a:extLst>
          </p:cNvPr>
          <p:cNvSpPr txBox="1"/>
          <p:nvPr/>
        </p:nvSpPr>
        <p:spPr>
          <a:xfrm>
            <a:off x="4967227" y="2875658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Objective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3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E45E-EA28-07B1-E3D4-DEC792E8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9132BD-C004-EA9D-C41F-C3D44A55D7CF}"/>
                  </a:ext>
                </a:extLst>
              </p:cNvPr>
              <p:cNvSpPr txBox="1"/>
              <p:nvPr/>
            </p:nvSpPr>
            <p:spPr>
              <a:xfrm>
                <a:off x="1046984" y="1709082"/>
                <a:ext cx="228088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  Target function:</a:t>
                </a: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9132BD-C004-EA9D-C41F-C3D44A55D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84" y="1709082"/>
                <a:ext cx="2280881" cy="461665"/>
              </a:xfrm>
              <a:prstGeom prst="rect">
                <a:avLst/>
              </a:prstGeom>
              <a:blipFill>
                <a:blip r:embed="rId2"/>
                <a:stretch>
                  <a:fillRect l="-1337" t="-13158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BA91CE-BA31-66EF-2024-055D8D2B562A}"/>
                  </a:ext>
                </a:extLst>
              </p:cNvPr>
              <p:cNvSpPr txBox="1"/>
              <p:nvPr/>
            </p:nvSpPr>
            <p:spPr>
              <a:xfrm>
                <a:off x="1046984" y="2571750"/>
                <a:ext cx="3293802" cy="626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Loss Function:</a:t>
                </a:r>
              </a:p>
              <a:p>
                <a:r>
                  <a:rPr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BA91CE-BA31-66EF-2024-055D8D2B5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84" y="2571750"/>
                <a:ext cx="3293802" cy="626582"/>
              </a:xfrm>
              <a:prstGeom prst="rect">
                <a:avLst/>
              </a:prstGeom>
              <a:blipFill>
                <a:blip r:embed="rId3"/>
                <a:stretch>
                  <a:fillRect l="-556" t="-6796" b="-70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5E22FB-5F34-C366-A83E-4EBA5330841F}"/>
                  </a:ext>
                </a:extLst>
              </p:cNvPr>
              <p:cNvSpPr txBox="1"/>
              <p:nvPr/>
            </p:nvSpPr>
            <p:spPr>
              <a:xfrm>
                <a:off x="1137580" y="3537780"/>
                <a:ext cx="2168156" cy="2983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Goal: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minimize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5E22FB-5F34-C366-A83E-4EBA5330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80" y="3537780"/>
                <a:ext cx="2168156" cy="298351"/>
              </a:xfrm>
              <a:prstGeom prst="rect">
                <a:avLst/>
              </a:prstGeom>
              <a:blipFill>
                <a:blip r:embed="rId4"/>
                <a:stretch>
                  <a:fillRect l="-5070" t="-20408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B8370-E79F-5A71-0743-35D64F00BBAA}"/>
                  </a:ext>
                </a:extLst>
              </p:cNvPr>
              <p:cNvSpPr txBox="1"/>
              <p:nvPr/>
            </p:nvSpPr>
            <p:spPr>
              <a:xfrm>
                <a:off x="4625792" y="1709081"/>
                <a:ext cx="25439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  Target function: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B8370-E79F-5A71-0743-35D64F00B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792" y="1709081"/>
                <a:ext cx="2543902" cy="246221"/>
              </a:xfrm>
              <a:prstGeom prst="rect">
                <a:avLst/>
              </a:prstGeom>
              <a:blipFill>
                <a:blip r:embed="rId5"/>
                <a:stretch>
                  <a:fillRect l="-1199" t="-14634" r="-719" b="-36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6A219D-3D3B-112E-BF48-EB9EDAC328A6}"/>
                  </a:ext>
                </a:extLst>
              </p:cNvPr>
              <p:cNvSpPr txBox="1"/>
              <p:nvPr/>
            </p:nvSpPr>
            <p:spPr>
              <a:xfrm>
                <a:off x="4625792" y="2311935"/>
                <a:ext cx="3293802" cy="1146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Loss Function:</a:t>
                </a:r>
              </a:p>
              <a:p>
                <a:r>
                  <a:rPr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6A219D-3D3B-112E-BF48-EB9EDAC3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792" y="2311935"/>
                <a:ext cx="3293802" cy="1146211"/>
              </a:xfrm>
              <a:prstGeom prst="rect">
                <a:avLst/>
              </a:prstGeom>
              <a:blipFill>
                <a:blip r:embed="rId6"/>
                <a:stretch>
                  <a:fillRect l="-556" t="-3723" b="-38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543606-6817-5394-ECAD-02CC327F4263}"/>
                  </a:ext>
                </a:extLst>
              </p:cNvPr>
              <p:cNvSpPr txBox="1"/>
              <p:nvPr/>
            </p:nvSpPr>
            <p:spPr>
              <a:xfrm>
                <a:off x="4693027" y="3814779"/>
                <a:ext cx="2168156" cy="281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Goal: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minimize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543606-6817-5394-ECAD-02CC327F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27" y="3814779"/>
                <a:ext cx="2168156" cy="281744"/>
              </a:xfrm>
              <a:prstGeom prst="rect">
                <a:avLst/>
              </a:prstGeom>
              <a:blipFill>
                <a:blip r:embed="rId7"/>
                <a:stretch>
                  <a:fillRect l="-5056" t="-21739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95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D2DE-4F71-A48F-DA4B-33DFE8E0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5CC955-360A-CA3A-4D64-EF072F2160E5}"/>
                  </a:ext>
                </a:extLst>
              </p:cNvPr>
              <p:cNvSpPr txBox="1"/>
              <p:nvPr/>
            </p:nvSpPr>
            <p:spPr>
              <a:xfrm>
                <a:off x="1095791" y="1432169"/>
                <a:ext cx="257675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0" i="1" dirty="0">
                    <a:latin typeface="Cambria Math" panose="02040503050406030204" pitchFamily="18" charset="0"/>
                  </a:rPr>
                  <a:t>  Target function of x: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5CC955-360A-CA3A-4D64-EF072F216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791" y="1432169"/>
                <a:ext cx="2576752" cy="492443"/>
              </a:xfrm>
              <a:prstGeom prst="rect">
                <a:avLst/>
              </a:prstGeom>
              <a:blipFill>
                <a:blip r:embed="rId2"/>
                <a:stretch>
                  <a:fillRect t="-7407" b="-16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EB648D-C06D-7625-04C6-5EC4C9AC4F6D}"/>
                  </a:ext>
                </a:extLst>
              </p:cNvPr>
              <p:cNvSpPr txBox="1"/>
              <p:nvPr/>
            </p:nvSpPr>
            <p:spPr>
              <a:xfrm>
                <a:off x="4666823" y="1370251"/>
                <a:ext cx="3293802" cy="611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0" i="1" dirty="0">
                    <a:latin typeface="Cambria Math" panose="02040503050406030204" pitchFamily="18" charset="0"/>
                  </a:rPr>
                  <a:t>Loss Function of parameter w: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EB648D-C06D-7625-04C6-5EC4C9AC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823" y="1370251"/>
                <a:ext cx="3293802" cy="611962"/>
              </a:xfrm>
              <a:prstGeom prst="rect">
                <a:avLst/>
              </a:prstGeom>
              <a:blipFill>
                <a:blip r:embed="rId3"/>
                <a:stretch>
                  <a:fillRect t="-9000" b="-7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F5F4F1-7919-2EBD-AA93-662DA96299C6}"/>
              </a:ext>
            </a:extLst>
          </p:cNvPr>
          <p:cNvCxnSpPr>
            <a:cxnSpLocks/>
          </p:cNvCxnSpPr>
          <p:nvPr/>
        </p:nvCxnSpPr>
        <p:spPr>
          <a:xfrm>
            <a:off x="997463" y="4007924"/>
            <a:ext cx="2228875" cy="336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2BB19A-5323-0A6C-529C-604DC6EB7276}"/>
              </a:ext>
            </a:extLst>
          </p:cNvPr>
          <p:cNvCxnSpPr>
            <a:cxnSpLocks/>
          </p:cNvCxnSpPr>
          <p:nvPr/>
        </p:nvCxnSpPr>
        <p:spPr>
          <a:xfrm flipV="1">
            <a:off x="1156725" y="2319495"/>
            <a:ext cx="0" cy="182655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415021-BF66-008B-3EAE-914DB0D1C373}"/>
              </a:ext>
            </a:extLst>
          </p:cNvPr>
          <p:cNvCxnSpPr/>
          <p:nvPr/>
        </p:nvCxnSpPr>
        <p:spPr>
          <a:xfrm>
            <a:off x="1513494" y="3958900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E75186-7D09-A1E2-FAB3-69A763D62172}"/>
              </a:ext>
            </a:extLst>
          </p:cNvPr>
          <p:cNvCxnSpPr/>
          <p:nvPr/>
        </p:nvCxnSpPr>
        <p:spPr>
          <a:xfrm>
            <a:off x="1865919" y="3955536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4BA82A-2F53-90CB-D2DF-13322A5ACCDA}"/>
              </a:ext>
            </a:extLst>
          </p:cNvPr>
          <p:cNvCxnSpPr/>
          <p:nvPr/>
        </p:nvCxnSpPr>
        <p:spPr>
          <a:xfrm>
            <a:off x="2232632" y="3956517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3B1B81-1569-6DAC-D2F2-400314DAD3FC}"/>
              </a:ext>
            </a:extLst>
          </p:cNvPr>
          <p:cNvCxnSpPr>
            <a:cxnSpLocks/>
          </p:cNvCxnSpPr>
          <p:nvPr/>
        </p:nvCxnSpPr>
        <p:spPr>
          <a:xfrm>
            <a:off x="1095792" y="3647655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FC4388-AB97-689C-8B68-83F68F696032}"/>
              </a:ext>
            </a:extLst>
          </p:cNvPr>
          <p:cNvCxnSpPr>
            <a:cxnSpLocks/>
          </p:cNvCxnSpPr>
          <p:nvPr/>
        </p:nvCxnSpPr>
        <p:spPr>
          <a:xfrm>
            <a:off x="1095792" y="3273238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BB7968-56AB-7F50-663C-5FFA37A3688B}"/>
              </a:ext>
            </a:extLst>
          </p:cNvPr>
          <p:cNvCxnSpPr>
            <a:cxnSpLocks/>
          </p:cNvCxnSpPr>
          <p:nvPr/>
        </p:nvCxnSpPr>
        <p:spPr>
          <a:xfrm>
            <a:off x="1095791" y="2939425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5046AE-F485-E890-30E3-8045655F2D0A}"/>
              </a:ext>
            </a:extLst>
          </p:cNvPr>
          <p:cNvGrpSpPr/>
          <p:nvPr/>
        </p:nvGrpSpPr>
        <p:grpSpPr>
          <a:xfrm>
            <a:off x="1471875" y="3605392"/>
            <a:ext cx="77742" cy="80926"/>
            <a:chOff x="1141458" y="4178430"/>
            <a:chExt cx="77742" cy="8092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2C288A8-32CA-ED2B-53AC-A72FEB6580ED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F2B2CB-BECD-7A5B-1ECF-1F7F52393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21486E-57AD-C3D4-0E24-DB19ADCAC395}"/>
              </a:ext>
            </a:extLst>
          </p:cNvPr>
          <p:cNvGrpSpPr/>
          <p:nvPr/>
        </p:nvGrpSpPr>
        <p:grpSpPr>
          <a:xfrm>
            <a:off x="1825494" y="3251637"/>
            <a:ext cx="77742" cy="80926"/>
            <a:chOff x="1141458" y="4178430"/>
            <a:chExt cx="77742" cy="809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7AF77D-22B3-935C-BC17-63800494858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AFEBEAE-2454-9F17-7319-FAD44BEEA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F536C5-54F3-A7EF-4CCD-1BBC5ECEF563}"/>
              </a:ext>
            </a:extLst>
          </p:cNvPr>
          <p:cNvGrpSpPr/>
          <p:nvPr/>
        </p:nvGrpSpPr>
        <p:grpSpPr>
          <a:xfrm>
            <a:off x="2193761" y="2886262"/>
            <a:ext cx="77742" cy="80926"/>
            <a:chOff x="1141458" y="4178430"/>
            <a:chExt cx="77742" cy="809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4F728-10C5-4837-91B8-C5D3888285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ED67A6-7B87-711F-3303-02DE5E99C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D65A75-B50F-3A44-5D7A-EECB21B1ED26}"/>
              </a:ext>
            </a:extLst>
          </p:cNvPr>
          <p:cNvCxnSpPr>
            <a:cxnSpLocks/>
          </p:cNvCxnSpPr>
          <p:nvPr/>
        </p:nvCxnSpPr>
        <p:spPr>
          <a:xfrm flipV="1">
            <a:off x="1155322" y="2220923"/>
            <a:ext cx="1775203" cy="17823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296CCF4-51FF-31E4-F124-513EEB55885F}"/>
                  </a:ext>
                </a:extLst>
              </p:cNvPr>
              <p:cNvSpPr txBox="1"/>
              <p:nvPr/>
            </p:nvSpPr>
            <p:spPr>
              <a:xfrm>
                <a:off x="2580788" y="2675473"/>
                <a:ext cx="8244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296CCF4-51FF-31E4-F124-513EEB558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88" y="2675473"/>
                <a:ext cx="82442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5881DB-2626-3168-F892-E7F70642E1D5}"/>
                  </a:ext>
                </a:extLst>
              </p:cNvPr>
              <p:cNvSpPr txBox="1"/>
              <p:nvPr/>
            </p:nvSpPr>
            <p:spPr>
              <a:xfrm>
                <a:off x="2460760" y="4029077"/>
                <a:ext cx="8244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5881DB-2626-3168-F892-E7F70642E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60" y="4029077"/>
                <a:ext cx="82442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D1026E9-6972-15AB-ACD0-799EB9D8767C}"/>
                  </a:ext>
                </a:extLst>
              </p:cNvPr>
              <p:cNvSpPr txBox="1"/>
              <p:nvPr/>
            </p:nvSpPr>
            <p:spPr>
              <a:xfrm>
                <a:off x="390430" y="2371058"/>
                <a:ext cx="8244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D1026E9-6972-15AB-ACD0-799EB9D87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0" y="2371058"/>
                <a:ext cx="824424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141707-2CA5-59BC-A3F9-FBFAB5493FD4}"/>
              </a:ext>
            </a:extLst>
          </p:cNvPr>
          <p:cNvCxnSpPr>
            <a:cxnSpLocks/>
          </p:cNvCxnSpPr>
          <p:nvPr/>
        </p:nvCxnSpPr>
        <p:spPr>
          <a:xfrm flipV="1">
            <a:off x="1155322" y="2828970"/>
            <a:ext cx="2397503" cy="118231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EB1E6F-DDCC-B0AC-3466-105A1E83FC53}"/>
                  </a:ext>
                </a:extLst>
              </p:cNvPr>
              <p:cNvSpPr txBox="1"/>
              <p:nvPr/>
            </p:nvSpPr>
            <p:spPr>
              <a:xfrm>
                <a:off x="2930525" y="3078885"/>
                <a:ext cx="8244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EB1E6F-DDCC-B0AC-3466-105A1E83F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25" y="3078885"/>
                <a:ext cx="82442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09041A-20A7-D410-5A2B-9BD0AECCCB6B}"/>
              </a:ext>
            </a:extLst>
          </p:cNvPr>
          <p:cNvCxnSpPr>
            <a:cxnSpLocks/>
          </p:cNvCxnSpPr>
          <p:nvPr/>
        </p:nvCxnSpPr>
        <p:spPr>
          <a:xfrm>
            <a:off x="1146782" y="4011287"/>
            <a:ext cx="234889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6CEE31-F7A5-8EBD-1B9B-5D06C33EA9DE}"/>
                  </a:ext>
                </a:extLst>
              </p:cNvPr>
              <p:cNvSpPr txBox="1"/>
              <p:nvPr/>
            </p:nvSpPr>
            <p:spPr>
              <a:xfrm>
                <a:off x="2939065" y="3593041"/>
                <a:ext cx="8244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6CEE31-F7A5-8EBD-1B9B-5D06C33EA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65" y="3593041"/>
                <a:ext cx="82442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91006E-8FFB-1860-F614-2EF3933768BD}"/>
              </a:ext>
            </a:extLst>
          </p:cNvPr>
          <p:cNvCxnSpPr/>
          <p:nvPr/>
        </p:nvCxnSpPr>
        <p:spPr>
          <a:xfrm>
            <a:off x="5351512" y="4077671"/>
            <a:ext cx="274992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8067E4-46D6-CD49-8430-64F714A16473}"/>
              </a:ext>
            </a:extLst>
          </p:cNvPr>
          <p:cNvCxnSpPr>
            <a:cxnSpLocks/>
          </p:cNvCxnSpPr>
          <p:nvPr/>
        </p:nvCxnSpPr>
        <p:spPr>
          <a:xfrm flipV="1">
            <a:off x="5495180" y="2383373"/>
            <a:ext cx="0" cy="182655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5B547C2-E9C4-0E6F-0475-E07E2D6786DA}"/>
              </a:ext>
            </a:extLst>
          </p:cNvPr>
          <p:cNvCxnSpPr/>
          <p:nvPr/>
        </p:nvCxnSpPr>
        <p:spPr>
          <a:xfrm>
            <a:off x="5889768" y="4025283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1E8B477-900B-13F0-3556-E47E2FCE4A1E}"/>
              </a:ext>
            </a:extLst>
          </p:cNvPr>
          <p:cNvCxnSpPr/>
          <p:nvPr/>
        </p:nvCxnSpPr>
        <p:spPr>
          <a:xfrm>
            <a:off x="6254893" y="4025282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AA09ED-C3FA-8E24-38D4-C144613CFC81}"/>
              </a:ext>
            </a:extLst>
          </p:cNvPr>
          <p:cNvCxnSpPr/>
          <p:nvPr/>
        </p:nvCxnSpPr>
        <p:spPr>
          <a:xfrm>
            <a:off x="6605731" y="4025281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A6053D-F1BB-F6CE-774A-03FADBC9F66B}"/>
              </a:ext>
            </a:extLst>
          </p:cNvPr>
          <p:cNvCxnSpPr>
            <a:cxnSpLocks/>
          </p:cNvCxnSpPr>
          <p:nvPr/>
        </p:nvCxnSpPr>
        <p:spPr>
          <a:xfrm>
            <a:off x="5431729" y="3708952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1C088D6-FE03-D7C4-5EDE-242FF8692213}"/>
              </a:ext>
            </a:extLst>
          </p:cNvPr>
          <p:cNvCxnSpPr>
            <a:cxnSpLocks/>
          </p:cNvCxnSpPr>
          <p:nvPr/>
        </p:nvCxnSpPr>
        <p:spPr>
          <a:xfrm>
            <a:off x="5435648" y="3353755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86730EA-631E-9741-9B62-4D09B98F7BD8}"/>
              </a:ext>
            </a:extLst>
          </p:cNvPr>
          <p:cNvCxnSpPr>
            <a:cxnSpLocks/>
          </p:cNvCxnSpPr>
          <p:nvPr/>
        </p:nvCxnSpPr>
        <p:spPr>
          <a:xfrm>
            <a:off x="5431729" y="3000000"/>
            <a:ext cx="11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80ED312-7C01-6F75-23F6-95F1D36E9F2E}"/>
              </a:ext>
            </a:extLst>
          </p:cNvPr>
          <p:cNvGrpSpPr/>
          <p:nvPr/>
        </p:nvGrpSpPr>
        <p:grpSpPr>
          <a:xfrm>
            <a:off x="6215905" y="4037201"/>
            <a:ext cx="77742" cy="80926"/>
            <a:chOff x="1141458" y="4178430"/>
            <a:chExt cx="77742" cy="8092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957C75-68F9-F9F6-7C60-B7C062B235F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0D47729-8FA8-55B9-452F-7C82271F4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F127495-5A54-67D0-33C6-E12E0144D7CA}"/>
              </a:ext>
            </a:extLst>
          </p:cNvPr>
          <p:cNvCxnSpPr/>
          <p:nvPr/>
        </p:nvCxnSpPr>
        <p:spPr>
          <a:xfrm>
            <a:off x="6974031" y="4025281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3F80278-F3D4-AAA6-885C-3044774BA4C1}"/>
              </a:ext>
            </a:extLst>
          </p:cNvPr>
          <p:cNvCxnSpPr/>
          <p:nvPr/>
        </p:nvCxnSpPr>
        <p:spPr>
          <a:xfrm>
            <a:off x="7326456" y="4025280"/>
            <a:ext cx="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C64B5DA-789B-9EAB-CD8D-0DDA743E50AE}"/>
                  </a:ext>
                </a:extLst>
              </p:cNvPr>
              <p:cNvSpPr txBox="1"/>
              <p:nvPr/>
            </p:nvSpPr>
            <p:spPr>
              <a:xfrm>
                <a:off x="7602997" y="4130055"/>
                <a:ext cx="4011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C64B5DA-789B-9EAB-CD8D-0DDA743E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7" y="4130055"/>
                <a:ext cx="40117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F03040-7FDF-90F1-9CCE-20085ADB445E}"/>
                  </a:ext>
                </a:extLst>
              </p:cNvPr>
              <p:cNvSpPr txBox="1"/>
              <p:nvPr/>
            </p:nvSpPr>
            <p:spPr>
              <a:xfrm>
                <a:off x="4801893" y="2580660"/>
                <a:ext cx="64946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F03040-7FDF-90F1-9CCE-20085ADB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893" y="2580660"/>
                <a:ext cx="649462" cy="307777"/>
              </a:xfrm>
              <a:prstGeom prst="rect">
                <a:avLst/>
              </a:prstGeom>
              <a:blipFill>
                <a:blip r:embed="rId1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CA22E67-7EA7-C18D-5712-FC1F29D68E90}"/>
                  </a:ext>
                </a:extLst>
              </p:cNvPr>
              <p:cNvSpPr txBox="1"/>
              <p:nvPr/>
            </p:nvSpPr>
            <p:spPr>
              <a:xfrm>
                <a:off x="5197691" y="4025280"/>
                <a:ext cx="4011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CA22E67-7EA7-C18D-5712-FC1F29D6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91" y="4025280"/>
                <a:ext cx="40117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A239175-4AF9-FC6F-971A-9AA6D59B6595}"/>
                  </a:ext>
                </a:extLst>
              </p:cNvPr>
              <p:cNvSpPr txBox="1"/>
              <p:nvPr/>
            </p:nvSpPr>
            <p:spPr>
              <a:xfrm>
                <a:off x="6156347" y="4086667"/>
                <a:ext cx="2369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A239175-4AF9-FC6F-971A-9AA6D59B6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347" y="4086667"/>
                <a:ext cx="236943" cy="307777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F3D3636-4B3E-FCB4-834C-B4FF3D2E9B0B}"/>
                  </a:ext>
                </a:extLst>
              </p:cNvPr>
              <p:cNvSpPr txBox="1"/>
              <p:nvPr/>
            </p:nvSpPr>
            <p:spPr>
              <a:xfrm>
                <a:off x="5803923" y="4077667"/>
                <a:ext cx="2369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F3D3636-4B3E-FCB4-834C-B4FF3D2E9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923" y="4077667"/>
                <a:ext cx="236943" cy="307777"/>
              </a:xfrm>
              <a:prstGeom prst="rect">
                <a:avLst/>
              </a:prstGeom>
              <a:blipFill>
                <a:blip r:embed="rId13"/>
                <a:stretch>
                  <a:fillRect l="-35897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4722BF5-CA83-9134-61AF-F8F3FA712473}"/>
                  </a:ext>
                </a:extLst>
              </p:cNvPr>
              <p:cNvSpPr txBox="1"/>
              <p:nvPr/>
            </p:nvSpPr>
            <p:spPr>
              <a:xfrm>
                <a:off x="6518734" y="4077666"/>
                <a:ext cx="2369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4722BF5-CA83-9134-61AF-F8F3FA712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34" y="4077666"/>
                <a:ext cx="236943" cy="307777"/>
              </a:xfrm>
              <a:prstGeom prst="rect">
                <a:avLst/>
              </a:prstGeom>
              <a:blipFill>
                <a:blip r:embed="rId14"/>
                <a:stretch>
                  <a:fillRect l="-3333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3CB6B70-A8EF-B071-B244-0F1A2BCC9028}"/>
                  </a:ext>
                </a:extLst>
              </p:cNvPr>
              <p:cNvSpPr txBox="1"/>
              <p:nvPr/>
            </p:nvSpPr>
            <p:spPr>
              <a:xfrm>
                <a:off x="6881121" y="4077665"/>
                <a:ext cx="2369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3CB6B70-A8EF-B071-B244-0F1A2BCC9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21" y="4077665"/>
                <a:ext cx="236943" cy="307777"/>
              </a:xfrm>
              <a:prstGeom prst="rect">
                <a:avLst/>
              </a:prstGeom>
              <a:blipFill>
                <a:blip r:embed="rId15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CBBE154-921C-0127-926A-EEBA99A51996}"/>
                  </a:ext>
                </a:extLst>
              </p:cNvPr>
              <p:cNvSpPr txBox="1"/>
              <p:nvPr/>
            </p:nvSpPr>
            <p:spPr>
              <a:xfrm>
                <a:off x="7233157" y="4077664"/>
                <a:ext cx="2369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CBBE154-921C-0127-926A-EEBA99A51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157" y="4077664"/>
                <a:ext cx="236943" cy="307777"/>
              </a:xfrm>
              <a:prstGeom prst="rect">
                <a:avLst/>
              </a:prstGeom>
              <a:blipFill>
                <a:blip r:embed="rId16"/>
                <a:stretch>
                  <a:fillRect l="-36842" r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F6A6417-F5C4-2E36-D784-705DCDE0EF6A}"/>
                  </a:ext>
                </a:extLst>
              </p:cNvPr>
              <p:cNvSpPr txBox="1"/>
              <p:nvPr/>
            </p:nvSpPr>
            <p:spPr>
              <a:xfrm>
                <a:off x="5212459" y="3561934"/>
                <a:ext cx="2369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F6A6417-F5C4-2E36-D784-705DCDE0E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59" y="3561934"/>
                <a:ext cx="236943" cy="307777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D2017A7-93A4-22B8-C886-88B743BB5A5C}"/>
                  </a:ext>
                </a:extLst>
              </p:cNvPr>
              <p:cNvSpPr txBox="1"/>
              <p:nvPr/>
            </p:nvSpPr>
            <p:spPr>
              <a:xfrm>
                <a:off x="5212458" y="3201771"/>
                <a:ext cx="2369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D2017A7-93A4-22B8-C886-88B743BB5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58" y="3201771"/>
                <a:ext cx="236943" cy="307777"/>
              </a:xfrm>
              <a:prstGeom prst="rect">
                <a:avLst/>
              </a:prstGeom>
              <a:blipFill>
                <a:blip r:embed="rId17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7E5444E-92C9-2367-FA5F-0171FC0C3BC7}"/>
                  </a:ext>
                </a:extLst>
              </p:cNvPr>
              <p:cNvSpPr txBox="1"/>
              <p:nvPr/>
            </p:nvSpPr>
            <p:spPr>
              <a:xfrm>
                <a:off x="5212457" y="2837800"/>
                <a:ext cx="2369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7E5444E-92C9-2367-FA5F-0171FC0C3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57" y="2837800"/>
                <a:ext cx="236943" cy="307777"/>
              </a:xfrm>
              <a:prstGeom prst="rect">
                <a:avLst/>
              </a:prstGeom>
              <a:blipFill>
                <a:blip r:embed="rId18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7CA0B0C-F32A-9A1C-F10E-C03320A7B083}"/>
              </a:ext>
            </a:extLst>
          </p:cNvPr>
          <p:cNvGrpSpPr/>
          <p:nvPr/>
        </p:nvGrpSpPr>
        <p:grpSpPr>
          <a:xfrm>
            <a:off x="5842715" y="3872223"/>
            <a:ext cx="77742" cy="80926"/>
            <a:chOff x="1141458" y="4178430"/>
            <a:chExt cx="77742" cy="80926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C251AE5-0634-C7C0-74CA-D6724C8839FA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A0F3056-84E7-EDD3-A786-6DF23E1D6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7BAA655-DC79-E63A-F2B2-92A6D40E5EB2}"/>
              </a:ext>
            </a:extLst>
          </p:cNvPr>
          <p:cNvGrpSpPr/>
          <p:nvPr/>
        </p:nvGrpSpPr>
        <p:grpSpPr>
          <a:xfrm>
            <a:off x="5457175" y="3197573"/>
            <a:ext cx="77742" cy="80926"/>
            <a:chOff x="1141458" y="4178430"/>
            <a:chExt cx="77742" cy="8092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A6D40D2-84E2-E41F-68EB-A0CAF96E6508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B9CB1ED-1BAF-7BB9-7EC4-9BAFA32C8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2575A83-B807-7D3F-DC94-6213611E49E8}"/>
              </a:ext>
            </a:extLst>
          </p:cNvPr>
          <p:cNvGrpSpPr/>
          <p:nvPr/>
        </p:nvGrpSpPr>
        <p:grpSpPr>
          <a:xfrm>
            <a:off x="6566860" y="3880258"/>
            <a:ext cx="77742" cy="80926"/>
            <a:chOff x="1141458" y="4178430"/>
            <a:chExt cx="77742" cy="8092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5B0974E-DE15-8731-C063-513FCD7594D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DED3F18-CA71-905C-F18D-313C55614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5E0E07F-26B9-AFF5-CE05-43D96067A15C}"/>
              </a:ext>
            </a:extLst>
          </p:cNvPr>
          <p:cNvGrpSpPr/>
          <p:nvPr/>
        </p:nvGrpSpPr>
        <p:grpSpPr>
          <a:xfrm>
            <a:off x="6935160" y="3197573"/>
            <a:ext cx="77742" cy="80926"/>
            <a:chOff x="1141458" y="4178430"/>
            <a:chExt cx="77742" cy="80926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24F159A-0D04-1A56-80D4-E879B18DA2F8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19" y="4178430"/>
              <a:ext cx="77181" cy="809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8BEE7DB-E1EF-7B35-EBFD-ED60ACBDD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458" y="4178430"/>
              <a:ext cx="77742" cy="809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1B3A3-B36D-AE4D-44D4-A970678B6627}"/>
              </a:ext>
            </a:extLst>
          </p:cNvPr>
          <p:cNvCxnSpPr>
            <a:cxnSpLocks/>
          </p:cNvCxnSpPr>
          <p:nvPr/>
        </p:nvCxnSpPr>
        <p:spPr>
          <a:xfrm>
            <a:off x="4160171" y="1370251"/>
            <a:ext cx="0" cy="351924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7AAF2CA-741E-CC50-064D-4C913AF8D200}"/>
              </a:ext>
            </a:extLst>
          </p:cNvPr>
          <p:cNvSpPr/>
          <p:nvPr/>
        </p:nvSpPr>
        <p:spPr>
          <a:xfrm>
            <a:off x="5265738" y="2413000"/>
            <a:ext cx="1952625" cy="1638300"/>
          </a:xfrm>
          <a:custGeom>
            <a:avLst/>
            <a:gdLst>
              <a:gd name="connsiteX0" fmla="*/ 1952625 w 1952625"/>
              <a:gd name="connsiteY0" fmla="*/ 0 h 1638300"/>
              <a:gd name="connsiteX1" fmla="*/ 1928812 w 1952625"/>
              <a:gd name="connsiteY1" fmla="*/ 38100 h 1638300"/>
              <a:gd name="connsiteX2" fmla="*/ 1909762 w 1952625"/>
              <a:gd name="connsiteY2" fmla="*/ 185738 h 1638300"/>
              <a:gd name="connsiteX3" fmla="*/ 1900237 w 1952625"/>
              <a:gd name="connsiteY3" fmla="*/ 238125 h 1638300"/>
              <a:gd name="connsiteX4" fmla="*/ 1890712 w 1952625"/>
              <a:gd name="connsiteY4" fmla="*/ 328613 h 1638300"/>
              <a:gd name="connsiteX5" fmla="*/ 1881187 w 1952625"/>
              <a:gd name="connsiteY5" fmla="*/ 361950 h 1638300"/>
              <a:gd name="connsiteX6" fmla="*/ 1871662 w 1952625"/>
              <a:gd name="connsiteY6" fmla="*/ 404813 h 1638300"/>
              <a:gd name="connsiteX7" fmla="*/ 1819275 w 1952625"/>
              <a:gd name="connsiteY7" fmla="*/ 561975 h 1638300"/>
              <a:gd name="connsiteX8" fmla="*/ 1804987 w 1952625"/>
              <a:gd name="connsiteY8" fmla="*/ 590550 h 1638300"/>
              <a:gd name="connsiteX9" fmla="*/ 1785937 w 1952625"/>
              <a:gd name="connsiteY9" fmla="*/ 642938 h 1638300"/>
              <a:gd name="connsiteX10" fmla="*/ 1757362 w 1952625"/>
              <a:gd name="connsiteY10" fmla="*/ 700088 h 1638300"/>
              <a:gd name="connsiteX11" fmla="*/ 1733550 w 1952625"/>
              <a:gd name="connsiteY11" fmla="*/ 795338 h 1638300"/>
              <a:gd name="connsiteX12" fmla="*/ 1719262 w 1952625"/>
              <a:gd name="connsiteY12" fmla="*/ 833438 h 1638300"/>
              <a:gd name="connsiteX13" fmla="*/ 1695450 w 1952625"/>
              <a:gd name="connsiteY13" fmla="*/ 881063 h 1638300"/>
              <a:gd name="connsiteX14" fmla="*/ 1685925 w 1952625"/>
              <a:gd name="connsiteY14" fmla="*/ 900113 h 1638300"/>
              <a:gd name="connsiteX15" fmla="*/ 1628775 w 1952625"/>
              <a:gd name="connsiteY15" fmla="*/ 990600 h 1638300"/>
              <a:gd name="connsiteX16" fmla="*/ 1557337 w 1952625"/>
              <a:gd name="connsiteY16" fmla="*/ 1119188 h 1638300"/>
              <a:gd name="connsiteX17" fmla="*/ 1519237 w 1952625"/>
              <a:gd name="connsiteY17" fmla="*/ 1190625 h 1638300"/>
              <a:gd name="connsiteX18" fmla="*/ 1495425 w 1952625"/>
              <a:gd name="connsiteY18" fmla="*/ 1228725 h 1638300"/>
              <a:gd name="connsiteX19" fmla="*/ 1471612 w 1952625"/>
              <a:gd name="connsiteY19" fmla="*/ 1281113 h 1638300"/>
              <a:gd name="connsiteX20" fmla="*/ 1433512 w 1952625"/>
              <a:gd name="connsiteY20" fmla="*/ 1343025 h 1638300"/>
              <a:gd name="connsiteX21" fmla="*/ 1423987 w 1952625"/>
              <a:gd name="connsiteY21" fmla="*/ 1362075 h 1638300"/>
              <a:gd name="connsiteX22" fmla="*/ 1404937 w 1952625"/>
              <a:gd name="connsiteY22" fmla="*/ 1371600 h 1638300"/>
              <a:gd name="connsiteX23" fmla="*/ 1381125 w 1952625"/>
              <a:gd name="connsiteY23" fmla="*/ 1390650 h 1638300"/>
              <a:gd name="connsiteX24" fmla="*/ 1338262 w 1952625"/>
              <a:gd name="connsiteY24" fmla="*/ 1438275 h 1638300"/>
              <a:gd name="connsiteX25" fmla="*/ 1285875 w 1952625"/>
              <a:gd name="connsiteY25" fmla="*/ 1504950 h 1638300"/>
              <a:gd name="connsiteX26" fmla="*/ 1228725 w 1952625"/>
              <a:gd name="connsiteY26" fmla="*/ 1533525 h 1638300"/>
              <a:gd name="connsiteX27" fmla="*/ 1152525 w 1952625"/>
              <a:gd name="connsiteY27" fmla="*/ 1571625 h 1638300"/>
              <a:gd name="connsiteX28" fmla="*/ 1104900 w 1952625"/>
              <a:gd name="connsiteY28" fmla="*/ 1600200 h 1638300"/>
              <a:gd name="connsiteX29" fmla="*/ 1009650 w 1952625"/>
              <a:gd name="connsiteY29" fmla="*/ 1638300 h 1638300"/>
              <a:gd name="connsiteX30" fmla="*/ 823912 w 1952625"/>
              <a:gd name="connsiteY30" fmla="*/ 1624013 h 1638300"/>
              <a:gd name="connsiteX31" fmla="*/ 728662 w 1952625"/>
              <a:gd name="connsiteY31" fmla="*/ 1581150 h 1638300"/>
              <a:gd name="connsiteX32" fmla="*/ 695325 w 1952625"/>
              <a:gd name="connsiteY32" fmla="*/ 1562100 h 1638300"/>
              <a:gd name="connsiteX33" fmla="*/ 661987 w 1952625"/>
              <a:gd name="connsiteY33" fmla="*/ 1528763 h 1638300"/>
              <a:gd name="connsiteX34" fmla="*/ 638175 w 1952625"/>
              <a:gd name="connsiteY34" fmla="*/ 1504950 h 1638300"/>
              <a:gd name="connsiteX35" fmla="*/ 619125 w 1952625"/>
              <a:gd name="connsiteY35" fmla="*/ 1481138 h 1638300"/>
              <a:gd name="connsiteX36" fmla="*/ 566737 w 1952625"/>
              <a:gd name="connsiteY36" fmla="*/ 1447800 h 1638300"/>
              <a:gd name="connsiteX37" fmla="*/ 542925 w 1952625"/>
              <a:gd name="connsiteY37" fmla="*/ 1409700 h 1638300"/>
              <a:gd name="connsiteX38" fmla="*/ 476250 w 1952625"/>
              <a:gd name="connsiteY38" fmla="*/ 1319213 h 1638300"/>
              <a:gd name="connsiteX39" fmla="*/ 419100 w 1952625"/>
              <a:gd name="connsiteY39" fmla="*/ 1147763 h 1638300"/>
              <a:gd name="connsiteX40" fmla="*/ 376237 w 1952625"/>
              <a:gd name="connsiteY40" fmla="*/ 1047750 h 1638300"/>
              <a:gd name="connsiteX41" fmla="*/ 338137 w 1952625"/>
              <a:gd name="connsiteY41" fmla="*/ 985838 h 1638300"/>
              <a:gd name="connsiteX42" fmla="*/ 309562 w 1952625"/>
              <a:gd name="connsiteY42" fmla="*/ 919163 h 1638300"/>
              <a:gd name="connsiteX43" fmla="*/ 295275 w 1952625"/>
              <a:gd name="connsiteY43" fmla="*/ 881063 h 1638300"/>
              <a:gd name="connsiteX44" fmla="*/ 271462 w 1952625"/>
              <a:gd name="connsiteY44" fmla="*/ 842963 h 1638300"/>
              <a:gd name="connsiteX45" fmla="*/ 247650 w 1952625"/>
              <a:gd name="connsiteY45" fmla="*/ 800100 h 1638300"/>
              <a:gd name="connsiteX46" fmla="*/ 209550 w 1952625"/>
              <a:gd name="connsiteY46" fmla="*/ 714375 h 1638300"/>
              <a:gd name="connsiteX47" fmla="*/ 171450 w 1952625"/>
              <a:gd name="connsiteY47" fmla="*/ 609600 h 1638300"/>
              <a:gd name="connsiteX48" fmla="*/ 142875 w 1952625"/>
              <a:gd name="connsiteY48" fmla="*/ 552450 h 1638300"/>
              <a:gd name="connsiteX49" fmla="*/ 114300 w 1952625"/>
              <a:gd name="connsiteY49" fmla="*/ 457200 h 1638300"/>
              <a:gd name="connsiteX50" fmla="*/ 61912 w 1952625"/>
              <a:gd name="connsiteY50" fmla="*/ 300038 h 1638300"/>
              <a:gd name="connsiteX51" fmla="*/ 47625 w 1952625"/>
              <a:gd name="connsiteY51" fmla="*/ 242888 h 1638300"/>
              <a:gd name="connsiteX52" fmla="*/ 23812 w 1952625"/>
              <a:gd name="connsiteY52" fmla="*/ 147638 h 1638300"/>
              <a:gd name="connsiteX53" fmla="*/ 14287 w 1952625"/>
              <a:gd name="connsiteY53" fmla="*/ 90488 h 1638300"/>
              <a:gd name="connsiteX54" fmla="*/ 4762 w 1952625"/>
              <a:gd name="connsiteY54" fmla="*/ 57150 h 1638300"/>
              <a:gd name="connsiteX55" fmla="*/ 0 w 1952625"/>
              <a:gd name="connsiteY55" fmla="*/ 42863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52625" h="1638300">
                <a:moveTo>
                  <a:pt x="1952625" y="0"/>
                </a:moveTo>
                <a:cubicBezTo>
                  <a:pt x="1944687" y="12700"/>
                  <a:pt x="1933376" y="23836"/>
                  <a:pt x="1928812" y="38100"/>
                </a:cubicBezTo>
                <a:cubicBezTo>
                  <a:pt x="1910530" y="95230"/>
                  <a:pt x="1916577" y="128946"/>
                  <a:pt x="1909762" y="185738"/>
                </a:cubicBezTo>
                <a:cubicBezTo>
                  <a:pt x="1907647" y="203360"/>
                  <a:pt x="1902583" y="220532"/>
                  <a:pt x="1900237" y="238125"/>
                </a:cubicBezTo>
                <a:cubicBezTo>
                  <a:pt x="1896229" y="268188"/>
                  <a:pt x="1895324" y="298636"/>
                  <a:pt x="1890712" y="328613"/>
                </a:cubicBezTo>
                <a:cubicBezTo>
                  <a:pt x="1888955" y="340036"/>
                  <a:pt x="1883990" y="350738"/>
                  <a:pt x="1881187" y="361950"/>
                </a:cubicBezTo>
                <a:cubicBezTo>
                  <a:pt x="1877637" y="376149"/>
                  <a:pt x="1875554" y="390704"/>
                  <a:pt x="1871662" y="404813"/>
                </a:cubicBezTo>
                <a:cubicBezTo>
                  <a:pt x="1854522" y="466946"/>
                  <a:pt x="1843121" y="505342"/>
                  <a:pt x="1819275" y="561975"/>
                </a:cubicBezTo>
                <a:cubicBezTo>
                  <a:pt x="1815142" y="571790"/>
                  <a:pt x="1809042" y="580703"/>
                  <a:pt x="1804987" y="590550"/>
                </a:cubicBezTo>
                <a:cubicBezTo>
                  <a:pt x="1797912" y="607732"/>
                  <a:pt x="1793346" y="625898"/>
                  <a:pt x="1785937" y="642938"/>
                </a:cubicBezTo>
                <a:cubicBezTo>
                  <a:pt x="1777445" y="662470"/>
                  <a:pt x="1765123" y="680254"/>
                  <a:pt x="1757362" y="700088"/>
                </a:cubicBezTo>
                <a:cubicBezTo>
                  <a:pt x="1741420" y="740828"/>
                  <a:pt x="1745225" y="755642"/>
                  <a:pt x="1733550" y="795338"/>
                </a:cubicBezTo>
                <a:cubicBezTo>
                  <a:pt x="1729723" y="808350"/>
                  <a:pt x="1724771" y="821043"/>
                  <a:pt x="1719262" y="833438"/>
                </a:cubicBezTo>
                <a:cubicBezTo>
                  <a:pt x="1712054" y="849657"/>
                  <a:pt x="1703387" y="865188"/>
                  <a:pt x="1695450" y="881063"/>
                </a:cubicBezTo>
                <a:cubicBezTo>
                  <a:pt x="1692275" y="887413"/>
                  <a:pt x="1689716" y="894110"/>
                  <a:pt x="1685925" y="900113"/>
                </a:cubicBezTo>
                <a:cubicBezTo>
                  <a:pt x="1666875" y="930275"/>
                  <a:pt x="1644729" y="958692"/>
                  <a:pt x="1628775" y="990600"/>
                </a:cubicBezTo>
                <a:cubicBezTo>
                  <a:pt x="1570583" y="1106984"/>
                  <a:pt x="1633582" y="984639"/>
                  <a:pt x="1557337" y="1119188"/>
                </a:cubicBezTo>
                <a:cubicBezTo>
                  <a:pt x="1544032" y="1142668"/>
                  <a:pt x="1532516" y="1167131"/>
                  <a:pt x="1519237" y="1190625"/>
                </a:cubicBezTo>
                <a:cubicBezTo>
                  <a:pt x="1511868" y="1203663"/>
                  <a:pt x="1502400" y="1215472"/>
                  <a:pt x="1495425" y="1228725"/>
                </a:cubicBezTo>
                <a:cubicBezTo>
                  <a:pt x="1486491" y="1245700"/>
                  <a:pt x="1480748" y="1264246"/>
                  <a:pt x="1471612" y="1281113"/>
                </a:cubicBezTo>
                <a:cubicBezTo>
                  <a:pt x="1460071" y="1302420"/>
                  <a:pt x="1445798" y="1322139"/>
                  <a:pt x="1433512" y="1343025"/>
                </a:cubicBezTo>
                <a:cubicBezTo>
                  <a:pt x="1429912" y="1349144"/>
                  <a:pt x="1429007" y="1357055"/>
                  <a:pt x="1423987" y="1362075"/>
                </a:cubicBezTo>
                <a:cubicBezTo>
                  <a:pt x="1418967" y="1367095"/>
                  <a:pt x="1410844" y="1367662"/>
                  <a:pt x="1404937" y="1371600"/>
                </a:cubicBezTo>
                <a:cubicBezTo>
                  <a:pt x="1396479" y="1377238"/>
                  <a:pt x="1388313" y="1383462"/>
                  <a:pt x="1381125" y="1390650"/>
                </a:cubicBezTo>
                <a:cubicBezTo>
                  <a:pt x="1366023" y="1405752"/>
                  <a:pt x="1351374" y="1421416"/>
                  <a:pt x="1338262" y="1438275"/>
                </a:cubicBezTo>
                <a:cubicBezTo>
                  <a:pt x="1293376" y="1495985"/>
                  <a:pt x="1337573" y="1458421"/>
                  <a:pt x="1285875" y="1504950"/>
                </a:cubicBezTo>
                <a:cubicBezTo>
                  <a:pt x="1261100" y="1527248"/>
                  <a:pt x="1265499" y="1516671"/>
                  <a:pt x="1228725" y="1533525"/>
                </a:cubicBezTo>
                <a:cubicBezTo>
                  <a:pt x="1202909" y="1545357"/>
                  <a:pt x="1176876" y="1557014"/>
                  <a:pt x="1152525" y="1571625"/>
                </a:cubicBezTo>
                <a:cubicBezTo>
                  <a:pt x="1136650" y="1581150"/>
                  <a:pt x="1121459" y="1591921"/>
                  <a:pt x="1104900" y="1600200"/>
                </a:cubicBezTo>
                <a:cubicBezTo>
                  <a:pt x="1061527" y="1621887"/>
                  <a:pt x="1047657" y="1625631"/>
                  <a:pt x="1009650" y="1638300"/>
                </a:cubicBezTo>
                <a:cubicBezTo>
                  <a:pt x="947737" y="1633538"/>
                  <a:pt x="884762" y="1636389"/>
                  <a:pt x="823912" y="1624013"/>
                </a:cubicBezTo>
                <a:cubicBezTo>
                  <a:pt x="789794" y="1617074"/>
                  <a:pt x="758891" y="1598424"/>
                  <a:pt x="728662" y="1581150"/>
                </a:cubicBezTo>
                <a:cubicBezTo>
                  <a:pt x="717550" y="1574800"/>
                  <a:pt x="705389" y="1570007"/>
                  <a:pt x="695325" y="1562100"/>
                </a:cubicBezTo>
                <a:cubicBezTo>
                  <a:pt x="682968" y="1552391"/>
                  <a:pt x="673100" y="1539876"/>
                  <a:pt x="661987" y="1528763"/>
                </a:cubicBezTo>
                <a:cubicBezTo>
                  <a:pt x="654049" y="1520825"/>
                  <a:pt x="645187" y="1513715"/>
                  <a:pt x="638175" y="1504950"/>
                </a:cubicBezTo>
                <a:cubicBezTo>
                  <a:pt x="631825" y="1497013"/>
                  <a:pt x="626313" y="1488326"/>
                  <a:pt x="619125" y="1481138"/>
                </a:cubicBezTo>
                <a:cubicBezTo>
                  <a:pt x="606919" y="1468932"/>
                  <a:pt x="579421" y="1455048"/>
                  <a:pt x="566737" y="1447800"/>
                </a:cubicBezTo>
                <a:cubicBezTo>
                  <a:pt x="558800" y="1435100"/>
                  <a:pt x="551809" y="1421757"/>
                  <a:pt x="542925" y="1409700"/>
                </a:cubicBezTo>
                <a:cubicBezTo>
                  <a:pt x="517339" y="1374976"/>
                  <a:pt x="494257" y="1357028"/>
                  <a:pt x="476250" y="1319213"/>
                </a:cubicBezTo>
                <a:cubicBezTo>
                  <a:pt x="425053" y="1211699"/>
                  <a:pt x="482492" y="1295677"/>
                  <a:pt x="419100" y="1147763"/>
                </a:cubicBezTo>
                <a:cubicBezTo>
                  <a:pt x="404812" y="1114425"/>
                  <a:pt x="395246" y="1078640"/>
                  <a:pt x="376237" y="1047750"/>
                </a:cubicBezTo>
                <a:cubicBezTo>
                  <a:pt x="363537" y="1027113"/>
                  <a:pt x="347682" y="1008111"/>
                  <a:pt x="338137" y="985838"/>
                </a:cubicBezTo>
                <a:cubicBezTo>
                  <a:pt x="328612" y="963613"/>
                  <a:pt x="318052" y="941804"/>
                  <a:pt x="309562" y="919163"/>
                </a:cubicBezTo>
                <a:cubicBezTo>
                  <a:pt x="304800" y="906463"/>
                  <a:pt x="301341" y="893195"/>
                  <a:pt x="295275" y="881063"/>
                </a:cubicBezTo>
                <a:cubicBezTo>
                  <a:pt x="288577" y="867668"/>
                  <a:pt x="279055" y="855872"/>
                  <a:pt x="271462" y="842963"/>
                </a:cubicBezTo>
                <a:cubicBezTo>
                  <a:pt x="263175" y="828875"/>
                  <a:pt x="255587" y="814388"/>
                  <a:pt x="247650" y="800100"/>
                </a:cubicBezTo>
                <a:cubicBezTo>
                  <a:pt x="231127" y="734013"/>
                  <a:pt x="267579" y="873955"/>
                  <a:pt x="209550" y="714375"/>
                </a:cubicBezTo>
                <a:cubicBezTo>
                  <a:pt x="196850" y="679450"/>
                  <a:pt x="188070" y="642839"/>
                  <a:pt x="171450" y="609600"/>
                </a:cubicBezTo>
                <a:cubicBezTo>
                  <a:pt x="161925" y="590550"/>
                  <a:pt x="150353" y="572392"/>
                  <a:pt x="142875" y="552450"/>
                </a:cubicBezTo>
                <a:cubicBezTo>
                  <a:pt x="131236" y="521413"/>
                  <a:pt x="126611" y="487977"/>
                  <a:pt x="114300" y="457200"/>
                </a:cubicBezTo>
                <a:cubicBezTo>
                  <a:pt x="94388" y="407421"/>
                  <a:pt x="70511" y="351640"/>
                  <a:pt x="61912" y="300038"/>
                </a:cubicBezTo>
                <a:cubicBezTo>
                  <a:pt x="55500" y="261559"/>
                  <a:pt x="60204" y="280624"/>
                  <a:pt x="47625" y="242888"/>
                </a:cubicBezTo>
                <a:cubicBezTo>
                  <a:pt x="36867" y="135318"/>
                  <a:pt x="53389" y="256086"/>
                  <a:pt x="23812" y="147638"/>
                </a:cubicBezTo>
                <a:cubicBezTo>
                  <a:pt x="18730" y="129006"/>
                  <a:pt x="19593" y="109058"/>
                  <a:pt x="14287" y="90488"/>
                </a:cubicBezTo>
                <a:cubicBezTo>
                  <a:pt x="11112" y="79375"/>
                  <a:pt x="8083" y="68220"/>
                  <a:pt x="4762" y="57150"/>
                </a:cubicBezTo>
                <a:cubicBezTo>
                  <a:pt x="3320" y="52342"/>
                  <a:pt x="0" y="42863"/>
                  <a:pt x="0" y="4286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7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7" grpId="2"/>
      <p:bldP spid="58" grpId="0"/>
      <p:bldP spid="58" grpId="1"/>
      <p:bldP spid="58" grpId="2"/>
      <p:bldP spid="63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3C7C-7758-B05A-8A1C-CA3EE212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2A44B-19A2-7C42-714B-A282242DD055}"/>
                  </a:ext>
                </a:extLst>
              </p:cNvPr>
              <p:cNvSpPr txBox="1"/>
              <p:nvPr/>
            </p:nvSpPr>
            <p:spPr>
              <a:xfrm>
                <a:off x="837582" y="1716062"/>
                <a:ext cx="228088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  Target function:</a:t>
                </a: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2A44B-19A2-7C42-714B-A282242D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82" y="1716062"/>
                <a:ext cx="2280881" cy="461665"/>
              </a:xfrm>
              <a:prstGeom prst="rect">
                <a:avLst/>
              </a:prstGeom>
              <a:blipFill>
                <a:blip r:embed="rId2"/>
                <a:stretch>
                  <a:fillRect l="-1333" t="-14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3E9DA2-6906-9210-178B-A8D5F8DDB26F}"/>
                  </a:ext>
                </a:extLst>
              </p:cNvPr>
              <p:cNvSpPr txBox="1"/>
              <p:nvPr/>
            </p:nvSpPr>
            <p:spPr>
              <a:xfrm>
                <a:off x="837582" y="2578730"/>
                <a:ext cx="3293802" cy="626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Loss Function:</a:t>
                </a:r>
              </a:p>
              <a:p>
                <a:r>
                  <a:rPr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3E9DA2-6906-9210-178B-A8D5F8DD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82" y="2578730"/>
                <a:ext cx="3293802" cy="626582"/>
              </a:xfrm>
              <a:prstGeom prst="rect">
                <a:avLst/>
              </a:prstGeom>
              <a:blipFill>
                <a:blip r:embed="rId3"/>
                <a:stretch>
                  <a:fillRect l="-555" t="-6796" b="-70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0E9E11-1D54-EECC-9209-1AEFFD44EE16}"/>
                  </a:ext>
                </a:extLst>
              </p:cNvPr>
              <p:cNvSpPr txBox="1"/>
              <p:nvPr/>
            </p:nvSpPr>
            <p:spPr>
              <a:xfrm>
                <a:off x="928178" y="3544760"/>
                <a:ext cx="2168156" cy="2983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Goal: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minimize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0E9E11-1D54-EECC-9209-1AEFFD44E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78" y="3544760"/>
                <a:ext cx="2168156" cy="298351"/>
              </a:xfrm>
              <a:prstGeom prst="rect">
                <a:avLst/>
              </a:prstGeom>
              <a:blipFill>
                <a:blip r:embed="rId4"/>
                <a:stretch>
                  <a:fillRect l="-5056" t="-20408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FB31953-480C-6AB4-DD07-506785EB8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151" y="1152425"/>
            <a:ext cx="4676345" cy="3642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70C623-AF73-0CAF-8F94-82E6D26D7555}"/>
                  </a:ext>
                </a:extLst>
              </p:cNvPr>
              <p:cNvSpPr txBox="1"/>
              <p:nvPr/>
            </p:nvSpPr>
            <p:spPr>
              <a:xfrm>
                <a:off x="4777847" y="4144396"/>
                <a:ext cx="3873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70C623-AF73-0CAF-8F94-82E6D26D7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47" y="4144396"/>
                <a:ext cx="38739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3CD6C-CB54-0B8B-E809-94F06528AE80}"/>
                  </a:ext>
                </a:extLst>
              </p:cNvPr>
              <p:cNvSpPr txBox="1"/>
              <p:nvPr/>
            </p:nvSpPr>
            <p:spPr>
              <a:xfrm>
                <a:off x="7482708" y="4298285"/>
                <a:ext cx="3594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3CD6C-CB54-0B8B-E809-94F06528A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708" y="4298285"/>
                <a:ext cx="35947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5C7417-9BC6-92BD-E925-EB1BFF69A54D}"/>
              </a:ext>
            </a:extLst>
          </p:cNvPr>
          <p:cNvSpPr/>
          <p:nvPr/>
        </p:nvSpPr>
        <p:spPr>
          <a:xfrm>
            <a:off x="4020568" y="2345331"/>
            <a:ext cx="328067" cy="8599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C08AD4-BDA7-D7F8-7111-081E170A59BA}"/>
              </a:ext>
            </a:extLst>
          </p:cNvPr>
          <p:cNvSpPr/>
          <p:nvPr/>
        </p:nvSpPr>
        <p:spPr>
          <a:xfrm>
            <a:off x="5117866" y="4452174"/>
            <a:ext cx="359478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2BA36D-F504-4C8E-A3DE-0C952931C3A2}"/>
              </a:ext>
            </a:extLst>
          </p:cNvPr>
          <p:cNvSpPr/>
          <p:nvPr/>
        </p:nvSpPr>
        <p:spPr>
          <a:xfrm>
            <a:off x="7190067" y="4501872"/>
            <a:ext cx="359478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20A23B-FCB7-B4FD-693C-AB32194290AE}"/>
                  </a:ext>
                </a:extLst>
              </p:cNvPr>
              <p:cNvSpPr txBox="1"/>
              <p:nvPr/>
            </p:nvSpPr>
            <p:spPr>
              <a:xfrm rot="16200000">
                <a:off x="3652690" y="2648411"/>
                <a:ext cx="10435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20A23B-FCB7-B4FD-693C-AB3219429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52690" y="2648411"/>
                <a:ext cx="1043533" cy="307777"/>
              </a:xfrm>
              <a:prstGeom prst="rect">
                <a:avLst/>
              </a:prstGeom>
              <a:blipFill>
                <a:blip r:embed="rId8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36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A1E5-E8C1-E7F0-FBEA-ED4AC73C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Contour Plot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5C70C-14AF-F66D-6D04-448ED7AC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1" y="1239928"/>
            <a:ext cx="8696878" cy="3401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5858B1-E678-AA10-5842-CC8C0FA5D42E}"/>
                  </a:ext>
                </a:extLst>
              </p:cNvPr>
              <p:cNvSpPr txBox="1"/>
              <p:nvPr/>
            </p:nvSpPr>
            <p:spPr>
              <a:xfrm>
                <a:off x="474650" y="4575415"/>
                <a:ext cx="33539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;−0.13, 800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=−0.13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+800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5858B1-E678-AA10-5842-CC8C0FA5D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0" y="4575415"/>
                <a:ext cx="3353964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591E72-AF45-222D-D034-055AA3E4604F}"/>
                  </a:ext>
                </a:extLst>
              </p:cNvPr>
              <p:cNvSpPr txBox="1"/>
              <p:nvPr/>
            </p:nvSpPr>
            <p:spPr>
              <a:xfrm>
                <a:off x="4558040" y="1570258"/>
                <a:ext cx="3873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591E72-AF45-222D-D034-055AA3E4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040" y="1570258"/>
                <a:ext cx="38739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A8D868-3E0F-E440-37ED-9655174D29C1}"/>
                  </a:ext>
                </a:extLst>
              </p:cNvPr>
              <p:cNvSpPr txBox="1"/>
              <p:nvPr/>
            </p:nvSpPr>
            <p:spPr>
              <a:xfrm>
                <a:off x="8194699" y="4328819"/>
                <a:ext cx="3594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A8D868-3E0F-E440-37ED-9655174D2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699" y="4328819"/>
                <a:ext cx="3594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14934-FC79-723C-B671-6D39D72D75B0}"/>
              </a:ext>
            </a:extLst>
          </p:cNvPr>
          <p:cNvCxnSpPr/>
          <p:nvPr/>
        </p:nvCxnSpPr>
        <p:spPr>
          <a:xfrm>
            <a:off x="7175597" y="3162009"/>
            <a:ext cx="0" cy="101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6EF3DF-74FA-8784-9595-8DC71A0CF94F}"/>
              </a:ext>
            </a:extLst>
          </p:cNvPr>
          <p:cNvCxnSpPr/>
          <p:nvPr/>
        </p:nvCxnSpPr>
        <p:spPr>
          <a:xfrm flipH="1">
            <a:off x="5095511" y="3127108"/>
            <a:ext cx="2066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A33246-E673-9F4C-726E-44937266260A}"/>
              </a:ext>
            </a:extLst>
          </p:cNvPr>
          <p:cNvSpPr/>
          <p:nvPr/>
        </p:nvSpPr>
        <p:spPr>
          <a:xfrm>
            <a:off x="4558040" y="2725638"/>
            <a:ext cx="387398" cy="1571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413754-596E-3A22-5FDE-3A25939EF452}"/>
              </a:ext>
            </a:extLst>
          </p:cNvPr>
          <p:cNvSpPr/>
          <p:nvPr/>
        </p:nvSpPr>
        <p:spPr>
          <a:xfrm>
            <a:off x="6488052" y="4333222"/>
            <a:ext cx="387398" cy="1494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8826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388</Words>
  <Application>Microsoft Office PowerPoint</Application>
  <PresentationFormat>On-screen Show (16:9)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Cambria Math</vt:lpstr>
      <vt:lpstr>Open Sans</vt:lpstr>
      <vt:lpstr>Arial</vt:lpstr>
      <vt:lpstr>PT Sans Narrow</vt:lpstr>
      <vt:lpstr>Tropic</vt:lpstr>
      <vt:lpstr>Loss Function</vt:lpstr>
      <vt:lpstr>Recap</vt:lpstr>
      <vt:lpstr>Parameter Selection</vt:lpstr>
      <vt:lpstr>Loss Function</vt:lpstr>
      <vt:lpstr>Objective Function</vt:lpstr>
      <vt:lpstr>Loss Function</vt:lpstr>
      <vt:lpstr>PowerPoint Presentation</vt:lpstr>
      <vt:lpstr>PowerPoint Presentation</vt:lpstr>
      <vt:lpstr>Contour Plot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Guan Wang</cp:lastModifiedBy>
  <cp:revision>202</cp:revision>
  <dcterms:modified xsi:type="dcterms:W3CDTF">2024-09-30T20:55:09Z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2024-09-30T20:55:07Z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0e2bc648-d5ea-4595-a126-0dbcfbd5dca4</vt:lpwstr>
  </property>
  <property fmtid="{D5CDD505-2E9C-101B-9397-08002B2CF9AE}" pid="8" name="MSIP_Label_c96ed6d7-747c-41fd-b042-ff14484edc24_ContentBits">
    <vt:lpwstr>0</vt:lpwstr>
  </property>
</Properties>
</file>