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5" r:id="rId10"/>
    <p:sldId id="266" r:id="rId11"/>
    <p:sldId id="271" r:id="rId12"/>
    <p:sldId id="261" r:id="rId13"/>
    <p:sldId id="267" r:id="rId14"/>
    <p:sldId id="269" r:id="rId15"/>
    <p:sldId id="268" r:id="rId16"/>
    <p:sldId id="270" r:id="rId17"/>
    <p:sldId id="272" r:id="rId18"/>
  </p:sldIdLst>
  <p:sldSz cx="9144000" cy="5143500" type="screen16x9"/>
  <p:notesSz cx="6858000" cy="9144000"/>
  <p:embeddedFontLst>
    <p:embeddedFont>
      <p:font typeface="等线" panose="02010600030101010101" pitchFamily="2" charset="-122"/>
      <p:regular r:id="rId20"/>
    </p:embeddedFont>
    <p:embeddedFont>
      <p:font typeface="Blackadder ITC" panose="04020505051007020D02" pitchFamily="82" charset="0"/>
      <p:regular r:id="rId21"/>
    </p:embeddedFont>
    <p:embeddedFont>
      <p:font typeface="Cambria Math" panose="02040503050406030204" pitchFamily="18" charset="0"/>
      <p:regular r:id="rId22"/>
    </p:embeddedFont>
    <p:embeddedFont>
      <p:font typeface="Lucida Calligraphy" panose="03010101010101010101" pitchFamily="66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T Sans Narrow" panose="020B050602020302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DCA9E-4193-4781-8F7B-146DFF54D6A6}" v="29" dt="2024-09-30T22:57:5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Wang" userId="5375c050-d6a4-4212-980e-f548dd476485" providerId="ADAL" clId="{D50563D5-86ED-4ED1-B193-6B4882C9A095}"/>
    <pc:docChg chg="modSld sldOrd">
      <pc:chgData name="Guan Wang" userId="5375c050-d6a4-4212-980e-f548dd476485" providerId="ADAL" clId="{D50563D5-86ED-4ED1-B193-6B4882C9A095}" dt="2024-09-30T20:37:24.096" v="5" actId="20577"/>
      <pc:docMkLst>
        <pc:docMk/>
      </pc:docMkLst>
      <pc:sldChg chg="ord">
        <pc:chgData name="Guan Wang" userId="5375c050-d6a4-4212-980e-f548dd476485" providerId="ADAL" clId="{D50563D5-86ED-4ED1-B193-6B4882C9A095}" dt="2024-09-30T20:36:23.791" v="1"/>
        <pc:sldMkLst>
          <pc:docMk/>
          <pc:sldMk cId="1342874716" sldId="269"/>
        </pc:sldMkLst>
      </pc:sldChg>
      <pc:sldChg chg="modSp mod">
        <pc:chgData name="Guan Wang" userId="5375c050-d6a4-4212-980e-f548dd476485" providerId="ADAL" clId="{D50563D5-86ED-4ED1-B193-6B4882C9A095}" dt="2024-09-30T20:37:24.096" v="5" actId="20577"/>
        <pc:sldMkLst>
          <pc:docMk/>
          <pc:sldMk cId="2049141963" sldId="270"/>
        </pc:sldMkLst>
        <pc:spChg chg="mod">
          <ac:chgData name="Guan Wang" userId="5375c050-d6a4-4212-980e-f548dd476485" providerId="ADAL" clId="{D50563D5-86ED-4ED1-B193-6B4882C9A095}" dt="2024-09-30T20:37:24.096" v="5" actId="20577"/>
          <ac:spMkLst>
            <pc:docMk/>
            <pc:sldMk cId="2049141963" sldId="270"/>
            <ac:spMk id="4" creationId="{C0623FCE-A9B7-BA85-0E3A-FD3A86ACD3A7}"/>
          </ac:spMkLst>
        </pc:spChg>
      </pc:sldChg>
    </pc:docChg>
  </pc:docChgLst>
  <pc:docChgLst>
    <pc:chgData name="Guan Wang" userId="5375c050-d6a4-4212-980e-f548dd476485" providerId="ADAL" clId="{D43DCA9E-4193-4781-8F7B-146DFF54D6A6}"/>
    <pc:docChg chg="custSel addSld modSld">
      <pc:chgData name="Guan Wang" userId="5375c050-d6a4-4212-980e-f548dd476485" providerId="ADAL" clId="{D43DCA9E-4193-4781-8F7B-146DFF54D6A6}" dt="2024-09-30T23:02:38.358" v="124" actId="27636"/>
      <pc:docMkLst>
        <pc:docMk/>
      </pc:docMkLst>
      <pc:sldChg chg="modSp mod">
        <pc:chgData name="Guan Wang" userId="5375c050-d6a4-4212-980e-f548dd476485" providerId="ADAL" clId="{D43DCA9E-4193-4781-8F7B-146DFF54D6A6}" dt="2024-09-30T23:02:38.358" v="124" actId="27636"/>
        <pc:sldMkLst>
          <pc:docMk/>
          <pc:sldMk cId="0" sldId="256"/>
        </pc:sldMkLst>
        <pc:spChg chg="mod">
          <ac:chgData name="Guan Wang" userId="5375c050-d6a4-4212-980e-f548dd476485" providerId="ADAL" clId="{D43DCA9E-4193-4781-8F7B-146DFF54D6A6}" dt="2024-09-30T23:02:38.358" v="124" actId="27636"/>
          <ac:spMkLst>
            <pc:docMk/>
            <pc:sldMk cId="0" sldId="256"/>
            <ac:spMk id="67" creationId="{00000000-0000-0000-0000-000000000000}"/>
          </ac:spMkLst>
        </pc:spChg>
      </pc:sldChg>
      <pc:sldChg chg="modAnim">
        <pc:chgData name="Guan Wang" userId="5375c050-d6a4-4212-980e-f548dd476485" providerId="ADAL" clId="{D43DCA9E-4193-4781-8F7B-146DFF54D6A6}" dt="2024-09-30T22:50:50.605" v="29"/>
        <pc:sldMkLst>
          <pc:docMk/>
          <pc:sldMk cId="0" sldId="261"/>
        </pc:sldMkLst>
      </pc:sldChg>
      <pc:sldChg chg="modAnim">
        <pc:chgData name="Guan Wang" userId="5375c050-d6a4-4212-980e-f548dd476485" providerId="ADAL" clId="{D43DCA9E-4193-4781-8F7B-146DFF54D6A6}" dt="2024-09-30T22:51:04.853" v="30"/>
        <pc:sldMkLst>
          <pc:docMk/>
          <pc:sldMk cId="84175817" sldId="264"/>
        </pc:sldMkLst>
      </pc:sldChg>
      <pc:sldChg chg="modAnim">
        <pc:chgData name="Guan Wang" userId="5375c050-d6a4-4212-980e-f548dd476485" providerId="ADAL" clId="{D43DCA9E-4193-4781-8F7B-146DFF54D6A6}" dt="2024-09-30T22:51:11.694" v="31"/>
        <pc:sldMkLst>
          <pc:docMk/>
          <pc:sldMk cId="352307075" sldId="265"/>
        </pc:sldMkLst>
      </pc:sldChg>
      <pc:sldChg chg="addSp modSp mod modAnim">
        <pc:chgData name="Guan Wang" userId="5375c050-d6a4-4212-980e-f548dd476485" providerId="ADAL" clId="{D43DCA9E-4193-4781-8F7B-146DFF54D6A6}" dt="2024-09-30T22:58:31.208" v="102" actId="1036"/>
        <pc:sldMkLst>
          <pc:docMk/>
          <pc:sldMk cId="3522206802" sldId="266"/>
        </pc:sldMkLst>
        <pc:spChg chg="add mod">
          <ac:chgData name="Guan Wang" userId="5375c050-d6a4-4212-980e-f548dd476485" providerId="ADAL" clId="{D43DCA9E-4193-4781-8F7B-146DFF54D6A6}" dt="2024-09-30T22:58:31.208" v="102" actId="1036"/>
          <ac:spMkLst>
            <pc:docMk/>
            <pc:sldMk cId="3522206802" sldId="266"/>
            <ac:spMk id="5" creationId="{430CB8E6-05AB-A46E-6B3B-CFC21745EC18}"/>
          </ac:spMkLst>
        </pc:spChg>
        <pc:spChg chg="add mod">
          <ac:chgData name="Guan Wang" userId="5375c050-d6a4-4212-980e-f548dd476485" providerId="ADAL" clId="{D43DCA9E-4193-4781-8F7B-146DFF54D6A6}" dt="2024-09-30T22:58:31.208" v="102" actId="1036"/>
          <ac:spMkLst>
            <pc:docMk/>
            <pc:sldMk cId="3522206802" sldId="266"/>
            <ac:spMk id="7" creationId="{8202A18E-A02D-65BD-D3B0-39067AA25090}"/>
          </ac:spMkLst>
        </pc:spChg>
        <pc:graphicFrameChg chg="add mod">
          <ac:chgData name="Guan Wang" userId="5375c050-d6a4-4212-980e-f548dd476485" providerId="ADAL" clId="{D43DCA9E-4193-4781-8F7B-146DFF54D6A6}" dt="2024-09-30T22:55:47.693" v="44"/>
          <ac:graphicFrameMkLst>
            <pc:docMk/>
            <pc:sldMk cId="3522206802" sldId="266"/>
            <ac:graphicFrameMk id="3" creationId="{78D02DD1-8DDA-0E42-E2EF-9ACBFE8E703B}"/>
          </ac:graphicFrameMkLst>
        </pc:graphicFrameChg>
        <pc:graphicFrameChg chg="mod">
          <ac:chgData name="Guan Wang" userId="5375c050-d6a4-4212-980e-f548dd476485" providerId="ADAL" clId="{D43DCA9E-4193-4781-8F7B-146DFF54D6A6}" dt="2024-09-30T22:58:31.208" v="102" actId="1036"/>
          <ac:graphicFrameMkLst>
            <pc:docMk/>
            <pc:sldMk cId="3522206802" sldId="266"/>
            <ac:graphicFrameMk id="6" creationId="{911F06A4-DC2D-0B0B-8713-CA9C18C7DB1C}"/>
          </ac:graphicFrameMkLst>
        </pc:graphicFrameChg>
        <pc:cxnChg chg="mod">
          <ac:chgData name="Guan Wang" userId="5375c050-d6a4-4212-980e-f548dd476485" providerId="ADAL" clId="{D43DCA9E-4193-4781-8F7B-146DFF54D6A6}" dt="2024-09-30T22:58:31.208" v="102" actId="1036"/>
          <ac:cxnSpMkLst>
            <pc:docMk/>
            <pc:sldMk cId="3522206802" sldId="266"/>
            <ac:cxnSpMk id="4" creationId="{CA18F386-482A-D498-C886-900BFB2E7949}"/>
          </ac:cxnSpMkLst>
        </pc:cxnChg>
      </pc:sldChg>
      <pc:sldChg chg="modAnim">
        <pc:chgData name="Guan Wang" userId="5375c050-d6a4-4212-980e-f548dd476485" providerId="ADAL" clId="{D43DCA9E-4193-4781-8F7B-146DFF54D6A6}" dt="2024-09-30T22:51:46.358" v="35"/>
        <pc:sldMkLst>
          <pc:docMk/>
          <pc:sldMk cId="134146911" sldId="268"/>
        </pc:sldMkLst>
      </pc:sldChg>
      <pc:sldChg chg="modAnim">
        <pc:chgData name="Guan Wang" userId="5375c050-d6a4-4212-980e-f548dd476485" providerId="ADAL" clId="{D43DCA9E-4193-4781-8F7B-146DFF54D6A6}" dt="2024-09-30T22:51:41.826" v="34"/>
        <pc:sldMkLst>
          <pc:docMk/>
          <pc:sldMk cId="1342874716" sldId="269"/>
        </pc:sldMkLst>
      </pc:sldChg>
      <pc:sldChg chg="modAnim">
        <pc:chgData name="Guan Wang" userId="5375c050-d6a4-4212-980e-f548dd476485" providerId="ADAL" clId="{D43DCA9E-4193-4781-8F7B-146DFF54D6A6}" dt="2024-09-30T22:51:52.661" v="36"/>
        <pc:sldMkLst>
          <pc:docMk/>
          <pc:sldMk cId="2049141963" sldId="270"/>
        </pc:sldMkLst>
      </pc:sldChg>
      <pc:sldChg chg="delSp modSp mod modAnim">
        <pc:chgData name="Guan Wang" userId="5375c050-d6a4-4212-980e-f548dd476485" providerId="ADAL" clId="{D43DCA9E-4193-4781-8F7B-146DFF54D6A6}" dt="2024-09-30T22:55:03.503" v="41" actId="1076"/>
        <pc:sldMkLst>
          <pc:docMk/>
          <pc:sldMk cId="3746931133" sldId="271"/>
        </pc:sldMkLst>
        <pc:picChg chg="mod">
          <ac:chgData name="Guan Wang" userId="5375c050-d6a4-4212-980e-f548dd476485" providerId="ADAL" clId="{D43DCA9E-4193-4781-8F7B-146DFF54D6A6}" dt="2024-09-30T22:55:03.503" v="41" actId="1076"/>
          <ac:picMkLst>
            <pc:docMk/>
            <pc:sldMk cId="3746931133" sldId="271"/>
            <ac:picMk id="1026" creationId="{5ACCDF89-EFC3-7354-0B07-37BB1AEE6206}"/>
          </ac:picMkLst>
        </pc:picChg>
        <pc:cxnChg chg="del">
          <ac:chgData name="Guan Wang" userId="5375c050-d6a4-4212-980e-f548dd476485" providerId="ADAL" clId="{D43DCA9E-4193-4781-8F7B-146DFF54D6A6}" dt="2024-09-30T22:54:59.620" v="38" actId="478"/>
          <ac:cxnSpMkLst>
            <pc:docMk/>
            <pc:sldMk cId="3746931133" sldId="271"/>
            <ac:cxnSpMk id="4" creationId="{CA18F386-482A-D498-C886-900BFB2E7949}"/>
          </ac:cxnSpMkLst>
        </pc:cxnChg>
      </pc:sldChg>
      <pc:sldChg chg="modSp new mod">
        <pc:chgData name="Guan Wang" userId="5375c050-d6a4-4212-980e-f548dd476485" providerId="ADAL" clId="{D43DCA9E-4193-4781-8F7B-146DFF54D6A6}" dt="2024-09-30T21:23:06.411" v="28"/>
        <pc:sldMkLst>
          <pc:docMk/>
          <pc:sldMk cId="386816866" sldId="272"/>
        </pc:sldMkLst>
        <pc:spChg chg="mod">
          <ac:chgData name="Guan Wang" userId="5375c050-d6a4-4212-980e-f548dd476485" providerId="ADAL" clId="{D43DCA9E-4193-4781-8F7B-146DFF54D6A6}" dt="2024-09-30T21:11:21.948" v="27" actId="20577"/>
          <ac:spMkLst>
            <pc:docMk/>
            <pc:sldMk cId="386816866" sldId="272"/>
            <ac:spMk id="2" creationId="{54310891-B8AB-E0A9-C096-D7CBE0C68682}"/>
          </ac:spMkLst>
        </pc:spChg>
        <pc:spChg chg="mod">
          <ac:chgData name="Guan Wang" userId="5375c050-d6a4-4212-980e-f548dd476485" providerId="ADAL" clId="{D43DCA9E-4193-4781-8F7B-146DFF54D6A6}" dt="2024-09-30T21:23:06.411" v="28"/>
          <ac:spMkLst>
            <pc:docMk/>
            <pc:sldMk cId="386816866" sldId="272"/>
            <ac:spMk id="3" creationId="{12AF3C24-2C1E-F933-1231-03F4B917EF5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426</c:v>
                </c:pt>
                <c:pt idx="1">
                  <c:v>516</c:v>
                </c:pt>
                <c:pt idx="2">
                  <c:v>476</c:v>
                </c:pt>
                <c:pt idx="3">
                  <c:v>1025</c:v>
                </c:pt>
                <c:pt idx="4">
                  <c:v>1250</c:v>
                </c:pt>
                <c:pt idx="5">
                  <c:v>1300</c:v>
                </c:pt>
                <c:pt idx="6">
                  <c:v>2000</c:v>
                </c:pt>
                <c:pt idx="7">
                  <c:v>1750</c:v>
                </c:pt>
                <c:pt idx="8">
                  <c:v>780</c:v>
                </c:pt>
                <c:pt idx="9">
                  <c:v>840</c:v>
                </c:pt>
                <c:pt idx="10">
                  <c:v>1620</c:v>
                </c:pt>
                <c:pt idx="11">
                  <c:v>1480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138</c:v>
                </c:pt>
                <c:pt idx="1">
                  <c:v>167</c:v>
                </c:pt>
                <c:pt idx="2">
                  <c:v>152</c:v>
                </c:pt>
                <c:pt idx="3">
                  <c:v>238</c:v>
                </c:pt>
                <c:pt idx="4">
                  <c:v>264</c:v>
                </c:pt>
                <c:pt idx="5">
                  <c:v>254</c:v>
                </c:pt>
                <c:pt idx="6">
                  <c:v>312</c:v>
                </c:pt>
                <c:pt idx="7">
                  <c:v>304</c:v>
                </c:pt>
                <c:pt idx="8">
                  <c:v>210</c:v>
                </c:pt>
                <c:pt idx="9">
                  <c:v>237</c:v>
                </c:pt>
                <c:pt idx="10">
                  <c:v>276</c:v>
                </c:pt>
                <c:pt idx="11">
                  <c:v>294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3F-4E44-B135-36ED0E4C0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320112"/>
        <c:axId val="1796326352"/>
      </c:scatterChart>
      <c:valAx>
        <c:axId val="179632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House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326352"/>
        <c:crosses val="autoZero"/>
        <c:crossBetween val="midCat"/>
      </c:valAx>
      <c:valAx>
        <c:axId val="179632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320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3F-4E44-B135-36ED0E4C0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320112"/>
        <c:axId val="1796326352"/>
      </c:scatterChart>
      <c:valAx>
        <c:axId val="179632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Tumor size</a:t>
                </a:r>
              </a:p>
            </c:rich>
          </c:tx>
          <c:layout>
            <c:manualLayout>
              <c:xMode val="edge"/>
              <c:yMode val="edge"/>
              <c:x val="0.42291755427189948"/>
              <c:y val="0.73128196369777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326352"/>
        <c:crosses val="autoZero"/>
        <c:crossBetween val="midCat"/>
      </c:valAx>
      <c:valAx>
        <c:axId val="17963263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320112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553b7d4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553b7d4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a553b7d4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a553b7d4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553b7d4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553b7d4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553b7d4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a553b7d4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67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00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91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a553b7d4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a553b7d4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8"/>
            <a:ext cx="4870500" cy="1126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Guan Wang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Week 11</a:t>
            </a: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702B-5D12-2D86-C811-10D0627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Classification</a:t>
            </a:r>
            <a:endParaRPr lang="zh-CN" alt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1F06A4-DC2D-0B0B-8713-CA9C18C7D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705082"/>
              </p:ext>
            </p:extLst>
          </p:nvPr>
        </p:nvGraphicFramePr>
        <p:xfrm>
          <a:off x="1796507" y="1873834"/>
          <a:ext cx="5550985" cy="1264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18F386-482A-D498-C886-900BFB2E7949}"/>
              </a:ext>
            </a:extLst>
          </p:cNvPr>
          <p:cNvCxnSpPr>
            <a:cxnSpLocks/>
          </p:cNvCxnSpPr>
          <p:nvPr/>
        </p:nvCxnSpPr>
        <p:spPr>
          <a:xfrm>
            <a:off x="4897582" y="1786574"/>
            <a:ext cx="0" cy="92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0CB8E6-05AB-A46E-6B3B-CFC21745EC18}"/>
              </a:ext>
            </a:extLst>
          </p:cNvPr>
          <p:cNvSpPr txBox="1"/>
          <p:nvPr/>
        </p:nvSpPr>
        <p:spPr>
          <a:xfrm>
            <a:off x="1053996" y="1822859"/>
            <a:ext cx="702436" cy="276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97" b="1" kern="1200" dirty="0">
                <a:solidFill>
                  <a:srgbClr val="B3A77D"/>
                </a:solidFill>
                <a:latin typeface="+mn-lt"/>
                <a:ea typeface="+mn-ea"/>
                <a:cs typeface="+mn-cs"/>
              </a:rPr>
              <a:t>Benign</a:t>
            </a:r>
            <a:endParaRPr lang="en-NZ" sz="1197" b="1" kern="1200" dirty="0">
              <a:solidFill>
                <a:srgbClr val="B3A77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2A18E-A02D-65BD-D3B0-39067AA25090}"/>
              </a:ext>
            </a:extLst>
          </p:cNvPr>
          <p:cNvSpPr txBox="1"/>
          <p:nvPr/>
        </p:nvSpPr>
        <p:spPr>
          <a:xfrm>
            <a:off x="889056" y="2370100"/>
            <a:ext cx="899605" cy="276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97" b="1" kern="1200" dirty="0">
                <a:solidFill>
                  <a:srgbClr val="B3A77D"/>
                </a:solidFill>
                <a:latin typeface="+mn-lt"/>
                <a:ea typeface="+mn-ea"/>
                <a:cs typeface="+mn-cs"/>
              </a:rPr>
              <a:t>Malignant</a:t>
            </a:r>
            <a:endParaRPr lang="en-NZ" sz="1197" b="1" kern="1200" dirty="0">
              <a:solidFill>
                <a:srgbClr val="B3A77D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20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702B-5D12-2D86-C811-10D0627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Classification</a:t>
            </a:r>
            <a:endParaRPr lang="zh-CN" altLang="en-US" dirty="0"/>
          </a:p>
        </p:txBody>
      </p:sp>
      <p:pic>
        <p:nvPicPr>
          <p:cNvPr id="1026" name="Picture 2" descr="Classification Algorithm in Machine Learning - Javatpoint">
            <a:extLst>
              <a:ext uri="{FF2B5EF4-FFF2-40B4-BE49-F238E27FC236}">
                <a16:creationId xmlns:a16="http://schemas.microsoft.com/office/drawing/2014/main" id="{5ACCDF89-EFC3-7354-0B07-37BB1AEE6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72" y="1152425"/>
            <a:ext cx="3645456" cy="32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3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916BE1-59AD-3027-454D-CADB823A494E}"/>
                  </a:ext>
                </a:extLst>
              </p:cNvPr>
              <p:cNvSpPr txBox="1"/>
              <p:nvPr/>
            </p:nvSpPr>
            <p:spPr>
              <a:xfrm>
                <a:off x="1090955" y="1314449"/>
                <a:ext cx="22397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916BE1-59AD-3027-454D-CADB823A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55" y="1314449"/>
                <a:ext cx="2239780" cy="307777"/>
              </a:xfrm>
              <a:prstGeom prst="rect">
                <a:avLst/>
              </a:prstGeom>
              <a:blipFill>
                <a:blip r:embed="rId3"/>
                <a:stretch>
                  <a:fillRect l="-3542" r="-1907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9677F1-6E5B-8D7D-6C8A-4E89B2E47EAA}"/>
                  </a:ext>
                </a:extLst>
              </p:cNvPr>
              <p:cNvSpPr txBox="1"/>
              <p:nvPr/>
            </p:nvSpPr>
            <p:spPr>
              <a:xfrm>
                <a:off x="3798547" y="1291141"/>
                <a:ext cx="42544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9677F1-6E5B-8D7D-6C8A-4E89B2E47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547" y="1291141"/>
                <a:ext cx="4254498" cy="307777"/>
              </a:xfrm>
              <a:prstGeom prst="rect">
                <a:avLst/>
              </a:prstGeom>
              <a:blipFill>
                <a:blip r:embed="rId4"/>
                <a:stretch>
                  <a:fillRect l="-1433" r="-716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577632-0DFD-BA60-049A-9F809EB488A8}"/>
                  </a:ext>
                </a:extLst>
              </p:cNvPr>
              <p:cNvSpPr txBox="1"/>
              <p:nvPr/>
            </p:nvSpPr>
            <p:spPr>
              <a:xfrm>
                <a:off x="1090955" y="2006444"/>
                <a:ext cx="5138779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577632-0DFD-BA60-049A-9F809EB4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55" y="2006444"/>
                <a:ext cx="5138779" cy="9908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634C27-803D-8085-CA10-8F5885668582}"/>
                  </a:ext>
                </a:extLst>
              </p:cNvPr>
              <p:cNvSpPr txBox="1"/>
              <p:nvPr/>
            </p:nvSpPr>
            <p:spPr>
              <a:xfrm>
                <a:off x="1090955" y="3412288"/>
                <a:ext cx="25537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634C27-803D-8085-CA10-8F5885668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55" y="3412288"/>
                <a:ext cx="2553776" cy="307777"/>
              </a:xfrm>
              <a:prstGeom prst="rect">
                <a:avLst/>
              </a:prstGeom>
              <a:blipFill>
                <a:blip r:embed="rId6"/>
                <a:stretch>
                  <a:fillRect l="-2864" r="-1671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60FBEE-17B4-A27B-1888-40288A25F19F}"/>
                  </a:ext>
                </a:extLst>
              </p:cNvPr>
              <p:cNvSpPr txBox="1"/>
              <p:nvPr/>
            </p:nvSpPr>
            <p:spPr>
              <a:xfrm>
                <a:off x="1090955" y="4019486"/>
                <a:ext cx="5469639" cy="34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60FBEE-17B4-A27B-1888-40288A25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55" y="4019486"/>
                <a:ext cx="5469639" cy="348044"/>
              </a:xfrm>
              <a:prstGeom prst="rect">
                <a:avLst/>
              </a:prstGeom>
              <a:blipFill>
                <a:blip r:embed="rId7"/>
                <a:stretch>
                  <a:fillRect l="-557" r="-5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4488-0018-742B-DE41-D7F72565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DF6DF8-512A-25C7-3BDC-4B956D1A4671}"/>
                  </a:ext>
                </a:extLst>
              </p:cNvPr>
              <p:cNvSpPr txBox="1"/>
              <p:nvPr/>
            </p:nvSpPr>
            <p:spPr>
              <a:xfrm>
                <a:off x="1958047" y="1644750"/>
                <a:ext cx="5227906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DF6DF8-512A-25C7-3BDC-4B956D1A4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47" y="1644750"/>
                <a:ext cx="5227906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38DA9-7A60-4766-5B0A-BBEAE6749479}"/>
                  </a:ext>
                </a:extLst>
              </p:cNvPr>
              <p:cNvSpPr txBox="1"/>
              <p:nvPr/>
            </p:nvSpPr>
            <p:spPr>
              <a:xfrm>
                <a:off x="1958047" y="3047727"/>
                <a:ext cx="4362027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38DA9-7A60-4766-5B0A-BBEAE674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47" y="3047727"/>
                <a:ext cx="4362027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0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E5AC-2583-93AB-CB3B-6F9F248F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730FB5-263F-408D-857A-AB79A77E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35766"/>
              </p:ext>
            </p:extLst>
          </p:nvPr>
        </p:nvGraphicFramePr>
        <p:xfrm>
          <a:off x="4867832" y="1028700"/>
          <a:ext cx="3758455" cy="28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325">
                  <a:extLst>
                    <a:ext uri="{9D8B030D-6E8A-4147-A177-3AD203B41FA5}">
                      <a16:colId xmlns:a16="http://schemas.microsoft.com/office/drawing/2014/main" val="912640560"/>
                    </a:ext>
                  </a:extLst>
                </a:gridCol>
                <a:gridCol w="2114130">
                  <a:extLst>
                    <a:ext uri="{9D8B030D-6E8A-4147-A177-3AD203B41FA5}">
                      <a16:colId xmlns:a16="http://schemas.microsoft.com/office/drawing/2014/main" val="3306383588"/>
                    </a:ext>
                  </a:extLst>
                </a:gridCol>
              </a:tblGrid>
              <a:tr h="389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 (x)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Price($) in million (y)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038010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742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1.33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144230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896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1.22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644018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996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1.22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2205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750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1.22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238607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742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1.14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208402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51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F7EF96-D0D2-D64C-D7B1-030F6A4CDEB1}"/>
                  </a:ext>
                </a:extLst>
              </p:cNvPr>
              <p:cNvSpPr txBox="1"/>
              <p:nvPr/>
            </p:nvSpPr>
            <p:spPr>
              <a:xfrm>
                <a:off x="311700" y="1397250"/>
                <a:ext cx="3858428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F7EF96-D0D2-D64C-D7B1-030F6A4CD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397250"/>
                <a:ext cx="3858428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69D97-A604-9B2A-CA7E-9E3E906C5F1D}"/>
                  </a:ext>
                </a:extLst>
              </p:cNvPr>
              <p:cNvSpPr txBox="1"/>
              <p:nvPr/>
            </p:nvSpPr>
            <p:spPr>
              <a:xfrm>
                <a:off x="745248" y="2988607"/>
                <a:ext cx="321209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169D97-A604-9B2A-CA7E-9E3E906C5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8" y="2988607"/>
                <a:ext cx="3212098" cy="347403"/>
              </a:xfrm>
              <a:prstGeom prst="rect">
                <a:avLst/>
              </a:prstGeom>
              <a:blipFill>
                <a:blip r:embed="rId3"/>
                <a:stretch>
                  <a:fillRect l="-1328" r="-1139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9A504CE-680B-1412-5EC6-E326CFB1FB93}"/>
              </a:ext>
            </a:extLst>
          </p:cNvPr>
          <p:cNvSpPr/>
          <p:nvPr/>
        </p:nvSpPr>
        <p:spPr>
          <a:xfrm>
            <a:off x="2179847" y="2521323"/>
            <a:ext cx="342900" cy="383241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A1A7AE-0D2B-644E-FF18-E50C4BB411CF}"/>
                  </a:ext>
                </a:extLst>
              </p:cNvPr>
              <p:cNvSpPr txBox="1"/>
              <p:nvPr/>
            </p:nvSpPr>
            <p:spPr>
              <a:xfrm>
                <a:off x="311700" y="3505072"/>
                <a:ext cx="4260300" cy="139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Notation: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M = number of training examples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= “input” variable / features,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= “output” variable / “label”,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=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example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A1A7AE-0D2B-644E-FF18-E50C4BB41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505072"/>
                <a:ext cx="4260300" cy="1398844"/>
              </a:xfrm>
              <a:prstGeom prst="rect">
                <a:avLst/>
              </a:prstGeom>
              <a:blipFill>
                <a:blip r:embed="rId4"/>
                <a:stretch>
                  <a:fillRect l="-429" t="-873" b="-3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7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A0BD-26F4-26A6-3BB6-795D3290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Simple Linear Regression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7E852-33C7-7F4D-E94F-73DA3C1B8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4018253" cy="33027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Supervised Learning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Given the “right answer” or “label” for each example in the data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Regression Problem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Predict real-value output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9CF0F-03A2-E790-8F52-DE80A15D3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" t="6010" r="6995"/>
          <a:stretch/>
        </p:blipFill>
        <p:spPr>
          <a:xfrm>
            <a:off x="4249271" y="867008"/>
            <a:ext cx="4706472" cy="37020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02E903-B1CD-03A7-1597-3713CFBD06A6}"/>
              </a:ext>
            </a:extLst>
          </p:cNvPr>
          <p:cNvCxnSpPr>
            <a:cxnSpLocks/>
          </p:cNvCxnSpPr>
          <p:nvPr/>
        </p:nvCxnSpPr>
        <p:spPr>
          <a:xfrm flipV="1">
            <a:off x="4840941" y="1727947"/>
            <a:ext cx="3039035" cy="2292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214417-BC61-0E84-4584-26CE6D15DE86}"/>
              </a:ext>
            </a:extLst>
          </p:cNvPr>
          <p:cNvCxnSpPr/>
          <p:nvPr/>
        </p:nvCxnSpPr>
        <p:spPr>
          <a:xfrm flipV="1">
            <a:off x="5755341" y="3328147"/>
            <a:ext cx="0" cy="8001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5C60BA-4F9C-4816-0508-C0CC41D66C73}"/>
              </a:ext>
            </a:extLst>
          </p:cNvPr>
          <p:cNvCxnSpPr>
            <a:cxnSpLocks/>
          </p:cNvCxnSpPr>
          <p:nvPr/>
        </p:nvCxnSpPr>
        <p:spPr>
          <a:xfrm flipH="1">
            <a:off x="4719918" y="3328147"/>
            <a:ext cx="103542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ADC9-8534-A9B3-E20E-7D79D98C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623FCE-A9B7-BA85-0E3A-FD3A86ACD3A7}"/>
              </a:ext>
            </a:extLst>
          </p:cNvPr>
          <p:cNvSpPr/>
          <p:nvPr/>
        </p:nvSpPr>
        <p:spPr>
          <a:xfrm>
            <a:off x="3650868" y="1902759"/>
            <a:ext cx="1432111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Lucida Calligraphy" panose="03010101010101010101" pitchFamily="66" charset="0"/>
              </a:rPr>
              <a:t>f</a:t>
            </a:r>
            <a:r>
              <a:rPr lang="en-US" altLang="zh-CN" dirty="0">
                <a:latin typeface="Blackadder ITC" panose="04020505051007020D02" pitchFamily="82" charset="0"/>
              </a:rPr>
              <a:t> </a:t>
            </a:r>
            <a:r>
              <a:rPr lang="en-US" altLang="zh-CN" dirty="0"/>
              <a:t>(x,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9B0C7-8215-EE5F-2B72-EE2E4D93C889}"/>
              </a:ext>
            </a:extLst>
          </p:cNvPr>
          <p:cNvSpPr txBox="1"/>
          <p:nvPr/>
        </p:nvSpPr>
        <p:spPr>
          <a:xfrm>
            <a:off x="1425388" y="1982765"/>
            <a:ext cx="174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Area of the house</a:t>
            </a:r>
            <a:endParaRPr lang="zh-CN" altLang="en-US" sz="1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9CB0E-865E-25FC-C340-4D8A9B81068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173189" y="2131359"/>
            <a:ext cx="477679" cy="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49D56C-6DE5-6C55-773C-4C2BB1F1D27C}"/>
              </a:ext>
            </a:extLst>
          </p:cNvPr>
          <p:cNvSpPr txBox="1"/>
          <p:nvPr/>
        </p:nvSpPr>
        <p:spPr>
          <a:xfrm>
            <a:off x="5921487" y="1946693"/>
            <a:ext cx="179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Estimated price</a:t>
            </a:r>
            <a:endParaRPr lang="zh-CN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68E8A2-88E7-1C66-E98F-2053EB6E652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082979" y="2131359"/>
            <a:ext cx="838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510BDE-C86E-A570-DCCD-A0418033E967}"/>
              </a:ext>
            </a:extLst>
          </p:cNvPr>
          <p:cNvSpPr/>
          <p:nvPr/>
        </p:nvSpPr>
        <p:spPr>
          <a:xfrm>
            <a:off x="3650868" y="3124200"/>
            <a:ext cx="1432111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Lucida Calligraphy" panose="03010101010101010101" pitchFamily="66" charset="0"/>
              </a:rPr>
              <a:t>A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7B3A2-E201-30AF-4EEB-2DC8AB57D34E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366923" y="2433918"/>
            <a:ext cx="1" cy="6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B9C4A1-CB0F-5429-21A1-03FAECD1A3DC}"/>
              </a:ext>
            </a:extLst>
          </p:cNvPr>
          <p:cNvSpPr txBox="1"/>
          <p:nvPr/>
        </p:nvSpPr>
        <p:spPr>
          <a:xfrm>
            <a:off x="3852726" y="1521099"/>
            <a:ext cx="102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model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75841-6F77-5850-2B4C-B5B3C9E7AA7A}"/>
              </a:ext>
            </a:extLst>
          </p:cNvPr>
          <p:cNvSpPr txBox="1"/>
          <p:nvPr/>
        </p:nvSpPr>
        <p:spPr>
          <a:xfrm>
            <a:off x="3306983" y="3743565"/>
            <a:ext cx="220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Learning algorithm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38C2A-51E8-1C92-171F-532AE88F9255}"/>
              </a:ext>
            </a:extLst>
          </p:cNvPr>
          <p:cNvSpPr txBox="1"/>
          <p:nvPr/>
        </p:nvSpPr>
        <p:spPr>
          <a:xfrm>
            <a:off x="1926283" y="3168991"/>
            <a:ext cx="10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dataset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CFC159-5394-A9D7-C001-5F03165813C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944897" y="3353657"/>
            <a:ext cx="64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5F407-7EBB-9044-F460-06090E1B52B8}"/>
                  </a:ext>
                </a:extLst>
              </p:cNvPr>
              <p:cNvSpPr txBox="1"/>
              <p:nvPr/>
            </p:nvSpPr>
            <p:spPr>
              <a:xfrm>
                <a:off x="2058065" y="3629816"/>
                <a:ext cx="864980" cy="227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5F407-7EBB-9044-F460-06090E1B5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3629816"/>
                <a:ext cx="864980" cy="227498"/>
              </a:xfrm>
              <a:prstGeom prst="rect">
                <a:avLst/>
              </a:prstGeom>
              <a:blipFill>
                <a:blip r:embed="rId2"/>
                <a:stretch>
                  <a:fillRect l="-6338" r="-704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E3CC8C-27A4-A45D-5808-52AAE8C06619}"/>
                  </a:ext>
                </a:extLst>
              </p:cNvPr>
              <p:cNvSpPr txBox="1"/>
              <p:nvPr/>
            </p:nvSpPr>
            <p:spPr>
              <a:xfrm>
                <a:off x="1783966" y="1577361"/>
                <a:ext cx="1028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/>
                  <a:t>Input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E3CC8C-27A4-A45D-5808-52AAE8C0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66" y="1577361"/>
                <a:ext cx="102839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217348-054F-C6D3-6858-7CE81A497480}"/>
                  </a:ext>
                </a:extLst>
              </p:cNvPr>
              <p:cNvSpPr txBox="1"/>
              <p:nvPr/>
            </p:nvSpPr>
            <p:spPr>
              <a:xfrm>
                <a:off x="6103991" y="1577361"/>
                <a:ext cx="1432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dirty="0"/>
                  <a:t>Output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217348-054F-C6D3-6858-7CE81A49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991" y="1577361"/>
                <a:ext cx="143211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14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1-B8AB-E0A9-C096-D7CBE0C6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Scikit-learn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F3C24-2C1E-F933-1231-03F4B917E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https://scikit-learn.org/stable/index.html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681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Definitions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 process (field of study) that gives computers ability to learn without being explicitly programmed.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40" i="1"/>
              <a:t>A.L. Samuel Some Studies in Machine Learning Using the Game of Checkers // IBM Journal. July 1959. P. 210–229.</a:t>
            </a:r>
            <a:endParaRPr sz="124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computer program is said to be learn from experience </a:t>
            </a:r>
            <a:r>
              <a:rPr lang="en" b="1"/>
              <a:t>E</a:t>
            </a:r>
            <a:r>
              <a:rPr lang="en"/>
              <a:t> with respect to some task </a:t>
            </a:r>
            <a:r>
              <a:rPr lang="en" b="1"/>
              <a:t>T</a:t>
            </a:r>
            <a:r>
              <a:rPr lang="en"/>
              <a:t> and some performance measure </a:t>
            </a:r>
            <a:r>
              <a:rPr lang="en" b="1"/>
              <a:t>P</a:t>
            </a:r>
            <a:r>
              <a:rPr lang="en"/>
              <a:t>, if its performance on </a:t>
            </a:r>
            <a:r>
              <a:rPr lang="en" b="1"/>
              <a:t>T</a:t>
            </a:r>
            <a:r>
              <a:rPr lang="en"/>
              <a:t>, as measured by </a:t>
            </a:r>
            <a:r>
              <a:rPr lang="en" b="1"/>
              <a:t>P</a:t>
            </a:r>
            <a:r>
              <a:rPr lang="en"/>
              <a:t>, improves with experience </a:t>
            </a:r>
            <a:r>
              <a:rPr lang="en" b="1"/>
              <a:t>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T.M. Mitchell Machine Learning. McGraw-Hill, 1997.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Required Background </a:t>
            </a:r>
            <a:r>
              <a:rPr lang="en-US" dirty="0"/>
              <a:t>(Optional)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Probability theory and mathematical statistics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Optimization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Computational science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algebra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Discrete math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Computational complexity theory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...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Problems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Supervised Learning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Unsupervised Learning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Semi-supervised Learning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dirty="0"/>
              <a:t>Deep Learning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Reinforcement Learning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Federate Learning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…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9D8-C1E9-467C-535C-D14BC2F9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Concepts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3162-C634-D556-07BD-B88421D3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2794571" cy="3302700"/>
          </a:xfrm>
        </p:spPr>
        <p:txBody>
          <a:bodyPr/>
          <a:lstStyle/>
          <a:p>
            <a:r>
              <a:rPr lang="en-US" altLang="zh-CN" dirty="0"/>
              <a:t>Dataset</a:t>
            </a:r>
          </a:p>
          <a:p>
            <a:r>
              <a:rPr lang="en-US" altLang="zh-CN" dirty="0"/>
              <a:t>Sample / Example</a:t>
            </a:r>
          </a:p>
          <a:p>
            <a:r>
              <a:rPr lang="en-US" altLang="zh-CN" dirty="0"/>
              <a:t>Feature / Attribute</a:t>
            </a:r>
          </a:p>
          <a:p>
            <a:r>
              <a:rPr lang="en-US" altLang="zh-CN" dirty="0"/>
              <a:t>Answer / Label</a:t>
            </a:r>
          </a:p>
          <a:p>
            <a:r>
              <a:rPr lang="en-US" altLang="zh-CN" dirty="0"/>
              <a:t>Model</a:t>
            </a:r>
          </a:p>
          <a:p>
            <a:r>
              <a:rPr lang="en-US" altLang="zh-CN" dirty="0"/>
              <a:t>Algorithm</a:t>
            </a:r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3B90D7-7960-DBAC-63A2-EE9FDE2F0EC5}"/>
              </a:ext>
            </a:extLst>
          </p:cNvPr>
          <p:cNvSpPr/>
          <p:nvPr/>
        </p:nvSpPr>
        <p:spPr>
          <a:xfrm>
            <a:off x="5277971" y="1775012"/>
            <a:ext cx="1432111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Lucida Calligraphy" panose="03010101010101010101" pitchFamily="66" charset="0"/>
              </a:rPr>
              <a:t>f</a:t>
            </a:r>
            <a:r>
              <a:rPr lang="en-US" altLang="zh-CN" dirty="0">
                <a:latin typeface="Blackadder ITC" panose="04020505051007020D02" pitchFamily="82" charset="0"/>
              </a:rPr>
              <a:t> </a:t>
            </a:r>
            <a:r>
              <a:rPr lang="en-US" altLang="zh-CN" dirty="0"/>
              <a:t>(x, </a:t>
            </a:r>
            <a:r>
              <a:rPr lang="el-GR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θ</a:t>
            </a:r>
            <a:r>
              <a:rPr lang="en-US" altLang="zh-CN" baseline="30000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764D6-6721-D200-4E87-B0B755259B8D}"/>
                  </a:ext>
                </a:extLst>
              </p:cNvPr>
              <p:cNvSpPr txBox="1"/>
              <p:nvPr/>
            </p:nvSpPr>
            <p:spPr>
              <a:xfrm>
                <a:off x="4034425" y="1818946"/>
                <a:ext cx="315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4764D6-6721-D200-4E87-B0B755259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25" y="1818946"/>
                <a:ext cx="3153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1FD771-C320-C35C-9521-02F94F2EC10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4349816" y="2003612"/>
            <a:ext cx="867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1CF02-0289-1835-CEE8-2F3AC86B7E08}"/>
                  </a:ext>
                </a:extLst>
              </p:cNvPr>
              <p:cNvSpPr txBox="1"/>
              <p:nvPr/>
            </p:nvSpPr>
            <p:spPr>
              <a:xfrm>
                <a:off x="7548590" y="1818946"/>
                <a:ext cx="13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800" dirty="0"/>
                  <a:t> /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1CF02-0289-1835-CEE8-2F3AC86B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590" y="1818946"/>
                <a:ext cx="133319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0F04BF-FC50-09CB-02D1-21BC17F223F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6710082" y="2003612"/>
            <a:ext cx="838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F93734-D063-1A94-B050-4C5354696FD4}"/>
              </a:ext>
            </a:extLst>
          </p:cNvPr>
          <p:cNvSpPr/>
          <p:nvPr/>
        </p:nvSpPr>
        <p:spPr>
          <a:xfrm>
            <a:off x="5277971" y="2996453"/>
            <a:ext cx="1432111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Lucida Calligraphy" panose="03010101010101010101" pitchFamily="66" charset="0"/>
              </a:rPr>
              <a:t>A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E955F8-28D9-C460-2DFF-94C882D1574D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994026" y="2306171"/>
            <a:ext cx="1" cy="6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AC79B9-68F9-3D7A-6AA0-FE86098C0B11}"/>
              </a:ext>
            </a:extLst>
          </p:cNvPr>
          <p:cNvSpPr txBox="1"/>
          <p:nvPr/>
        </p:nvSpPr>
        <p:spPr>
          <a:xfrm>
            <a:off x="5479829" y="1393352"/>
            <a:ext cx="102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model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AE321-8428-6EC1-BFDF-7B9FE2244AB0}"/>
              </a:ext>
            </a:extLst>
          </p:cNvPr>
          <p:cNvSpPr txBox="1"/>
          <p:nvPr/>
        </p:nvSpPr>
        <p:spPr>
          <a:xfrm>
            <a:off x="5277971" y="3502069"/>
            <a:ext cx="14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algorithm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00A20-281D-5297-9684-C53DD74193BE}"/>
              </a:ext>
            </a:extLst>
          </p:cNvPr>
          <p:cNvSpPr txBox="1"/>
          <p:nvPr/>
        </p:nvSpPr>
        <p:spPr>
          <a:xfrm>
            <a:off x="3553386" y="3041244"/>
            <a:ext cx="10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dataset</a:t>
            </a:r>
            <a:endParaRPr lang="zh-CN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1B319D-CD25-ABD1-2A69-F72492E5C21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572000" y="3225910"/>
            <a:ext cx="64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C3AE0F-27B6-E968-28C5-94A199B3D2EF}"/>
                  </a:ext>
                </a:extLst>
              </p:cNvPr>
              <p:cNvSpPr txBox="1"/>
              <p:nvPr/>
            </p:nvSpPr>
            <p:spPr>
              <a:xfrm>
                <a:off x="3685168" y="3502069"/>
                <a:ext cx="864980" cy="227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C3AE0F-27B6-E968-28C5-94A199B3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168" y="3502069"/>
                <a:ext cx="864980" cy="227498"/>
              </a:xfrm>
              <a:prstGeom prst="rect">
                <a:avLst/>
              </a:prstGeom>
              <a:blipFill>
                <a:blip r:embed="rId4"/>
                <a:stretch>
                  <a:fillRect l="-6383" r="-141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20790D4-654C-F775-9449-F91F08146F34}"/>
              </a:ext>
            </a:extLst>
          </p:cNvPr>
          <p:cNvSpPr txBox="1"/>
          <p:nvPr/>
        </p:nvSpPr>
        <p:spPr>
          <a:xfrm>
            <a:off x="3664172" y="1485686"/>
            <a:ext cx="102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input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4CE4D9-3293-543C-D10D-702C221348DB}"/>
              </a:ext>
            </a:extLst>
          </p:cNvPr>
          <p:cNvSpPr txBox="1"/>
          <p:nvPr/>
        </p:nvSpPr>
        <p:spPr>
          <a:xfrm>
            <a:off x="7603499" y="1449614"/>
            <a:ext cx="102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Supervised algorithms</a:t>
            </a:r>
            <a:r>
              <a:rPr lang="en" dirty="0"/>
              <a:t> are trained on </a:t>
            </a:r>
            <a:r>
              <a:rPr lang="en" b="1" dirty="0"/>
              <a:t>labeled</a:t>
            </a:r>
            <a:r>
              <a:rPr lang="en" dirty="0"/>
              <a:t> examples (samples), such as an input where the desired answer is known.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Classification (Discrete)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Regression (Continuous)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…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 example, a segment of text could have a category label, such as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 dirty="0"/>
              <a:t>Spam</a:t>
            </a:r>
            <a:r>
              <a:rPr lang="en" dirty="0"/>
              <a:t> vs. </a:t>
            </a:r>
            <a:r>
              <a:rPr lang="en" b="1" dirty="0"/>
              <a:t>Legitimate</a:t>
            </a:r>
            <a:r>
              <a:rPr lang="en" dirty="0"/>
              <a:t> emails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 dirty="0"/>
              <a:t>Positive</a:t>
            </a:r>
            <a:r>
              <a:rPr lang="en" dirty="0"/>
              <a:t> vs. </a:t>
            </a:r>
            <a:r>
              <a:rPr lang="en" b="1" dirty="0"/>
              <a:t>Negative</a:t>
            </a:r>
            <a:r>
              <a:rPr lang="en" dirty="0"/>
              <a:t> movie reviews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DF0-F8BD-73D8-10B3-F68F6958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Supervised Learning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5BB93-7D63-323C-36FA-1EE32A126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/>
              <a:t>The model receives a set of inputs along with the corresponding correct outputs, and the algorithms learns by comparing its actual output (predicts) with correct outputs (labels) to find errors</a:t>
            </a:r>
          </a:p>
          <a:p>
            <a:pPr>
              <a:spcAft>
                <a:spcPts val="1200"/>
              </a:spcAft>
            </a:pPr>
            <a:r>
              <a:rPr lang="en-US" altLang="zh-CN" dirty="0"/>
              <a:t>It then modify the parameters of the model accordingly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26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16AE-8ABA-2DC4-FB12-1D76AEC0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Factors of Supervised Learning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3C04E-7E09-5D2F-2645-349C65243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Linear</a:t>
            </a:r>
          </a:p>
          <a:p>
            <a:pPr lvl="1"/>
            <a:r>
              <a:rPr lang="en-US" altLang="zh-CN" dirty="0"/>
              <a:t>Non-linear</a:t>
            </a:r>
          </a:p>
          <a:p>
            <a:r>
              <a:rPr lang="en-US" altLang="zh-CN" dirty="0"/>
              <a:t>Loss Function</a:t>
            </a:r>
          </a:p>
          <a:p>
            <a:pPr lvl="1"/>
            <a:r>
              <a:rPr lang="en-US" altLang="zh-CN" dirty="0"/>
              <a:t>0-1 loss function</a:t>
            </a:r>
          </a:p>
          <a:p>
            <a:pPr lvl="1"/>
            <a:r>
              <a:rPr lang="en-US" altLang="zh-CN" dirty="0"/>
              <a:t>Quadratic loss function</a:t>
            </a:r>
          </a:p>
          <a:p>
            <a:pPr lvl="1"/>
            <a:r>
              <a:rPr lang="en-US" altLang="zh-CN" dirty="0"/>
              <a:t>Cross-Entropy loss function</a:t>
            </a:r>
          </a:p>
          <a:p>
            <a:r>
              <a:rPr lang="en-US" altLang="zh-CN" dirty="0"/>
              <a:t>Optimization Algorithm</a:t>
            </a:r>
          </a:p>
          <a:p>
            <a:pPr lvl="1"/>
            <a:r>
              <a:rPr lang="en-US" altLang="zh-CN" dirty="0"/>
              <a:t>Gradient Descent</a:t>
            </a:r>
            <a:endParaRPr lang="zh-CN" altLang="en-US" dirty="0"/>
          </a:p>
          <a:p>
            <a:r>
              <a:rPr lang="en-US" altLang="zh-CN" dirty="0"/>
              <a:t>Learning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26526-9948-6807-5810-D9C9658F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15" y="1450823"/>
            <a:ext cx="4474335" cy="25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702B-5D12-2D86-C811-10D0627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Regression</a:t>
            </a:r>
            <a:endParaRPr lang="zh-CN" alt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1F06A4-DC2D-0B0B-8713-CA9C18C7D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25129"/>
              </p:ext>
            </p:extLst>
          </p:nvPr>
        </p:nvGraphicFramePr>
        <p:xfrm>
          <a:off x="2055160" y="1210236"/>
          <a:ext cx="4769224" cy="3211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E09BC5-B3D3-452E-E153-9E94B63ED3D1}"/>
              </a:ext>
            </a:extLst>
          </p:cNvPr>
          <p:cNvCxnSpPr/>
          <p:nvPr/>
        </p:nvCxnSpPr>
        <p:spPr>
          <a:xfrm flipV="1">
            <a:off x="2891118" y="1425375"/>
            <a:ext cx="2763370" cy="1620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4D020D8-6ABB-90F1-6783-A4C7C88D66E7}"/>
              </a:ext>
            </a:extLst>
          </p:cNvPr>
          <p:cNvSpPr/>
          <p:nvPr/>
        </p:nvSpPr>
        <p:spPr>
          <a:xfrm>
            <a:off x="3059207" y="1808625"/>
            <a:ext cx="3112994" cy="1492624"/>
          </a:xfrm>
          <a:custGeom>
            <a:avLst/>
            <a:gdLst>
              <a:gd name="connsiteX0" fmla="*/ 0 w 2191871"/>
              <a:gd name="connsiteY0" fmla="*/ 1284194 h 1284194"/>
              <a:gd name="connsiteX1" fmla="*/ 289112 w 2191871"/>
              <a:gd name="connsiteY1" fmla="*/ 732865 h 1284194"/>
              <a:gd name="connsiteX2" fmla="*/ 746312 w 2191871"/>
              <a:gd name="connsiteY2" fmla="*/ 295835 h 1284194"/>
              <a:gd name="connsiteX3" fmla="*/ 1116106 w 2191871"/>
              <a:gd name="connsiteY3" fmla="*/ 127747 h 1284194"/>
              <a:gd name="connsiteX4" fmla="*/ 1445559 w 2191871"/>
              <a:gd name="connsiteY4" fmla="*/ 53788 h 1284194"/>
              <a:gd name="connsiteX5" fmla="*/ 1795183 w 2191871"/>
              <a:gd name="connsiteY5" fmla="*/ 20171 h 1284194"/>
              <a:gd name="connsiteX6" fmla="*/ 1983442 w 2191871"/>
              <a:gd name="connsiteY6" fmla="*/ 0 h 1284194"/>
              <a:gd name="connsiteX7" fmla="*/ 2191871 w 2191871"/>
              <a:gd name="connsiteY7" fmla="*/ 20171 h 128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1871" h="1284194">
                <a:moveTo>
                  <a:pt x="0" y="1284194"/>
                </a:moveTo>
                <a:cubicBezTo>
                  <a:pt x="82363" y="1090892"/>
                  <a:pt x="164727" y="897591"/>
                  <a:pt x="289112" y="732865"/>
                </a:cubicBezTo>
                <a:cubicBezTo>
                  <a:pt x="413497" y="568138"/>
                  <a:pt x="608480" y="396688"/>
                  <a:pt x="746312" y="295835"/>
                </a:cubicBezTo>
                <a:cubicBezTo>
                  <a:pt x="884144" y="194982"/>
                  <a:pt x="999565" y="168088"/>
                  <a:pt x="1116106" y="127747"/>
                </a:cubicBezTo>
                <a:cubicBezTo>
                  <a:pt x="1232647" y="87406"/>
                  <a:pt x="1332380" y="71717"/>
                  <a:pt x="1445559" y="53788"/>
                </a:cubicBezTo>
                <a:cubicBezTo>
                  <a:pt x="1558738" y="35859"/>
                  <a:pt x="1795183" y="20171"/>
                  <a:pt x="1795183" y="20171"/>
                </a:cubicBezTo>
                <a:cubicBezTo>
                  <a:pt x="1884830" y="11206"/>
                  <a:pt x="1917327" y="0"/>
                  <a:pt x="1983442" y="0"/>
                </a:cubicBezTo>
                <a:cubicBezTo>
                  <a:pt x="2049557" y="0"/>
                  <a:pt x="2191871" y="20171"/>
                  <a:pt x="2191871" y="2017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8DE54-3495-157C-2C75-70BAA41B96E1}"/>
              </a:ext>
            </a:extLst>
          </p:cNvPr>
          <p:cNvSpPr txBox="1"/>
          <p:nvPr/>
        </p:nvSpPr>
        <p:spPr>
          <a:xfrm>
            <a:off x="942109" y="2486891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Price ($)</a:t>
            </a:r>
          </a:p>
          <a:p>
            <a:r>
              <a:rPr lang="en-US" altLang="zh-CN" dirty="0"/>
              <a:t>In 1000’s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615C9-F951-B7D7-2DC4-8D4C0DF3AE73}"/>
              </a:ext>
            </a:extLst>
          </p:cNvPr>
          <p:cNvSpPr txBox="1"/>
          <p:nvPr/>
        </p:nvSpPr>
        <p:spPr>
          <a:xfrm>
            <a:off x="3976255" y="4325618"/>
            <a:ext cx="144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Size in meter</a:t>
            </a:r>
            <a:r>
              <a:rPr lang="en-US" altLang="zh-CN" baseline="30000" dirty="0"/>
              <a:t>2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230707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531</Words>
  <Application>Microsoft Office PowerPoint</Application>
  <PresentationFormat>On-screen Show (16:9)</PresentationFormat>
  <Paragraphs>127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Lucida Calligraphy</vt:lpstr>
      <vt:lpstr>等线</vt:lpstr>
      <vt:lpstr>Blackadder ITC</vt:lpstr>
      <vt:lpstr>Cambria Math</vt:lpstr>
      <vt:lpstr>Open Sans</vt:lpstr>
      <vt:lpstr>Arial</vt:lpstr>
      <vt:lpstr>PT Sans Narrow</vt:lpstr>
      <vt:lpstr>Tropic</vt:lpstr>
      <vt:lpstr>Machine Learning</vt:lpstr>
      <vt:lpstr>Machine Learning Definitions</vt:lpstr>
      <vt:lpstr>Required Background (Optional)</vt:lpstr>
      <vt:lpstr>Machine Learning Problems</vt:lpstr>
      <vt:lpstr>Concepts</vt:lpstr>
      <vt:lpstr>Supervised Learning</vt:lpstr>
      <vt:lpstr>Supervised Learning</vt:lpstr>
      <vt:lpstr>Factors of Supervised Learning</vt:lpstr>
      <vt:lpstr>Example: Regression</vt:lpstr>
      <vt:lpstr>Example: Classification</vt:lpstr>
      <vt:lpstr>Example: Classification</vt:lpstr>
      <vt:lpstr>Linear Regression</vt:lpstr>
      <vt:lpstr>PowerPoint Presentation</vt:lpstr>
      <vt:lpstr>PowerPoint Presentation</vt:lpstr>
      <vt:lpstr>Simple Linear Regression</vt:lpstr>
      <vt:lpstr>PowerPoint Presentation</vt:lpstr>
      <vt:lpstr>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Guan Wang</cp:lastModifiedBy>
  <cp:revision>85</cp:revision>
  <dcterms:modified xsi:type="dcterms:W3CDTF">2024-09-30T23:02:40Z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2024-09-30T20:36:33Z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95db0f83-5647-4ba5-86c7-159ec57a497d</vt:lpwstr>
  </property>
  <property fmtid="{D5CDD505-2E9C-101B-9397-08002B2CF9AE}" pid="8" name="MSIP_Label_c96ed6d7-747c-41fd-b042-ff14484edc24_ContentBits">
    <vt:lpwstr>0</vt:lpwstr>
  </property>
</Properties>
</file>