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17"/>
  </p:handoutMasterIdLst>
  <p:sldIdLst>
    <p:sldId id="256" r:id="rId2"/>
    <p:sldId id="258" r:id="rId3"/>
    <p:sldId id="257" r:id="rId4"/>
    <p:sldId id="259" r:id="rId5"/>
    <p:sldId id="262" r:id="rId6"/>
    <p:sldId id="266" r:id="rId7"/>
    <p:sldId id="267" r:id="rId8"/>
    <p:sldId id="269" r:id="rId9"/>
    <p:sldId id="270" r:id="rId10"/>
    <p:sldId id="276" r:id="rId11"/>
    <p:sldId id="271" r:id="rId12"/>
    <p:sldId id="275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FF6BA7C-8DCB-ADB8-83C5-4E58FDEF17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nl-NL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FED6CC3-B61E-D9F9-F524-CE23451C1E8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nl-NL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7533D3DF-B395-A786-FBBC-EDB12A53E7F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nl-NL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E5A58C29-3EA1-6354-D378-03A0C0C4AA6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8C72DD-A677-4965-831C-E8C3DBF6AF20}" type="slidenum">
              <a:rPr lang="en-US" altLang="nl-NL"/>
              <a:pPr/>
              <a:t>‹#›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8614-91C2-9FFD-A40D-542894918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49871-BD2A-F81D-54DF-3EB66B95F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51C32-A71C-6E6B-CD75-D79578F6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02B5-BEFC-28EA-111D-77C9A93A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599C4-1006-8105-1D03-EA1D83CB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2B38C-CB2D-478C-B9EC-7E865E04C76B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7785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FE33-A2F7-373C-8708-BD1D6793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1B7D8-E5F8-E458-671F-BD6327B44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90D2-68CC-5134-2CAB-E7D36B9D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BEE64-00D7-58A7-46F0-E83F499D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D99D-E942-DE76-FB8A-8FE42745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682D6-68B3-4CC5-8CD4-736100DD3679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9769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FE872-3679-96B6-307A-E5C9FDB1B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DD0E5-2D97-7D00-96A2-603CD432A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FC4B-F3CC-B65D-344F-710F40FA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BEDC-F4EB-DE84-0FB9-4B286F38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DF8FE-C63F-1C91-51EA-599CEC5A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96B64-3BC8-4BF2-A1E3-78FB3836CC95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9325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1939-6B43-965C-0117-3B01A793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4C47192E-C9D6-B541-0CAD-9ECA65327BE4}"/>
              </a:ext>
            </a:extLst>
          </p:cNvPr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0A59C-0E48-D096-9CDB-4E3081C8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E7EBE-8CCC-0CA0-26C9-D736F3AC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5C8BF-2B71-5807-3FBB-7FDFEA55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2FA2F-7319-9EAE-D804-C6125966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1E04A38-FD9B-476B-B3E1-862743545877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11632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F6CC-AB27-B80B-32D0-989F76A1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647B9E38-1E74-956A-9185-D38F4042BE49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3ED9D-86EF-4DD3-5247-37DC1E43F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9031-686F-2EAE-B0E8-5E691F3C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E3467-6254-4628-F427-C289FE59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8445C-2F45-A577-CF2C-0B1AA641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75BFDC-23F4-4211-BCB8-F0BC73A9697C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898984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301F-A247-9559-408E-06E5B95B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FB43435-B15E-B0DC-0DB5-A40B3CE284E0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CCE14-F429-C9D3-01B2-B369638A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0A5E9-9764-87F2-F67B-EF0372C5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F9A1D-77B5-F388-6991-697DE75B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D8C61F1-DF79-48A8-801E-3D74BBBFADE9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98453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215F-7A5B-DD74-7D7B-5F6823C9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67B0D-B30F-00EC-F83D-F415985BACF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FD19451-2A60-51BB-B16C-B6CB99298638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96640-B0C9-3CE5-A24A-659695A0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6ACA7-714D-C641-892B-EE257E67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B185E-8200-8BE2-7111-F311031D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0CEF93D-0C0C-4A48-AE89-3AA6FE054EE4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0085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86C4-E338-1706-1DEC-A0E844FD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EF282-D3B8-D53C-BD95-C68C784B3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9630-E22E-3073-F002-6CDCB0E0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F3FD8-96E9-8741-FB9D-1E2DBEB0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58EB4-A85B-E63A-B7A9-1FDC6EA4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06183-12AF-4534-BEB2-B8CC0CAB2F55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77750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F55C-4565-E8D2-B58A-2FF6E0D1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0050F-9A2B-C40C-C99B-18880D6A4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620B2-CCD6-9C79-0A82-D1C00ED9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A76E0-AF63-B756-E732-A584B638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49FD2-0DED-E6CC-2F10-72A7C042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402C9-0BA1-4A66-BF20-E4EFD2EF7F77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1710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98FD-F4C5-B6E1-C057-91463D56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38D9F-7C4B-D5A3-B868-729DDDB04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41DF9-209E-9E3D-47F5-1A57B5892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397F6-F515-7C40-81F1-268CA42C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D6FE-E68A-6D6E-E428-2E21C16B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68472-8430-C6DB-B5D6-EB0C75A8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E6337-96EE-4411-BC23-AE741886E0A9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12134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66D5-D94A-7C48-8C01-A812AEC3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424B0-6F0F-1842-DA0A-FBD43E66A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7D38-263E-6D97-FA32-08C00018A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DD53A-070F-68E9-E345-91B1E39AA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9ABEB-65B7-6C9D-3250-D7EEB2CD5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B8D79-A7A2-A8AE-6052-A5BCC712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1C2D8-7A42-9B79-173A-EFFCA166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0F34B-7EE0-A870-9B08-74E4CC77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D7AB75-D8CF-4D86-AE9D-E80828289AAD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7407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7C09-13C1-79FC-8B06-097F76A4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D5A09-D520-3B36-51A2-83F5139D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172B1-65D6-F574-9D11-F4E624C4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68B82-CF41-322B-7CB3-B37A2444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DE82E-C1D4-45FB-AE12-A5D6346DA9C2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72961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E770D-26F7-FB10-A49E-0565C2EA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9A1D8-4865-826C-FD63-D9CD73E9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5A7DC-2DCD-BB50-2EA5-F5602DB4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1AFF5-9326-43E4-9E72-20B8260B6B00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233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FC45-AC7F-9D7C-1ECB-BF7879A7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1D89E-5901-EC50-95EF-D7C578389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56C51-82C8-E453-7019-775B8FE7D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5506C-D3C7-0C5D-D4D7-FE1E7DA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1650A-4430-CE8C-847F-8B924FF9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255CA-E12A-687B-8F97-B380CD1C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4B50A-7F3D-4881-98A7-3FDE8B421F15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4836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BC7B-CD0D-A711-2289-65CA5800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75E3C-7A3B-BA51-153E-297794286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D37E7-5E40-4641-96D4-3377CC806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E97F2-FC48-39C6-49E3-7F107F19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1A88-B892-0CA3-0B36-56B15578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AA406-BC3C-A7B9-0107-E88BE8F4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49BD7-209F-47CA-94FE-9791453F9CA0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2916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3C3F2EB-8D18-8342-43B2-D0C9BEB04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A71EBBC-1E7A-A694-74AE-36C0AF987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D5D6C2C-2446-5088-CE8C-3678B82C445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nl-NL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99D0AAE-B65F-1E8F-D91E-225FE0C400E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nl-NL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571F4AD-D296-98F8-AD19-299651CD37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975D2E1-DDFF-48A1-BDCF-F990BDDFB0B6}" type="slidenum">
              <a:rPr lang="en-US" altLang="nl-NL"/>
              <a:pPr/>
              <a:t>‹#›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8A4FFE0-DCA8-F14F-D0AF-5ADF21EB199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685800"/>
            <a:ext cx="7772400" cy="1143000"/>
          </a:xfrm>
        </p:spPr>
        <p:txBody>
          <a:bodyPr anchor="ctr"/>
          <a:lstStyle/>
          <a:p>
            <a:br>
              <a:rPr lang="en-US" altLang="nl-NL" sz="2000">
                <a:latin typeface="Arial" panose="020B0604020202020204" pitchFamily="34" charset="0"/>
              </a:rPr>
            </a:br>
            <a:br>
              <a:rPr lang="en-US" altLang="nl-NL" sz="2000">
                <a:latin typeface="Arial" panose="020B0604020202020204" pitchFamily="34" charset="0"/>
              </a:rPr>
            </a:br>
            <a:br>
              <a:rPr lang="en-US" altLang="nl-NL" sz="2000">
                <a:latin typeface="Arial" panose="020B0604020202020204" pitchFamily="34" charset="0"/>
              </a:rPr>
            </a:br>
            <a:br>
              <a:rPr lang="en-US" altLang="nl-NL" sz="2000">
                <a:latin typeface="Arial" panose="020B0604020202020204" pitchFamily="34" charset="0"/>
              </a:rPr>
            </a:br>
            <a:br>
              <a:rPr lang="en-US" altLang="nl-NL" sz="2000">
                <a:latin typeface="Arial" panose="020B0604020202020204" pitchFamily="34" charset="0"/>
              </a:rPr>
            </a:br>
            <a:r>
              <a:rPr lang="en-US" altLang="nl-NL" sz="2000">
                <a:latin typeface="Arial" panose="020B0604020202020204" pitchFamily="34" charset="0"/>
              </a:rPr>
              <a:t> </a:t>
            </a:r>
            <a:r>
              <a:rPr lang="en-US" altLang="nl-NL" sz="3200" i="1">
                <a:latin typeface="Arial" panose="020B0604020202020204" pitchFamily="34" charset="0"/>
              </a:rPr>
              <a:t>Escherichia coli</a:t>
            </a:r>
            <a:r>
              <a:rPr lang="en-US" altLang="nl-NL" sz="3200">
                <a:latin typeface="Arial" panose="020B0604020202020204" pitchFamily="34" charset="0"/>
              </a:rPr>
              <a:t> O157:H7 in Apple Cider:</a:t>
            </a:r>
            <a:br>
              <a:rPr lang="en-US" altLang="nl-NL" sz="3200">
                <a:latin typeface="Arial" panose="020B0604020202020204" pitchFamily="34" charset="0"/>
              </a:rPr>
            </a:br>
            <a:r>
              <a:rPr lang="en-US" altLang="nl-NL" sz="3200">
                <a:latin typeface="Arial" panose="020B0604020202020204" pitchFamily="34" charset="0"/>
              </a:rPr>
              <a:t> A Quantitative Risk Assessment</a:t>
            </a:r>
            <a:r>
              <a:rPr lang="en-US" altLang="nl-NL" sz="2000">
                <a:latin typeface="Arial" panose="020B0604020202020204" pitchFamily="34" charset="0"/>
              </a:rPr>
              <a:t> </a:t>
            </a:r>
            <a:br>
              <a:rPr lang="en-US" altLang="nl-NL" sz="2000">
                <a:latin typeface="Arial" panose="020B0604020202020204" pitchFamily="34" charset="0"/>
              </a:rPr>
            </a:br>
            <a:br>
              <a:rPr lang="en-US" altLang="nl-NL" sz="2000">
                <a:latin typeface="Arial" panose="020B0604020202020204" pitchFamily="34" charset="0"/>
              </a:rPr>
            </a:br>
            <a:br>
              <a:rPr lang="en-US" altLang="nl-NL" sz="2000">
                <a:latin typeface="Arial" panose="020B0604020202020204" pitchFamily="34" charset="0"/>
              </a:rPr>
            </a:br>
            <a:br>
              <a:rPr lang="en-US" altLang="nl-NL" sz="2000">
                <a:latin typeface="Arial" panose="020B0604020202020204" pitchFamily="34" charset="0"/>
              </a:rPr>
            </a:br>
            <a:br>
              <a:rPr lang="en-US" altLang="nl-NL" sz="2000">
                <a:latin typeface="Arial" panose="020B0604020202020204" pitchFamily="34" charset="0"/>
              </a:rPr>
            </a:br>
            <a:endParaRPr lang="en-US" altLang="nl-NL" sz="2000">
              <a:latin typeface="Arial" panose="020B0604020202020204" pitchFamily="34" charset="0"/>
            </a:endParaRPr>
          </a:p>
        </p:txBody>
      </p:sp>
      <p:pic>
        <p:nvPicPr>
          <p:cNvPr id="2059" name="Picture 11">
            <a:extLst>
              <a:ext uri="{FF2B5EF4-FFF2-40B4-BE49-F238E27FC236}">
                <a16:creationId xmlns:a16="http://schemas.microsoft.com/office/drawing/2014/main" id="{6200E8A8-F9CC-C197-6A09-E08CF0586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6671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Rectangle 12">
            <a:extLst>
              <a:ext uri="{FF2B5EF4-FFF2-40B4-BE49-F238E27FC236}">
                <a16:creationId xmlns:a16="http://schemas.microsoft.com/office/drawing/2014/main" id="{20FEE861-CE31-B2EB-5140-B2256B273C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371600"/>
          </a:xfrm>
        </p:spPr>
        <p:txBody>
          <a:bodyPr/>
          <a:lstStyle/>
          <a:p>
            <a:r>
              <a:rPr lang="en-US" altLang="nl-NL" sz="2000">
                <a:latin typeface="Arial" panose="020B0604020202020204" pitchFamily="34" charset="0"/>
              </a:rPr>
              <a:t>Don Schaffner, PhD</a:t>
            </a:r>
            <a:br>
              <a:rPr lang="en-US" altLang="nl-NL" sz="2000">
                <a:latin typeface="Arial" panose="020B0604020202020204" pitchFamily="34" charset="0"/>
              </a:rPr>
            </a:br>
            <a:r>
              <a:rPr lang="en-US" altLang="nl-NL" sz="2000">
                <a:latin typeface="Arial" panose="020B0604020202020204" pitchFamily="34" charset="0"/>
              </a:rPr>
              <a:t> Siobain Duffy </a:t>
            </a:r>
            <a:br>
              <a:rPr lang="en-US" altLang="nl-NL" sz="2000">
                <a:latin typeface="Arial" panose="020B0604020202020204" pitchFamily="34" charset="0"/>
              </a:rPr>
            </a:br>
            <a:r>
              <a:rPr lang="en-US" altLang="nl-NL" sz="2000">
                <a:latin typeface="Arial" panose="020B0604020202020204" pitchFamily="34" charset="0"/>
              </a:rPr>
              <a:t>Food Risk Analysis Initiative</a:t>
            </a:r>
            <a:br>
              <a:rPr lang="en-US" altLang="nl-NL" sz="2000">
                <a:latin typeface="Arial" panose="020B0604020202020204" pitchFamily="34" charset="0"/>
              </a:rPr>
            </a:br>
            <a:r>
              <a:rPr lang="en-US" altLang="nl-NL" sz="2000">
                <a:latin typeface="Arial" panose="020B0604020202020204" pitchFamily="34" charset="0"/>
              </a:rPr>
              <a:t>Rutgers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B446993-5D3A-736B-1380-BD1582CFE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nl-NL">
                <a:latin typeface="Arial" panose="020B0604020202020204" pitchFamily="34" charset="0"/>
              </a:rPr>
              <a:t>A look under the hood, part 2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C3F511B-EBE2-9CBB-C0EC-D7BAF61B0A3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057400"/>
            <a:ext cx="3886200" cy="4800600"/>
          </a:xfrm>
        </p:spPr>
        <p:txBody>
          <a:bodyPr/>
          <a:lstStyle/>
          <a:p>
            <a:r>
              <a:rPr lang="en-US" altLang="nl-NL" sz="2800">
                <a:latin typeface="Arial" panose="020B0604020202020204" pitchFamily="34" charset="0"/>
              </a:rPr>
              <a:t>Freeze-Thaw Cycles</a:t>
            </a:r>
          </a:p>
          <a:p>
            <a:pPr lvl="1"/>
            <a:r>
              <a:rPr lang="en-US" altLang="nl-NL" sz="2400">
                <a:latin typeface="Arial" panose="020B0604020202020204" pitchFamily="34" charset="0"/>
              </a:rPr>
              <a:t>Uljas and Ingham   (JFP, 5/99)</a:t>
            </a:r>
          </a:p>
          <a:p>
            <a:pPr lvl="1"/>
            <a:r>
              <a:rPr lang="en-US" altLang="nl-NL" sz="2400">
                <a:latin typeface="Arial" panose="020B0604020202020204" pitchFamily="34" charset="0"/>
              </a:rPr>
              <a:t>Polynomial regression (SAS) to create model </a:t>
            </a:r>
          </a:p>
          <a:p>
            <a:pPr lvl="1"/>
            <a:r>
              <a:rPr lang="en-US" altLang="nl-NL" sz="2400">
                <a:latin typeface="Arial" panose="020B0604020202020204" pitchFamily="34" charset="0"/>
              </a:rPr>
              <a:t>freeze/thaw, holding temperature, time and pH on log reduction of O157:H7</a:t>
            </a:r>
          </a:p>
          <a:p>
            <a:pPr lvl="1"/>
            <a:endParaRPr lang="en-US" altLang="nl-NL" sz="1800">
              <a:latin typeface="Arial" panose="020B0604020202020204" pitchFamily="34" charset="0"/>
            </a:endParaRP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AAAC3CDB-5414-0974-674F-F34192665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057400"/>
            <a:ext cx="43434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774825" algn="dec"/>
                <a:tab pos="1944688" algn="ctr"/>
                <a:tab pos="319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774825" algn="dec"/>
                <a:tab pos="1944688" algn="ctr"/>
                <a:tab pos="319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774825" algn="dec"/>
                <a:tab pos="1944688" algn="ctr"/>
                <a:tab pos="319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774825" algn="dec"/>
                <a:tab pos="1944688" algn="ctr"/>
                <a:tab pos="319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774825" algn="dec"/>
                <a:tab pos="1944688" algn="ctr"/>
                <a:tab pos="319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4825" algn="dec"/>
                <a:tab pos="1944688" algn="ctr"/>
                <a:tab pos="319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4825" algn="dec"/>
                <a:tab pos="1944688" algn="ctr"/>
                <a:tab pos="319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4825" algn="dec"/>
                <a:tab pos="1944688" algn="ctr"/>
                <a:tab pos="319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4825" algn="dec"/>
                <a:tab pos="1944688" algn="ctr"/>
                <a:tab pos="3197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nl-NL" sz="1800" b="1">
                <a:latin typeface="Arial" panose="020B0604020202020204" pitchFamily="34" charset="0"/>
              </a:rPr>
              <a:t>Variable		Parameter	P value</a:t>
            </a:r>
            <a:endParaRPr lang="en-US" altLang="nl-NL" sz="1800">
              <a:latin typeface="Arial" panose="020B0604020202020204" pitchFamily="34" charset="0"/>
            </a:endParaRPr>
          </a:p>
          <a:p>
            <a:endParaRPr lang="en-US" altLang="nl-NL" sz="1800">
              <a:latin typeface="Arial" panose="020B0604020202020204" pitchFamily="34" charset="0"/>
            </a:endParaRPr>
          </a:p>
          <a:p>
            <a:r>
              <a:rPr lang="en-US" altLang="nl-NL" sz="1800">
                <a:latin typeface="Arial" panose="020B0604020202020204" pitchFamily="34" charset="0"/>
              </a:rPr>
              <a:t>INTERCEPT	69.59985789	0.0036</a:t>
            </a:r>
          </a:p>
          <a:p>
            <a:r>
              <a:rPr lang="en-US" altLang="nl-NL" sz="1800">
                <a:latin typeface="Arial" panose="020B0604020202020204" pitchFamily="34" charset="0"/>
              </a:rPr>
              <a:t>TEMP	-0.04081142	0.0003</a:t>
            </a:r>
          </a:p>
          <a:p>
            <a:r>
              <a:rPr lang="en-US" altLang="nl-NL" sz="1800">
                <a:latin typeface="Arial" panose="020B0604020202020204" pitchFamily="34" charset="0"/>
              </a:rPr>
              <a:t>PH	-44.94493941	0.0007</a:t>
            </a:r>
          </a:p>
          <a:p>
            <a:r>
              <a:rPr lang="en-US" altLang="nl-NL" sz="1800">
                <a:latin typeface="Arial" panose="020B0604020202020204" pitchFamily="34" charset="0"/>
              </a:rPr>
              <a:t>HOURS	-0.36421373	0.0011</a:t>
            </a:r>
          </a:p>
          <a:p>
            <a:r>
              <a:rPr lang="en-US" altLang="nl-NL" sz="1800">
                <a:latin typeface="Arial" panose="020B0604020202020204" pitchFamily="34" charset="0"/>
              </a:rPr>
              <a:t>PH</a:t>
            </a:r>
            <a:r>
              <a:rPr lang="en-US" altLang="nl-NL" sz="1800" baseline="30000">
                <a:latin typeface="Arial" panose="020B0604020202020204" pitchFamily="34" charset="0"/>
              </a:rPr>
              <a:t>2</a:t>
            </a:r>
            <a:r>
              <a:rPr lang="en-US" altLang="nl-NL" sz="1800">
                <a:latin typeface="Arial" panose="020B0604020202020204" pitchFamily="34" charset="0"/>
              </a:rPr>
              <a:t> 	6.77622727	0.0002</a:t>
            </a:r>
          </a:p>
          <a:p>
            <a:r>
              <a:rPr lang="en-US" altLang="nl-NL" sz="1800">
                <a:latin typeface="Arial" panose="020B0604020202020204" pitchFamily="34" charset="0"/>
              </a:rPr>
              <a:t>HOURS</a:t>
            </a:r>
            <a:r>
              <a:rPr lang="en-US" altLang="nl-NL" sz="1800" baseline="30000">
                <a:latin typeface="Arial" panose="020B0604020202020204" pitchFamily="34" charset="0"/>
              </a:rPr>
              <a:t>2</a:t>
            </a:r>
            <a:r>
              <a:rPr lang="en-US" altLang="nl-NL" sz="1800">
                <a:latin typeface="Arial" panose="020B0604020202020204" pitchFamily="34" charset="0"/>
              </a:rPr>
              <a:t>	0.01875504	0.0317</a:t>
            </a:r>
          </a:p>
          <a:p>
            <a:endParaRPr lang="en-US" altLang="nl-NL" sz="1800">
              <a:latin typeface="Arial" panose="020B0604020202020204" pitchFamily="34" charset="0"/>
            </a:endParaRPr>
          </a:p>
          <a:p>
            <a:endParaRPr lang="en-US" altLang="nl-NL" sz="1800">
              <a:latin typeface="Arial" panose="020B0604020202020204" pitchFamily="34" charset="0"/>
            </a:endParaRPr>
          </a:p>
          <a:p>
            <a:r>
              <a:rPr lang="en-US" altLang="nl-NL">
                <a:latin typeface="Arial" panose="020B0604020202020204" pitchFamily="34" charset="0"/>
              </a:rPr>
              <a:t>R</a:t>
            </a:r>
            <a:r>
              <a:rPr lang="en-US" altLang="nl-NL" baseline="30000">
                <a:latin typeface="Arial" panose="020B0604020202020204" pitchFamily="34" charset="0"/>
              </a:rPr>
              <a:t>2</a:t>
            </a:r>
            <a:r>
              <a:rPr lang="en-US" altLang="nl-NL">
                <a:latin typeface="Arial" panose="020B0604020202020204" pitchFamily="34" charset="0"/>
              </a:rPr>
              <a:t> = 0.8914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B1018BD-249D-2FA0-A56C-C5C5901FC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nl-NL">
                <a:latin typeface="Arial" panose="020B0604020202020204" pitchFamily="34" charset="0"/>
              </a:rPr>
              <a:t>Simulation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6E83515-265A-91BD-C6F6-FAE541145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altLang="nl-NL">
                <a:latin typeface="Arial" panose="020B0604020202020204" pitchFamily="34" charset="0"/>
              </a:rPr>
              <a:t>Analytica uses Monte Carlo simulation to run a user-defined number of iterations on the conditions specified</a:t>
            </a:r>
          </a:p>
          <a:p>
            <a:r>
              <a:rPr lang="en-US" altLang="nl-NL">
                <a:latin typeface="Arial" panose="020B0604020202020204" pitchFamily="34" charset="0"/>
              </a:rPr>
              <a:t>Graphical output or statistics on CFU </a:t>
            </a:r>
            <a:r>
              <a:rPr lang="en-US" altLang="nl-NL" i="1">
                <a:latin typeface="Arial" panose="020B0604020202020204" pitchFamily="34" charset="0"/>
              </a:rPr>
              <a:t>E. coli</a:t>
            </a:r>
            <a:r>
              <a:rPr lang="en-US" altLang="nl-NL">
                <a:latin typeface="Arial" panose="020B0604020202020204" pitchFamily="34" charset="0"/>
              </a:rPr>
              <a:t> O157:H7 on day of sale in a gallon of cider</a:t>
            </a:r>
          </a:p>
          <a:p>
            <a:r>
              <a:rPr lang="en-US" altLang="nl-NL">
                <a:latin typeface="Arial" panose="020B0604020202020204" pitchFamily="34" charset="0"/>
              </a:rPr>
              <a:t>Can be run by any person who could download the free Analytica reader and our simulation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4" name="Text Box 22">
            <a:extLst>
              <a:ext uri="{FF2B5EF4-FFF2-40B4-BE49-F238E27FC236}">
                <a16:creationId xmlns:a16="http://schemas.microsoft.com/office/drawing/2014/main" id="{E16B869A-90B0-60B6-14E5-74526B6A7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638800"/>
            <a:ext cx="7620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nl-NL" sz="1600">
                <a:latin typeface="Arial" panose="020B0604020202020204" pitchFamily="34" charset="0"/>
              </a:rPr>
              <a:t>*Assuming birds infected with O157:H7, animal manure used, no chlorine rinse, No freeze-thaw cycle, no preservative used, no cleaning or sanitizing of equipment</a:t>
            </a:r>
            <a:endParaRPr lang="en-US" altLang="nl-NL" sz="1600"/>
          </a:p>
        </p:txBody>
      </p:sp>
      <p:graphicFrame>
        <p:nvGraphicFramePr>
          <p:cNvPr id="28695" name="Object 23">
            <a:extLst>
              <a:ext uri="{FF2B5EF4-FFF2-40B4-BE49-F238E27FC236}">
                <a16:creationId xmlns:a16="http://schemas.microsoft.com/office/drawing/2014/main" id="{D0D0AFAF-BD41-EB57-EC32-B53684D5D431}"/>
              </a:ext>
            </a:extLst>
          </p:cNvPr>
          <p:cNvGraphicFramePr>
            <a:graphicFrameLocks noChangeAspect="1"/>
          </p:cNvGraphicFramePr>
          <p:nvPr>
            <p:ph type="chart" sz="half" idx="2"/>
          </p:nvPr>
        </p:nvGraphicFramePr>
        <p:xfrm>
          <a:off x="990600" y="381000"/>
          <a:ext cx="7239000" cy="517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PW 4.0 Graph" r:id="rId2" imgW="6296400" imgH="5313240" progId="JandelGraphicObject.2">
                  <p:embed/>
                </p:oleObj>
              </mc:Choice>
              <mc:Fallback>
                <p:oleObj name="SPW 4.0 Graph" r:id="rId2" imgW="6296400" imgH="5313240" progId="JandelGraphicObject.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814" b="7542"/>
                      <a:stretch>
                        <a:fillRect/>
                      </a:stretch>
                    </p:blipFill>
                    <p:spPr bwMode="auto">
                      <a:xfrm>
                        <a:off x="990600" y="381000"/>
                        <a:ext cx="7239000" cy="5170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F2608C5-9571-4D54-495A-C24B28A86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>
                <a:latin typeface="Arial" panose="020B0604020202020204" pitchFamily="34" charset="0"/>
              </a:rPr>
              <a:t>Future Research	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212F1348-D8FC-AFFF-621B-AD423D672B5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r>
              <a:rPr lang="en-US" altLang="nl-NL" sz="2800">
                <a:latin typeface="Arial" panose="020B0604020202020204" pitchFamily="34" charset="0"/>
              </a:rPr>
              <a:t>Real-life studies to ascertain realistic levels of contamination</a:t>
            </a:r>
          </a:p>
          <a:p>
            <a:r>
              <a:rPr lang="en-US" altLang="nl-NL" sz="2800">
                <a:latin typeface="Arial" panose="020B0604020202020204" pitchFamily="34" charset="0"/>
              </a:rPr>
              <a:t>More accurate distributions for all variables, as more data are collected</a:t>
            </a:r>
          </a:p>
          <a:p>
            <a:r>
              <a:rPr lang="en-US" altLang="nl-NL" sz="2800">
                <a:latin typeface="Arial" panose="020B0604020202020204" pitchFamily="34" charset="0"/>
              </a:rPr>
              <a:t>Validation?</a:t>
            </a:r>
          </a:p>
          <a:p>
            <a:endParaRPr lang="en-US" altLang="nl-NL" sz="2800">
              <a:latin typeface="Arial" panose="020B0604020202020204" pitchFamily="34" charset="0"/>
            </a:endParaRPr>
          </a:p>
        </p:txBody>
      </p:sp>
      <p:pic>
        <p:nvPicPr>
          <p:cNvPr id="20489" name="Picture 9">
            <a:extLst>
              <a:ext uri="{FF2B5EF4-FFF2-40B4-BE49-F238E27FC236}">
                <a16:creationId xmlns:a16="http://schemas.microsoft.com/office/drawing/2014/main" id="{F3E73956-DEE0-5D31-A8B1-CB43610363C4}"/>
              </a:ext>
            </a:extLst>
          </p:cNvPr>
          <p:cNvPicPr>
            <a:picLocks noChangeAspect="1" noChangeArrowheads="1"/>
          </p:cNvPicPr>
          <p:nvPr>
            <p:ph type="clip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1400" y="1981200"/>
            <a:ext cx="3098800" cy="41148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4E42989-D9FA-8806-5572-9E45463E5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F15A76C-8DBC-EAA9-0973-3C74EDF783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r>
              <a:rPr lang="en-US" altLang="nl-NL">
                <a:latin typeface="Arial" panose="020B0604020202020204" pitchFamily="34" charset="0"/>
              </a:rPr>
              <a:t>A risk assessment is only as good as the data it models</a:t>
            </a:r>
          </a:p>
          <a:p>
            <a:pPr lvl="1"/>
            <a:r>
              <a:rPr lang="en-US" altLang="nl-NL">
                <a:latin typeface="Arial" panose="020B0604020202020204" pitchFamily="34" charset="0"/>
              </a:rPr>
              <a:t>O157: H7 in cow manure vs. </a:t>
            </a:r>
          </a:p>
          <a:p>
            <a:pPr lvl="1"/>
            <a:r>
              <a:rPr lang="en-US" altLang="nl-NL">
                <a:latin typeface="Arial" panose="020B0604020202020204" pitchFamily="34" charset="0"/>
              </a:rPr>
              <a:t>Brushing of apples</a:t>
            </a:r>
          </a:p>
          <a:p>
            <a:r>
              <a:rPr lang="en-US" altLang="nl-NL">
                <a:latin typeface="Arial" panose="020B0604020202020204" pitchFamily="34" charset="0"/>
              </a:rPr>
              <a:t>This risk assessment is a good start, but it’s only the first step</a:t>
            </a:r>
          </a:p>
          <a:p>
            <a:pPr lvl="1"/>
            <a:r>
              <a:rPr lang="en-US" altLang="nl-NL">
                <a:latin typeface="Arial" panose="020B0604020202020204" pitchFamily="34" charset="0"/>
              </a:rPr>
              <a:t>Peer review</a:t>
            </a:r>
          </a:p>
          <a:p>
            <a:pPr lvl="1"/>
            <a:r>
              <a:rPr lang="en-US" altLang="nl-NL">
                <a:latin typeface="Arial" panose="020B0604020202020204" pitchFamily="34" charset="0"/>
              </a:rPr>
              <a:t>More data, better data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11B42B00-2274-9DE7-0A1C-8B5D3A0CA9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1371600"/>
            <a:ext cx="6705600" cy="2286000"/>
          </a:xfrm>
        </p:spPr>
        <p:txBody>
          <a:bodyPr/>
          <a:lstStyle/>
          <a:p>
            <a:r>
              <a:rPr lang="en-US" altLang="nl-NL" sz="5400">
                <a:latin typeface="Arial" panose="020B0604020202020204" pitchFamily="34" charset="0"/>
              </a:rPr>
              <a:t>“All models are wrong… but some are useful.”</a:t>
            </a:r>
          </a:p>
          <a:p>
            <a:endParaRPr lang="en-US" altLang="nl-NL" sz="5400">
              <a:latin typeface="Arial" panose="020B0604020202020204" pitchFamily="34" charset="0"/>
            </a:endParaRPr>
          </a:p>
          <a:p>
            <a:r>
              <a:rPr lang="en-US" altLang="nl-NL" sz="5400">
                <a:latin typeface="Arial" panose="020B0604020202020204" pitchFamily="34" charset="0"/>
              </a:rPr>
              <a:t> - G. Cox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A0D0BA9-8CC4-9B7C-0274-7EDA6DCE6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162800" cy="1143000"/>
          </a:xfrm>
        </p:spPr>
        <p:txBody>
          <a:bodyPr/>
          <a:lstStyle/>
          <a:p>
            <a:r>
              <a:rPr lang="en-US" altLang="nl-NL">
                <a:latin typeface="Arial" panose="020B0604020202020204" pitchFamily="34" charset="0"/>
              </a:rPr>
              <a:t>What is QRA?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F674AB-376C-353B-2226-44D375837B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133600"/>
            <a:ext cx="3810000" cy="4114800"/>
          </a:xfrm>
        </p:spPr>
        <p:txBody>
          <a:bodyPr/>
          <a:lstStyle/>
          <a:p>
            <a:r>
              <a:rPr lang="en-US" altLang="nl-NL" sz="2800">
                <a:latin typeface="Arial" panose="020B0604020202020204" pitchFamily="34" charset="0"/>
              </a:rPr>
              <a:t>A blend of published scientific literature, and expert opinion linked together by computer simulation</a:t>
            </a:r>
          </a:p>
          <a:p>
            <a:r>
              <a:rPr lang="en-US" altLang="nl-NL" sz="2800">
                <a:latin typeface="Arial" panose="020B0604020202020204" pitchFamily="34" charset="0"/>
              </a:rPr>
              <a:t>An organized warehouse of data collected on a certain topic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7F8E5A8-E976-20DC-92AA-757E5A20DBB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133600"/>
            <a:ext cx="3810000" cy="4114800"/>
          </a:xfrm>
        </p:spPr>
        <p:txBody>
          <a:bodyPr/>
          <a:lstStyle/>
          <a:p>
            <a:r>
              <a:rPr lang="en-US" altLang="nl-NL" sz="2800">
                <a:latin typeface="Arial" panose="020B0604020202020204" pitchFamily="34" charset="0"/>
              </a:rPr>
              <a:t>A summary of the influence of specific factors on the overall safety of a product</a:t>
            </a:r>
          </a:p>
          <a:p>
            <a:r>
              <a:rPr lang="en-US" altLang="nl-NL" sz="2800">
                <a:latin typeface="Arial" panose="020B0604020202020204" pitchFamily="34" charset="0"/>
              </a:rPr>
              <a:t>A science-based, cost-effective way to estimate risk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BA01209-A6BC-D52D-70E4-B610DA138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nl-NL">
                <a:latin typeface="Arial" panose="020B0604020202020204" pitchFamily="34" charset="0"/>
              </a:rPr>
              <a:t>Why QRA?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6DC4331-A718-0C7E-EDCC-CCF37EFC696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1905000"/>
            <a:ext cx="4191000" cy="3352800"/>
          </a:xfrm>
        </p:spPr>
        <p:txBody>
          <a:bodyPr/>
          <a:lstStyle/>
          <a:p>
            <a:r>
              <a:rPr lang="en-US" altLang="nl-NL" sz="2400">
                <a:latin typeface="Arial" panose="020B0604020202020204" pitchFamily="34" charset="0"/>
              </a:rPr>
              <a:t>Quantitative results</a:t>
            </a:r>
          </a:p>
          <a:p>
            <a:r>
              <a:rPr lang="en-US" altLang="nl-NL" sz="2400">
                <a:latin typeface="Arial" panose="020B0604020202020204" pitchFamily="34" charset="0"/>
              </a:rPr>
              <a:t>Combines data from many different labs, experiments</a:t>
            </a:r>
          </a:p>
          <a:p>
            <a:r>
              <a:rPr lang="en-US" altLang="nl-NL" sz="2400">
                <a:latin typeface="Arial" panose="020B0604020202020204" pitchFamily="34" charset="0"/>
              </a:rPr>
              <a:t>Incorporates variability and uncertainty</a:t>
            </a:r>
          </a:p>
          <a:p>
            <a:r>
              <a:rPr lang="en-US" altLang="nl-NL" sz="2400">
                <a:latin typeface="Arial" panose="020B0604020202020204" pitchFamily="34" charset="0"/>
              </a:rPr>
              <a:t>Customizable for individual producer’s needs</a:t>
            </a:r>
          </a:p>
          <a:p>
            <a:r>
              <a:rPr lang="en-US" altLang="nl-NL" sz="2400">
                <a:latin typeface="Arial" panose="020B0604020202020204" pitchFamily="34" charset="0"/>
              </a:rPr>
              <a:t>QRA can help to identify HACCP Critical Control Points</a:t>
            </a:r>
          </a:p>
        </p:txBody>
      </p:sp>
      <p:graphicFrame>
        <p:nvGraphicFramePr>
          <p:cNvPr id="3079" name="Object 7">
            <a:extLst>
              <a:ext uri="{FF2B5EF4-FFF2-40B4-BE49-F238E27FC236}">
                <a16:creationId xmlns:a16="http://schemas.microsoft.com/office/drawing/2014/main" id="{1BA50B37-629E-9024-AC54-79D6401480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905000"/>
          <a:ext cx="33528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048426" imgH="2285714" progId="Paint.Picture">
                  <p:embed/>
                </p:oleObj>
              </mc:Choice>
              <mc:Fallback>
                <p:oleObj name="Bitmap Image" r:id="rId2" imgW="3048426" imgH="2285714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4546" r="33333" b="-10606"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33528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CE0C587-E523-5BDC-0596-636427BA2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990600"/>
          </a:xfrm>
        </p:spPr>
        <p:txBody>
          <a:bodyPr/>
          <a:lstStyle/>
          <a:p>
            <a:r>
              <a:rPr lang="en-US" altLang="nl-NL">
                <a:latin typeface="Arial" panose="020B0604020202020204" pitchFamily="34" charset="0"/>
              </a:rPr>
              <a:t>What can be part of a QRA?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0D4AF02-79B4-9500-E8BA-134741127A1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124200" y="1600200"/>
            <a:ext cx="5867400" cy="4343400"/>
          </a:xfrm>
        </p:spPr>
        <p:txBody>
          <a:bodyPr/>
          <a:lstStyle/>
          <a:p>
            <a:r>
              <a:rPr lang="en-US" altLang="nl-NL" sz="2800">
                <a:latin typeface="Arial" panose="020B0604020202020204" pitchFamily="34" charset="0"/>
              </a:rPr>
              <a:t>Pre-harvest conditions</a:t>
            </a:r>
          </a:p>
          <a:p>
            <a:pPr lvl="1"/>
            <a:r>
              <a:rPr lang="en-US" altLang="nl-NL" sz="2400">
                <a:latin typeface="Arial" panose="020B0604020202020204" pitchFamily="34" charset="0"/>
              </a:rPr>
              <a:t>manure, animal contamination, drops, fruit fly transmission, cultivars</a:t>
            </a:r>
          </a:p>
          <a:p>
            <a:r>
              <a:rPr lang="en-US" altLang="nl-NL" sz="2800">
                <a:latin typeface="Arial" panose="020B0604020202020204" pitchFamily="34" charset="0"/>
              </a:rPr>
              <a:t>Processing</a:t>
            </a:r>
          </a:p>
          <a:p>
            <a:pPr lvl="1"/>
            <a:r>
              <a:rPr lang="en-US" altLang="nl-NL" sz="2400">
                <a:latin typeface="Arial" panose="020B0604020202020204" pitchFamily="34" charset="0"/>
              </a:rPr>
              <a:t>flume water, washing, brushing, equipment contamination, pasteurization, human and storage bin contamination</a:t>
            </a:r>
          </a:p>
          <a:p>
            <a:r>
              <a:rPr lang="en-US" altLang="nl-NL" sz="2800">
                <a:latin typeface="Arial" panose="020B0604020202020204" pitchFamily="34" charset="0"/>
              </a:rPr>
              <a:t>Storage Conditions</a:t>
            </a:r>
          </a:p>
          <a:p>
            <a:pPr lvl="1"/>
            <a:r>
              <a:rPr lang="en-US" altLang="nl-NL" sz="2400">
                <a:latin typeface="Arial" panose="020B0604020202020204" pitchFamily="34" charset="0"/>
              </a:rPr>
              <a:t>preservatives, temperature, freeze/thaw cycles, time to sale</a:t>
            </a:r>
          </a:p>
        </p:txBody>
      </p:sp>
      <p:pic>
        <p:nvPicPr>
          <p:cNvPr id="5129" name="Picture 9">
            <a:extLst>
              <a:ext uri="{FF2B5EF4-FFF2-40B4-BE49-F238E27FC236}">
                <a16:creationId xmlns:a16="http://schemas.microsoft.com/office/drawing/2014/main" id="{C1644364-FBD5-341D-83C1-15FB66636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2185988" cy="49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7C66442-FCE2-E52F-6DCC-8C3A0C1D3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>
                <a:latin typeface="Arial" panose="020B0604020202020204" pitchFamily="34" charset="0"/>
              </a:rPr>
              <a:t>The end results of a QRA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3F38D63-78BE-3EF7-43EF-840C5B232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267200"/>
          </a:xfrm>
        </p:spPr>
        <p:txBody>
          <a:bodyPr/>
          <a:lstStyle/>
          <a:p>
            <a:r>
              <a:rPr lang="en-US" altLang="nl-NL">
                <a:latin typeface="Arial" panose="020B0604020202020204" pitchFamily="34" charset="0"/>
              </a:rPr>
              <a:t>Conceptual framework for thinking about the problem</a:t>
            </a:r>
          </a:p>
          <a:p>
            <a:r>
              <a:rPr lang="en-US" altLang="nl-NL">
                <a:latin typeface="Arial" panose="020B0604020202020204" pitchFamily="34" charset="0"/>
              </a:rPr>
              <a:t>Dynamic model of a particular food processing and storage system</a:t>
            </a:r>
          </a:p>
          <a:p>
            <a:r>
              <a:rPr lang="en-US" altLang="nl-NL">
                <a:latin typeface="Arial" panose="020B0604020202020204" pitchFamily="34" charset="0"/>
              </a:rPr>
              <a:t>Sensitivity analysis, i.e. what factors are important</a:t>
            </a:r>
          </a:p>
          <a:p>
            <a:r>
              <a:rPr lang="en-US" altLang="nl-NL">
                <a:latin typeface="Arial" panose="020B0604020202020204" pitchFamily="34" charset="0"/>
              </a:rPr>
              <a:t>Avenues of future research</a:t>
            </a:r>
          </a:p>
          <a:p>
            <a:endParaRPr lang="en-US" altLang="nl-NL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C85169F-0142-2954-ABF8-9DB8874C3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0" y="1524000"/>
            <a:ext cx="2667000" cy="3352800"/>
          </a:xfrm>
        </p:spPr>
        <p:txBody>
          <a:bodyPr/>
          <a:lstStyle/>
          <a:p>
            <a:r>
              <a:rPr lang="en-US" altLang="nl-NL">
                <a:latin typeface="Arial" panose="020B0604020202020204" pitchFamily="34" charset="0"/>
              </a:rPr>
              <a:t>The User Interface</a:t>
            </a:r>
            <a:br>
              <a:rPr lang="en-US" altLang="nl-NL">
                <a:latin typeface="Arial" panose="020B0604020202020204" pitchFamily="34" charset="0"/>
              </a:rPr>
            </a:br>
            <a:br>
              <a:rPr lang="en-US" altLang="nl-NL">
                <a:latin typeface="Arial" panose="020B0604020202020204" pitchFamily="34" charset="0"/>
              </a:rPr>
            </a:br>
            <a:r>
              <a:rPr lang="en-US" altLang="nl-NL" sz="2400">
                <a:latin typeface="Arial" panose="020B0604020202020204" pitchFamily="34" charset="0"/>
              </a:rPr>
              <a:t>pull down menus</a:t>
            </a:r>
            <a:br>
              <a:rPr lang="en-US" altLang="nl-NL" sz="2400">
                <a:latin typeface="Arial" panose="020B0604020202020204" pitchFamily="34" charset="0"/>
              </a:rPr>
            </a:br>
            <a:r>
              <a:rPr lang="en-US" altLang="nl-NL" sz="2400">
                <a:latin typeface="Arial" panose="020B0604020202020204" pitchFamily="34" charset="0"/>
              </a:rPr>
              <a:t>hidden model</a:t>
            </a:r>
            <a:br>
              <a:rPr lang="en-US" altLang="nl-NL" sz="2400">
                <a:latin typeface="Arial" panose="020B0604020202020204" pitchFamily="34" charset="0"/>
              </a:rPr>
            </a:br>
            <a:r>
              <a:rPr lang="en-US" altLang="nl-NL" sz="2400">
                <a:latin typeface="Arial" panose="020B0604020202020204" pitchFamily="34" charset="0"/>
              </a:rPr>
              <a:t>result button</a:t>
            </a:r>
            <a:br>
              <a:rPr lang="en-US" altLang="nl-NL" sz="2400">
                <a:latin typeface="Arial" panose="020B0604020202020204" pitchFamily="34" charset="0"/>
              </a:rPr>
            </a:br>
            <a:endParaRPr lang="en-US" altLang="nl-NL">
              <a:latin typeface="Arial" panose="020B0604020202020204" pitchFamily="34" charset="0"/>
            </a:endParaRPr>
          </a:p>
        </p:txBody>
      </p:sp>
      <p:pic>
        <p:nvPicPr>
          <p:cNvPr id="12295" name="Picture 7">
            <a:extLst>
              <a:ext uri="{FF2B5EF4-FFF2-40B4-BE49-F238E27FC236}">
                <a16:creationId xmlns:a16="http://schemas.microsoft.com/office/drawing/2014/main" id="{B5FB22DF-686B-E6E7-13F7-894BB9A14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5387975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3AD531E-FB80-8EB8-1D45-7DE267862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nl-NL">
                <a:latin typeface="Arial" panose="020B0604020202020204" pitchFamily="34" charset="0"/>
              </a:rPr>
              <a:t>The Modules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26F4F73-45EA-C9FC-350B-ADCB17C0DEC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524000"/>
            <a:ext cx="4419600" cy="4572000"/>
          </a:xfrm>
        </p:spPr>
        <p:txBody>
          <a:bodyPr/>
          <a:lstStyle/>
          <a:p>
            <a:r>
              <a:rPr lang="en-US" altLang="nl-NL" sz="2400">
                <a:latin typeface="Arial" panose="020B0604020202020204" pitchFamily="34" charset="0"/>
              </a:rPr>
              <a:t>Birds contaminate tree-picked apples</a:t>
            </a:r>
          </a:p>
          <a:p>
            <a:r>
              <a:rPr lang="en-US" altLang="nl-NL" sz="2400">
                <a:latin typeface="Arial" panose="020B0604020202020204" pitchFamily="34" charset="0"/>
              </a:rPr>
              <a:t>Animals in the orchard influence CFUs on drops</a:t>
            </a:r>
          </a:p>
          <a:p>
            <a:r>
              <a:rPr lang="en-US" altLang="nl-NL" sz="2400">
                <a:latin typeface="Arial" panose="020B0604020202020204" pitchFamily="34" charset="0"/>
              </a:rPr>
              <a:t>Flume water, chlorine rinses vary the pre-pressing microbial counts</a:t>
            </a:r>
          </a:p>
          <a:p>
            <a:r>
              <a:rPr lang="en-US" altLang="nl-NL" sz="2400">
                <a:latin typeface="Arial" panose="020B0604020202020204" pitchFamily="34" charset="0"/>
              </a:rPr>
              <a:t>Use of sanitizers on equipment control O157</a:t>
            </a:r>
          </a:p>
          <a:p>
            <a:r>
              <a:rPr lang="en-US" altLang="nl-NL" sz="2400">
                <a:latin typeface="Arial" panose="020B0604020202020204" pitchFamily="34" charset="0"/>
              </a:rPr>
              <a:t>Pasteurization, freeze-thaw and preservatives all reduce bacterial counts</a:t>
            </a:r>
          </a:p>
          <a:p>
            <a:endParaRPr lang="en-US" altLang="nl-NL" sz="2400">
              <a:latin typeface="Arial" panose="020B0604020202020204" pitchFamily="34" charset="0"/>
            </a:endParaRP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CAD2D39C-1125-A837-9BF5-BA3FB2B2C7A6}"/>
              </a:ext>
            </a:extLst>
          </p:cNvPr>
          <p:cNvPicPr>
            <a:picLocks noChangeAspect="1" noChangeArrowheads="1"/>
          </p:cNvPicPr>
          <p:nvPr>
            <p:ph type="clip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905000"/>
            <a:ext cx="4267200" cy="3732213"/>
          </a:xfrm>
          <a:noFill/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7071731-CF97-997B-8600-5D1F0A1C4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>
                <a:latin typeface="Arial" panose="020B0604020202020204" pitchFamily="34" charset="0"/>
              </a:rPr>
              <a:t>A look under the hood, part 1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A9E2DE1-6B4E-5E13-723D-AC21F88168D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724400" y="1981200"/>
            <a:ext cx="4114800" cy="4114800"/>
          </a:xfrm>
        </p:spPr>
        <p:txBody>
          <a:bodyPr/>
          <a:lstStyle/>
          <a:p>
            <a:pPr>
              <a:spcAft>
                <a:spcPts val="1200"/>
              </a:spcAft>
              <a:buFontTx/>
              <a:buNone/>
            </a:pPr>
            <a:r>
              <a:rPr lang="en-US" altLang="nl-NL" sz="1800">
                <a:latin typeface="Arial" panose="020B0604020202020204" pitchFamily="34" charset="0"/>
              </a:rPr>
              <a:t>D.W. Dingman,  </a:t>
            </a:r>
            <a:r>
              <a:rPr lang="en-US" altLang="nl-NL" sz="1800" i="1">
                <a:latin typeface="Arial" panose="020B0604020202020204" pitchFamily="34" charset="0"/>
              </a:rPr>
              <a:t>J.Food Protect.</a:t>
            </a:r>
            <a:r>
              <a:rPr lang="en-US" altLang="nl-NL" sz="1800">
                <a:latin typeface="Arial" panose="020B0604020202020204" pitchFamily="34" charset="0"/>
              </a:rPr>
              <a:t>  </a:t>
            </a:r>
            <a:r>
              <a:rPr lang="en-US" altLang="nl-NL" sz="1800" b="1">
                <a:latin typeface="Arial" panose="020B0604020202020204" pitchFamily="34" charset="0"/>
              </a:rPr>
              <a:t>62</a:t>
            </a:r>
            <a:r>
              <a:rPr lang="en-US" altLang="nl-NL" sz="1800">
                <a:latin typeface="Arial" panose="020B0604020202020204" pitchFamily="34" charset="0"/>
              </a:rPr>
              <a:t>, 567 (1999).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altLang="nl-NL" sz="1800">
                <a:latin typeface="Arial" panose="020B0604020202020204" pitchFamily="34" charset="0"/>
              </a:rPr>
              <a:t>L. Garland-Miller, C.W. Kaspar,  </a:t>
            </a:r>
            <a:r>
              <a:rPr lang="en-US" altLang="nl-NL" sz="1800" i="1">
                <a:latin typeface="Arial" panose="020B0604020202020204" pitchFamily="34" charset="0"/>
              </a:rPr>
              <a:t>J.Food Protect.</a:t>
            </a:r>
            <a:r>
              <a:rPr lang="en-US" altLang="nl-NL" sz="1800">
                <a:latin typeface="Arial" panose="020B0604020202020204" pitchFamily="34" charset="0"/>
              </a:rPr>
              <a:t>  </a:t>
            </a:r>
            <a:r>
              <a:rPr lang="en-US" altLang="nl-NL" sz="1800" b="1">
                <a:latin typeface="Arial" panose="020B0604020202020204" pitchFamily="34" charset="0"/>
              </a:rPr>
              <a:t>57</a:t>
            </a:r>
            <a:r>
              <a:rPr lang="en-US" altLang="nl-NL" sz="1800">
                <a:latin typeface="Arial" panose="020B0604020202020204" pitchFamily="34" charset="0"/>
              </a:rPr>
              <a:t>, 460 (1994).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altLang="nl-NL" sz="1800">
                <a:latin typeface="Arial" panose="020B0604020202020204" pitchFamily="34" charset="0"/>
              </a:rPr>
              <a:t>G.J. Leyer, L.-L. Wang, E.A. Johnson,  </a:t>
            </a:r>
            <a:r>
              <a:rPr lang="en-US" altLang="nl-NL" sz="1800" i="1">
                <a:latin typeface="Arial" panose="020B0604020202020204" pitchFamily="34" charset="0"/>
              </a:rPr>
              <a:t>Appl.Environ.Microbiol.</a:t>
            </a:r>
            <a:r>
              <a:rPr lang="en-US" altLang="nl-NL" sz="1800">
                <a:latin typeface="Arial" panose="020B0604020202020204" pitchFamily="34" charset="0"/>
              </a:rPr>
              <a:t>  </a:t>
            </a:r>
            <a:r>
              <a:rPr lang="en-US" altLang="nl-NL" sz="1800" b="1">
                <a:latin typeface="Arial" panose="020B0604020202020204" pitchFamily="34" charset="0"/>
              </a:rPr>
              <a:t>61</a:t>
            </a:r>
            <a:r>
              <a:rPr lang="en-US" altLang="nl-NL" sz="1800">
                <a:latin typeface="Arial" panose="020B0604020202020204" pitchFamily="34" charset="0"/>
              </a:rPr>
              <a:t>, 3752 (1995).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altLang="nl-NL" sz="1800">
                <a:latin typeface="Arial" panose="020B0604020202020204" pitchFamily="34" charset="0"/>
              </a:rPr>
              <a:t>A.M. Roering</a:t>
            </a:r>
            <a:r>
              <a:rPr lang="en-US" altLang="nl-NL" sz="1800" i="1">
                <a:latin typeface="Arial" panose="020B0604020202020204" pitchFamily="34" charset="0"/>
              </a:rPr>
              <a:t>, et al, </a:t>
            </a:r>
            <a:r>
              <a:rPr lang="en-US" altLang="nl-NL" sz="1800">
                <a:latin typeface="Arial" panose="020B0604020202020204" pitchFamily="34" charset="0"/>
              </a:rPr>
              <a:t>  </a:t>
            </a:r>
            <a:r>
              <a:rPr lang="en-US" altLang="nl-NL" sz="1800" i="1">
                <a:latin typeface="Arial" panose="020B0604020202020204" pitchFamily="34" charset="0"/>
              </a:rPr>
              <a:t>Int.J.Food Microbiol.</a:t>
            </a:r>
            <a:r>
              <a:rPr lang="en-US" altLang="nl-NL" sz="1800">
                <a:latin typeface="Arial" panose="020B0604020202020204" pitchFamily="34" charset="0"/>
              </a:rPr>
              <a:t>  </a:t>
            </a:r>
            <a:r>
              <a:rPr lang="en-US" altLang="nl-NL" sz="1800" b="1">
                <a:latin typeface="Arial" panose="020B0604020202020204" pitchFamily="34" charset="0"/>
              </a:rPr>
              <a:t>46</a:t>
            </a:r>
            <a:r>
              <a:rPr lang="en-US" altLang="nl-NL" sz="1800">
                <a:latin typeface="Arial" panose="020B0604020202020204" pitchFamily="34" charset="0"/>
              </a:rPr>
              <a:t>, 263 (1999).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en-US" altLang="nl-NL" sz="1800">
                <a:latin typeface="Arial" panose="020B0604020202020204" pitchFamily="34" charset="0"/>
              </a:rPr>
              <a:t>T. Zhao, M.P. Doyle, R.E. Besser,  </a:t>
            </a:r>
            <a:r>
              <a:rPr lang="en-US" altLang="nl-NL" sz="1800" i="1">
                <a:latin typeface="Arial" panose="020B0604020202020204" pitchFamily="34" charset="0"/>
              </a:rPr>
              <a:t>Appl.Environ.Microbiol.</a:t>
            </a:r>
            <a:r>
              <a:rPr lang="en-US" altLang="nl-NL" sz="1800">
                <a:latin typeface="Arial" panose="020B0604020202020204" pitchFamily="34" charset="0"/>
              </a:rPr>
              <a:t>  </a:t>
            </a:r>
            <a:r>
              <a:rPr lang="en-US" altLang="nl-NL" sz="1800" b="1">
                <a:latin typeface="Arial" panose="020B0604020202020204" pitchFamily="34" charset="0"/>
              </a:rPr>
              <a:t>59</a:t>
            </a:r>
            <a:r>
              <a:rPr lang="en-US" altLang="nl-NL" sz="1800">
                <a:latin typeface="Arial" panose="020B0604020202020204" pitchFamily="34" charset="0"/>
              </a:rPr>
              <a:t>, 2526 (1993).</a:t>
            </a:r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29FA101D-9A56-B767-25D2-95F29C50ACE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981200"/>
            <a:ext cx="3810000" cy="4114800"/>
          </a:xfrm>
        </p:spPr>
        <p:txBody>
          <a:bodyPr/>
          <a:lstStyle/>
          <a:p>
            <a:r>
              <a:rPr lang="en-US" altLang="nl-NL" sz="2400">
                <a:latin typeface="Arial" panose="020B0604020202020204" pitchFamily="34" charset="0"/>
              </a:rPr>
              <a:t>Refrigeration (4-8 °C) of cider contaminated with </a:t>
            </a:r>
            <a:r>
              <a:rPr lang="en-US" altLang="nl-NL" sz="2400" i="1">
                <a:latin typeface="Arial" panose="020B0604020202020204" pitchFamily="34" charset="0"/>
              </a:rPr>
              <a:t>E. coli</a:t>
            </a:r>
            <a:r>
              <a:rPr lang="en-US" altLang="nl-NL" sz="2400">
                <a:latin typeface="Arial" panose="020B0604020202020204" pitchFamily="34" charset="0"/>
              </a:rPr>
              <a:t> O157:H7</a:t>
            </a:r>
          </a:p>
          <a:p>
            <a:pPr lvl="1"/>
            <a:r>
              <a:rPr lang="en-US" altLang="nl-NL" sz="2000">
                <a:latin typeface="Arial" panose="020B0604020202020204" pitchFamily="34" charset="0"/>
              </a:rPr>
              <a:t>Decreases (and occasionally increases) in O157 counts per day from all papers</a:t>
            </a:r>
          </a:p>
          <a:p>
            <a:pPr lvl="1"/>
            <a:r>
              <a:rPr lang="en-US" altLang="nl-NL" sz="2000">
                <a:latin typeface="Arial" panose="020B0604020202020204" pitchFamily="34" charset="0"/>
              </a:rPr>
              <a:t>Summarized as a histogram</a:t>
            </a:r>
          </a:p>
          <a:p>
            <a:pPr lvl="1"/>
            <a:r>
              <a:rPr lang="en-US" altLang="nl-NL" sz="2000">
                <a:latin typeface="Arial" panose="020B0604020202020204" pitchFamily="34" charset="0"/>
              </a:rPr>
              <a:t>Fit with a statistical distribution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77109D5-8810-2503-3A29-0324FA9D9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>
                <a:latin typeface="Arial" panose="020B0604020202020204" pitchFamily="34" charset="0"/>
              </a:rPr>
              <a:t>A look under the hood, part 1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D63FDE84-6606-8A3C-8A93-F077FCCA636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52600"/>
            <a:ext cx="3962400" cy="4038600"/>
          </a:xfrm>
        </p:spPr>
        <p:txBody>
          <a:bodyPr/>
          <a:lstStyle/>
          <a:p>
            <a:r>
              <a:rPr lang="en-US" altLang="nl-NL" sz="2800">
                <a:latin typeface="Arial" panose="020B0604020202020204" pitchFamily="34" charset="0"/>
              </a:rPr>
              <a:t>Uses Excel and Bestfit software programs</a:t>
            </a:r>
          </a:p>
          <a:p>
            <a:r>
              <a:rPr lang="en-US" altLang="nl-NL" sz="2800">
                <a:latin typeface="Arial" panose="020B0604020202020204" pitchFamily="34" charset="0"/>
              </a:rPr>
              <a:t>Distribution describes the log change occurring in a single day</a:t>
            </a:r>
          </a:p>
          <a:p>
            <a:r>
              <a:rPr lang="en-US" altLang="nl-NL" sz="2800">
                <a:latin typeface="Arial" panose="020B0604020202020204" pitchFamily="34" charset="0"/>
              </a:rPr>
              <a:t>Change per day is simulated over the shelf life of the cider</a:t>
            </a:r>
          </a:p>
        </p:txBody>
      </p:sp>
      <p:graphicFrame>
        <p:nvGraphicFramePr>
          <p:cNvPr id="16394" name="Object 10">
            <a:extLst>
              <a:ext uri="{FF2B5EF4-FFF2-40B4-BE49-F238E27FC236}">
                <a16:creationId xmlns:a16="http://schemas.microsoft.com/office/drawing/2014/main" id="{9FC629D5-877C-A5A7-3D15-F0FE8536E755}"/>
              </a:ext>
            </a:extLst>
          </p:cNvPr>
          <p:cNvGraphicFramePr>
            <a:graphicFrameLocks noChangeAspect="1"/>
          </p:cNvGraphicFramePr>
          <p:nvPr>
            <p:ph type="clipArt" sz="half" idx="1"/>
          </p:nvPr>
        </p:nvGraphicFramePr>
        <p:xfrm>
          <a:off x="381000" y="1752600"/>
          <a:ext cx="4267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PW 5.0 Graph" r:id="rId2" imgW="6252480" imgH="5313240" progId="SigmaPlotGraphicObject.3">
                  <p:embed/>
                </p:oleObj>
              </mc:Choice>
              <mc:Fallback>
                <p:oleObj name="SPW 5.0 Graph" r:id="rId2" imgW="6252480" imgH="5313240" progId="SigmaPlotGraphicObject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018" t="6197" r="7018" b="7057"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42672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738</TotalTime>
  <Words>730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Times New Roman</vt:lpstr>
      <vt:lpstr>Arial</vt:lpstr>
      <vt:lpstr>Blank Presentation</vt:lpstr>
      <vt:lpstr>Bitmap Image</vt:lpstr>
      <vt:lpstr>SigmaPlot 5.0 Graph</vt:lpstr>
      <vt:lpstr>SigmaPlot 4.0 Graph</vt:lpstr>
      <vt:lpstr>      Escherichia coli O157:H7 in Apple Cider:  A Quantitative Risk Assessment      </vt:lpstr>
      <vt:lpstr>What is QRA?</vt:lpstr>
      <vt:lpstr>Why QRA?</vt:lpstr>
      <vt:lpstr>What can be part of a QRA?</vt:lpstr>
      <vt:lpstr>The end results of a QRA</vt:lpstr>
      <vt:lpstr>The User Interface  pull down menus hidden model result button </vt:lpstr>
      <vt:lpstr>The Modules</vt:lpstr>
      <vt:lpstr>A look under the hood, part 1</vt:lpstr>
      <vt:lpstr>A look under the hood, part 1</vt:lpstr>
      <vt:lpstr>A look under the hood, part 2</vt:lpstr>
      <vt:lpstr>Simulation</vt:lpstr>
      <vt:lpstr>PowerPoint Presentation</vt:lpstr>
      <vt:lpstr>Future Research </vt:lpstr>
      <vt:lpstr>Summary</vt:lpstr>
      <vt:lpstr>PowerPoint Presentation</vt:lpstr>
    </vt:vector>
  </TitlesOfParts>
  <Company>Rutgers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Cider:  A Risk Assessment  Dr. Donald Schaffner  Siobain Duffy  Predictive Food Microbiology Rutgers University</dc:title>
  <dc:creator>siobain</dc:creator>
  <cp:lastModifiedBy>Pampoukis, Georgios</cp:lastModifiedBy>
  <cp:revision>93</cp:revision>
  <cp:lastPrinted>1999-07-14T12:11:30Z</cp:lastPrinted>
  <dcterms:created xsi:type="dcterms:W3CDTF">1999-06-29T12:10:25Z</dcterms:created>
  <dcterms:modified xsi:type="dcterms:W3CDTF">2024-07-02T14:25:54Z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>http://vm.cfsan.fda.gov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C:\saw\powerpoint</vt:lpwstr>
  </property>
</Properties>
</file>