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8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81" r:id="rId22"/>
    <p:sldId id="276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0191BD-4E66-47FC-9D3A-55648F446F8C}" type="datetimeFigureOut">
              <a:rPr lang="en-US" smtClean="0"/>
              <a:pPr/>
              <a:t>7/21/2018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B549D8-D836-4083-A9A4-CA55857591C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Threshold  Selection  Based  on  a  Simple  image  Statistic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G.Pandu</a:t>
            </a:r>
            <a:r>
              <a:rPr lang="en-IN" smtClean="0"/>
              <a:t>(14EC65R28)</a:t>
            </a:r>
            <a:endParaRPr lang="en-IN" dirty="0" smtClean="0"/>
          </a:p>
          <a:p>
            <a:r>
              <a:rPr lang="en-IN" dirty="0" err="1" smtClean="0"/>
              <a:t>P.Akhilesh</a:t>
            </a:r>
            <a:r>
              <a:rPr lang="en-IN" dirty="0" smtClean="0"/>
              <a:t> </a:t>
            </a:r>
            <a:r>
              <a:rPr lang="en-IN" dirty="0" smtClean="0"/>
              <a:t>Reddy(14EC65R30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Absorption Edge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  e j,  j = 1... N  be  the  outputs  of  the  differentiation  operator along  a  horizontal  scan line  intersecting  one  vertical  edge. Then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where E = B-D.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Assumed that B and D do not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vary over the image.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286124"/>
            <a:ext cx="178595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4770" y="3071810"/>
            <a:ext cx="294775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Grey  level  values in  the  boundary  region  along  one  scan line.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Applying x-derivative mask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928934"/>
            <a:ext cx="6338910" cy="87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72008"/>
            <a:ext cx="604361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en-IN" dirty="0" smtClean="0"/>
              <a:t>   RATS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/>
          <a:lstStyle/>
          <a:p>
            <a:r>
              <a:rPr lang="en-IN" dirty="0" smtClean="0"/>
              <a:t>Assuming  that  the  total  number  of  horizontal  scan lines  is  equivalent  to the  number  of  pixels  in  each  scan line. For whole image, we obtain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  complicated  shape of  an  object  or  several objects  may  give  rise  to  several  vertical  edges  being  intersected by  one  scan line.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dirty="0" err="1" smtClean="0"/>
              <a:t>ni</a:t>
            </a:r>
            <a:r>
              <a:rPr lang="en-IN" dirty="0" smtClean="0"/>
              <a:t> is the no of vertical edge pixels.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14620"/>
            <a:ext cx="2643206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929198"/>
            <a:ext cx="244792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8604"/>
            <a:ext cx="8229600" cy="1143000"/>
          </a:xfrm>
        </p:spPr>
        <p:txBody>
          <a:bodyPr/>
          <a:lstStyle/>
          <a:p>
            <a:r>
              <a:rPr lang="en-IN" dirty="0" smtClean="0"/>
              <a:t>Continued...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Similarly for Horizontal edge:</a:t>
            </a:r>
          </a:p>
          <a:p>
            <a:pPr>
              <a:buNone/>
            </a:pPr>
            <a:r>
              <a:rPr lang="en-IN" dirty="0" smtClean="0"/>
              <a:t>    Applying y-derivative mask we can obtain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Irrespective  of  the  edge directions  it  makes no  difference  to  the  output  of  the  summation  operator  whether the summation  is  carried out  row-wise or  column-wise.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214686"/>
            <a:ext cx="2643206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357166"/>
            <a:ext cx="6429420" cy="928710"/>
          </a:xfrm>
        </p:spPr>
        <p:txBody>
          <a:bodyPr/>
          <a:lstStyle/>
          <a:p>
            <a:r>
              <a:rPr lang="en-IN" dirty="0" smtClean="0"/>
              <a:t>RATS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38674"/>
          </a:xfrm>
        </p:spPr>
        <p:txBody>
          <a:bodyPr/>
          <a:lstStyle/>
          <a:p>
            <a:r>
              <a:rPr lang="en-IN" dirty="0" smtClean="0"/>
              <a:t>First defining a candidate, namely  the  sum  of  grey  values each multiplied by corresponding  magnitudes  of  the  x  derivatives.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simplifying, we get</a:t>
            </a:r>
          </a:p>
          <a:p>
            <a:pPr>
              <a:buNone/>
            </a:pPr>
            <a:r>
              <a:rPr lang="en-IN" dirty="0" smtClean="0"/>
              <a:t>                                       =  (B+D).E</a:t>
            </a:r>
          </a:p>
          <a:p>
            <a:pPr>
              <a:buNone/>
            </a:pPr>
            <a:r>
              <a:rPr lang="en-IN" dirty="0" smtClean="0"/>
              <a:t>               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143512"/>
            <a:ext cx="742955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71744"/>
            <a:ext cx="68580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38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214818"/>
            <a:ext cx="1285884" cy="309263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38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4071942"/>
            <a:ext cx="571504" cy="729344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/>
          <a:lstStyle/>
          <a:p>
            <a:r>
              <a:rPr lang="en-IN" dirty="0" smtClean="0"/>
              <a:t>Considering Entire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4681550"/>
          </a:xfrm>
        </p:spPr>
        <p:txBody>
          <a:bodyPr/>
          <a:lstStyle/>
          <a:p>
            <a:r>
              <a:rPr lang="en-IN" dirty="0" smtClean="0"/>
              <a:t>Let  </a:t>
            </a:r>
            <a:r>
              <a:rPr lang="en-IN" dirty="0" err="1" smtClean="0"/>
              <a:t>eij</a:t>
            </a:r>
            <a:r>
              <a:rPr lang="en-IN" dirty="0" smtClean="0"/>
              <a:t>  be  the  maximum  of  the  outputs  of  the  x  and  y  gradient  masks </a:t>
            </a:r>
            <a:r>
              <a:rPr lang="en-IN" dirty="0" err="1" smtClean="0"/>
              <a:t>centered</a:t>
            </a:r>
            <a:r>
              <a:rPr lang="en-IN" dirty="0" smtClean="0"/>
              <a:t> at the (</a:t>
            </a:r>
            <a:r>
              <a:rPr lang="en-IN" dirty="0" err="1" smtClean="0"/>
              <a:t>i</a:t>
            </a:r>
            <a:r>
              <a:rPr lang="en-IN" dirty="0" smtClean="0"/>
              <a:t>, j)</a:t>
            </a:r>
            <a:r>
              <a:rPr lang="en-IN" dirty="0" err="1" smtClean="0"/>
              <a:t>th</a:t>
            </a:r>
            <a:r>
              <a:rPr lang="en-IN" dirty="0" smtClean="0"/>
              <a:t>  pixel.</a:t>
            </a:r>
          </a:p>
          <a:p>
            <a:r>
              <a:rPr lang="en-IN" dirty="0" smtClean="0"/>
              <a:t>The  sum  of  the  absolute values  of  the  products </a:t>
            </a:r>
            <a:r>
              <a:rPr lang="en-IN" dirty="0" err="1" smtClean="0"/>
              <a:t>hij</a:t>
            </a:r>
            <a:r>
              <a:rPr lang="en-IN" dirty="0" smtClean="0"/>
              <a:t>  of  </a:t>
            </a:r>
            <a:r>
              <a:rPr lang="en-IN" dirty="0" err="1" smtClean="0"/>
              <a:t>eij</a:t>
            </a:r>
            <a:r>
              <a:rPr lang="en-IN" dirty="0" smtClean="0"/>
              <a:t>  and the  grey level  values  g,,  over the  entire image  is  equal  to  the  contrast E  times  the  sum  of  the  background  and object  intensities  times  the number  n  of  edge  pixels  in  the image.</a:t>
            </a:r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214950"/>
            <a:ext cx="3000396" cy="9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1143000"/>
          </a:xfrm>
        </p:spPr>
        <p:txBody>
          <a:bodyPr/>
          <a:lstStyle/>
          <a:p>
            <a:r>
              <a:rPr lang="en-IN" dirty="0" smtClean="0"/>
              <a:t>Defining Threshold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threshold is given by  the  ratio  of  the sum  of  grey-grad  values to  the  sum  of  grad  values.</a:t>
            </a:r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143248"/>
            <a:ext cx="335758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Thresholding of Retinal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Vessel Segmentation is obtained by using </a:t>
            </a:r>
            <a:r>
              <a:rPr lang="en-IN" dirty="0" err="1" smtClean="0"/>
              <a:t>multiscale</a:t>
            </a:r>
            <a:r>
              <a:rPr lang="en-IN" dirty="0" smtClean="0"/>
              <a:t> Gabor filters.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Thresholding and </a:t>
            </a:r>
            <a:r>
              <a:rPr lang="en-IN" dirty="0" err="1" smtClean="0"/>
              <a:t>binarization</a:t>
            </a:r>
            <a:r>
              <a:rPr lang="en-IN" dirty="0" smtClean="0"/>
              <a:t> of the result of vessel detection is a crucial step for further analysis of the characteristics of blood vessels such as thickness and </a:t>
            </a:r>
            <a:r>
              <a:rPr lang="en-IN" dirty="0" err="1" smtClean="0"/>
              <a:t>tortuosity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For Thresholding , we applied RATS algorithm.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7158062" cy="1214438"/>
          </a:xfrm>
        </p:spPr>
        <p:txBody>
          <a:bodyPr/>
          <a:lstStyle/>
          <a:p>
            <a:r>
              <a:rPr lang="en-IN" dirty="0" smtClean="0"/>
              <a:t>Gabor Response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r>
              <a:rPr lang="en-IN" dirty="0" smtClean="0"/>
              <a:t>Gabor response of image 21 of the DRIVE database.</a:t>
            </a:r>
            <a:endParaRPr lang="en-IN" dirty="0"/>
          </a:p>
        </p:txBody>
      </p:sp>
      <p:pic>
        <p:nvPicPr>
          <p:cNvPr id="2050" name="Picture 2" descr="C:\Users\Personal\Desktop\Input images\Gabor response images\m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60" y="2183930"/>
            <a:ext cx="4076720" cy="4367375"/>
          </a:xfrm>
          <a:prstGeom prst="rect">
            <a:avLst/>
          </a:prstGeom>
          <a:noFill/>
        </p:spPr>
      </p:pic>
      <p:pic>
        <p:nvPicPr>
          <p:cNvPr id="2051" name="Picture 3" descr="C:\Users\Personal\Desktop\Work on fundus imaging\DRIVE\training\images\21_training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88394"/>
            <a:ext cx="4119572" cy="4258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Implementing RATS algorithm on the </a:t>
            </a:r>
            <a:r>
              <a:rPr lang="en-IN" dirty="0" err="1" smtClean="0"/>
              <a:t>gabor</a:t>
            </a:r>
            <a:r>
              <a:rPr lang="en-IN" dirty="0" smtClean="0"/>
              <a:t> response of the Retinal image 21 we obtain,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30723" name="Picture 3" descr="C:\Users\Personal\Desktop\test results\seg_output\seg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928934"/>
            <a:ext cx="4265636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Overview of thresholding Methods</a:t>
            </a:r>
          </a:p>
          <a:p>
            <a:r>
              <a:rPr lang="en-IN" dirty="0" smtClean="0"/>
              <a:t>Absorption Edge Detector</a:t>
            </a:r>
          </a:p>
          <a:p>
            <a:r>
              <a:rPr lang="en-IN" dirty="0" smtClean="0"/>
              <a:t>RATS Algorithm</a:t>
            </a:r>
          </a:p>
          <a:p>
            <a:r>
              <a:rPr lang="en-IN" dirty="0" smtClean="0"/>
              <a:t>Thresholding of Retinal Image</a:t>
            </a:r>
          </a:p>
          <a:p>
            <a:r>
              <a:rPr lang="en-IN" dirty="0" smtClean="0"/>
              <a:t>Test results 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RATS algorithm to set of test images, average accuracy of 95% is obtained.</a:t>
            </a:r>
          </a:p>
          <a:p>
            <a:r>
              <a:rPr lang="en-IN" dirty="0" smtClean="0"/>
              <a:t>  Segmented image                       Ground truth image</a:t>
            </a:r>
          </a:p>
          <a:p>
            <a:endParaRPr lang="en-IN" dirty="0"/>
          </a:p>
        </p:txBody>
      </p:sp>
      <p:pic>
        <p:nvPicPr>
          <p:cNvPr id="4" name="Picture 3" descr="C:\Users\Personal\Desktop\test results\seg_output\seg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429000"/>
            <a:ext cx="3643338" cy="3067052"/>
          </a:xfrm>
          <a:prstGeom prst="rect">
            <a:avLst/>
          </a:prstGeom>
          <a:noFill/>
        </p:spPr>
      </p:pic>
      <p:pic>
        <p:nvPicPr>
          <p:cNvPr id="31746" name="Picture 2" descr="C:\Users\Personal\Desktop\ground images\09_manual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500438"/>
            <a:ext cx="3619507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1143000"/>
          </a:xfrm>
        </p:spPr>
        <p:txBody>
          <a:bodyPr/>
          <a:lstStyle/>
          <a:p>
            <a:r>
              <a:rPr lang="en-IN" dirty="0" smtClean="0"/>
              <a:t>Comparison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15370" cy="46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Thresholding  using RATS Algorithm is implemented by using simple image statistics.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is computationally less intensive, as it doesn’t include iterative calculations over histogram unlike  other methods.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Thresholding on </a:t>
            </a:r>
            <a:r>
              <a:rPr lang="en-IN" dirty="0" err="1" smtClean="0"/>
              <a:t>Gobor</a:t>
            </a:r>
            <a:r>
              <a:rPr lang="en-IN" dirty="0" smtClean="0"/>
              <a:t> response images using RATS Algorithm provided an accuracy of 95% with respect to ground truth images.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1.  J. Kittler, J. Illingworth, J. </a:t>
            </a:r>
            <a:r>
              <a:rPr lang="en-IN" dirty="0" err="1" smtClean="0"/>
              <a:t>F¨oglein</a:t>
            </a:r>
            <a:r>
              <a:rPr lang="en-IN" dirty="0" smtClean="0"/>
              <a:t>. “Threshold selection based on a simple image statistic,” Computer Vision, Graphics, and Image Processing, vol. 30, pp. 125–147, 198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Faraz</a:t>
            </a:r>
            <a:r>
              <a:rPr lang="en-IN" dirty="0" smtClean="0"/>
              <a:t> </a:t>
            </a:r>
            <a:r>
              <a:rPr lang="en-IN" dirty="0" err="1" smtClean="0"/>
              <a:t>Oloumi</a:t>
            </a:r>
            <a:r>
              <a:rPr lang="en-IN" dirty="0" smtClean="0"/>
              <a:t>, </a:t>
            </a:r>
            <a:r>
              <a:rPr lang="en-IN" dirty="0" err="1" smtClean="0"/>
              <a:t>Ashis</a:t>
            </a:r>
            <a:r>
              <a:rPr lang="en-IN" dirty="0" smtClean="0"/>
              <a:t> K. </a:t>
            </a:r>
            <a:r>
              <a:rPr lang="en-IN" dirty="0" err="1" smtClean="0"/>
              <a:t>Dhara</a:t>
            </a:r>
            <a:r>
              <a:rPr lang="en-IN" dirty="0" smtClean="0"/>
              <a:t>, </a:t>
            </a:r>
            <a:r>
              <a:rPr lang="en-IN" dirty="0" err="1" smtClean="0"/>
              <a:t>Rangaraj</a:t>
            </a:r>
            <a:r>
              <a:rPr lang="en-IN" dirty="0" smtClean="0"/>
              <a:t> M. </a:t>
            </a:r>
            <a:r>
              <a:rPr lang="en-IN" dirty="0" err="1" smtClean="0"/>
              <a:t>Rangayyan</a:t>
            </a:r>
            <a:r>
              <a:rPr lang="en-IN" dirty="0" smtClean="0"/>
              <a:t>, </a:t>
            </a:r>
            <a:r>
              <a:rPr lang="en-IN" dirty="0" err="1" smtClean="0"/>
              <a:t>Sudipta</a:t>
            </a:r>
            <a:r>
              <a:rPr lang="en-IN" dirty="0" smtClean="0"/>
              <a:t> </a:t>
            </a:r>
            <a:r>
              <a:rPr lang="en-IN" dirty="0" err="1" smtClean="0"/>
              <a:t>Mukhopadhyay</a:t>
            </a:r>
            <a:r>
              <a:rPr lang="en-IN" dirty="0" smtClean="0"/>
              <a:t>, ‘Detection of Blood Vessels in Retinal </a:t>
            </a:r>
            <a:r>
              <a:rPr lang="en-IN" dirty="0" err="1" smtClean="0"/>
              <a:t>Fundus</a:t>
            </a:r>
            <a:r>
              <a:rPr lang="en-IN" dirty="0" smtClean="0"/>
              <a:t> Images’, Computer Science Journal of Moldova, vol.22, no.2(65), 2014.</a:t>
            </a:r>
          </a:p>
          <a:p>
            <a:r>
              <a:rPr lang="en-IN" dirty="0" smtClean="0"/>
              <a:t> J.  Kittler,  J.  Illingworth,  and  K.  Paler, The  magnitude  accuracy  of  the  template  edge  detector,  Pattern Recognition,  16,1983,607-613.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Thresholding is usually the first step in any segmentation approach</a:t>
            </a:r>
          </a:p>
          <a:p>
            <a:r>
              <a:rPr lang="en-IN" dirty="0" smtClean="0"/>
              <a:t>For medicine or  industrial  application,  the main  features  of  an image  can  be represented  by  as  few  as  two gray levels.</a:t>
            </a:r>
          </a:p>
          <a:p>
            <a:r>
              <a:rPr lang="en-IN" dirty="0" smtClean="0"/>
              <a:t> It  is  useful  because  it  is  a  data  reduction  step  and it  produces a binary  representation  of  an image.  </a:t>
            </a:r>
          </a:p>
          <a:p>
            <a:r>
              <a:rPr lang="en-IN" dirty="0" smtClean="0"/>
              <a:t>Binary  images  are readily manipulated  to  produce  higher  level  descriptions  of  the  scenes  and  objects,  i.e., borders, relational  graphs,  etc.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Need for Accurate thresholding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2643206" cy="24288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2643205" cy="24288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214818"/>
            <a:ext cx="2643205" cy="24288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00174"/>
            <a:ext cx="2643206" cy="24288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Overview of Thresholding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472518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Chow and Kaneko proposed a method of variable thresholding in which an image is divided into windows. </a:t>
            </a:r>
          </a:p>
          <a:p>
            <a:r>
              <a:rPr lang="en-IN" dirty="0" smtClean="0"/>
              <a:t>Assumes  that  the  grey  level  histogram  contains only  two  prominent  modes  and  they  are  both  Normally  (Gaussian)  distributed.</a:t>
            </a:r>
          </a:p>
          <a:p>
            <a:r>
              <a:rPr lang="en-IN" dirty="0" smtClean="0"/>
              <a:t>Thresholds are selected for those windows that have bimodal histograms .</a:t>
            </a:r>
          </a:p>
          <a:p>
            <a:r>
              <a:rPr lang="en-IN" dirty="0" smtClean="0"/>
              <a:t>These thresholds are interpolated to define a variable threshold for the entire image 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42918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err="1" smtClean="0"/>
              <a:t>Ridler</a:t>
            </a:r>
            <a:r>
              <a:rPr lang="en-IN" sz="4800" dirty="0" smtClean="0"/>
              <a:t> </a:t>
            </a:r>
            <a:r>
              <a:rPr lang="en-IN" sz="4800" dirty="0" err="1" smtClean="0"/>
              <a:t>Meathod</a:t>
            </a:r>
            <a:r>
              <a:rPr lang="en-IN" sz="4800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9938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r>
              <a:rPr lang="en-IN" sz="11200" dirty="0" smtClean="0"/>
              <a:t>Iterative </a:t>
            </a:r>
            <a:r>
              <a:rPr lang="en-IN" sz="11200" dirty="0" err="1" smtClean="0"/>
              <a:t>Meathod</a:t>
            </a:r>
            <a:r>
              <a:rPr lang="en-IN" sz="11200" dirty="0" smtClean="0"/>
              <a:t>.</a:t>
            </a:r>
          </a:p>
          <a:p>
            <a:r>
              <a:rPr lang="en-IN" sz="11200" dirty="0" smtClean="0"/>
              <a:t>Uses switching function image which is the binary version of picture obtained by using threshold of last iteration.</a:t>
            </a:r>
          </a:p>
          <a:p>
            <a:r>
              <a:rPr lang="en-IN" sz="11200" dirty="0" smtClean="0"/>
              <a:t>Average of mean luminance of  pixels in background and object classes of the associated switching function is used as next threshold.</a:t>
            </a:r>
          </a:p>
          <a:p>
            <a:r>
              <a:rPr lang="en-IN" sz="11200" dirty="0" smtClean="0"/>
              <a:t>Iterated until stable solution is found.</a:t>
            </a:r>
          </a:p>
          <a:p>
            <a:pPr>
              <a:buNone/>
            </a:pPr>
            <a:endParaRPr lang="en-IN" sz="5100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. 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6" y="428604"/>
            <a:ext cx="8786874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Shannon Entropy Based 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Describes an automatic threshold selection method for image segmentation.</a:t>
            </a:r>
          </a:p>
          <a:p>
            <a:r>
              <a:rPr lang="en-IN" dirty="0" smtClean="0"/>
              <a:t> Aims to maximize  the entropy  of  the  </a:t>
            </a:r>
            <a:r>
              <a:rPr lang="en-IN" dirty="0" err="1" smtClean="0"/>
              <a:t>thresholded</a:t>
            </a:r>
            <a:r>
              <a:rPr lang="en-IN" dirty="0" smtClean="0"/>
              <a:t> image  while  considering its  relationship  to  the  entropy  of  the  grey  level  distribution  of  the  original  image.</a:t>
            </a:r>
          </a:p>
          <a:p>
            <a:r>
              <a:rPr lang="en-IN" dirty="0" smtClean="0"/>
              <a:t>Strongly </a:t>
            </a:r>
            <a:r>
              <a:rPr lang="en-IN" dirty="0" err="1" smtClean="0"/>
              <a:t>favors</a:t>
            </a:r>
            <a:r>
              <a:rPr lang="en-IN" dirty="0" smtClean="0"/>
              <a:t> the solution in which there  are  equal  numbers  of  pixels  in  each class  of  the  </a:t>
            </a:r>
            <a:r>
              <a:rPr lang="en-IN" dirty="0" err="1" smtClean="0"/>
              <a:t>thresholded</a:t>
            </a:r>
            <a:r>
              <a:rPr lang="en-IN" dirty="0" smtClean="0"/>
              <a:t>  image  histogram.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Thresholding  using  second-order </a:t>
            </a:r>
            <a:br>
              <a:rPr lang="en-IN" dirty="0" smtClean="0"/>
            </a:br>
            <a:r>
              <a:rPr lang="en-IN" dirty="0" smtClean="0"/>
              <a:t>                  statistics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Threshold  selection   based  on  a  grey level  transition  matrix.</a:t>
            </a:r>
          </a:p>
          <a:p>
            <a:r>
              <a:rPr lang="en-IN" sz="2400" dirty="0" smtClean="0"/>
              <a:t>The  matrix  is  constructed  by  horizontally  and  then  vertically  scanning the  image  and  incrementing the  (</a:t>
            </a:r>
            <a:r>
              <a:rPr lang="en-IN" sz="2400" dirty="0" err="1" smtClean="0"/>
              <a:t>i</a:t>
            </a:r>
            <a:r>
              <a:rPr lang="en-IN" sz="2400" dirty="0" smtClean="0"/>
              <a:t>, j)  entry  of  the matrix  by  one  if  a transition  from an  </a:t>
            </a:r>
            <a:r>
              <a:rPr lang="en-IN" sz="2400" dirty="0" err="1" smtClean="0"/>
              <a:t>i</a:t>
            </a:r>
            <a:r>
              <a:rPr lang="en-IN" sz="2400" dirty="0" smtClean="0"/>
              <a:t>  grey level  to  a  </a:t>
            </a:r>
            <a:r>
              <a:rPr lang="en-IN" sz="2400" dirty="0" err="1" smtClean="0"/>
              <a:t>i</a:t>
            </a:r>
            <a:r>
              <a:rPr lang="en-IN" sz="2400" dirty="0" smtClean="0"/>
              <a:t>  grey level  is  encountered.</a:t>
            </a:r>
          </a:p>
          <a:p>
            <a:r>
              <a:rPr lang="en-IN" sz="2400" dirty="0" smtClean="0"/>
              <a:t>A  trial  threshold at  TO  will  partition this  matrix  into  four  parts.</a:t>
            </a:r>
          </a:p>
          <a:p>
            <a:r>
              <a:rPr lang="en-IN" sz="2400" dirty="0" smtClean="0"/>
              <a:t>The sum  of  two  of  these  parts  suitably  normalised  yields a measure  of  the number of  </a:t>
            </a:r>
            <a:r>
              <a:rPr lang="en-IN" sz="2400" dirty="0" err="1" smtClean="0"/>
              <a:t>ti</a:t>
            </a:r>
            <a:r>
              <a:rPr lang="en-IN" sz="2400" dirty="0" smtClean="0"/>
              <a:t> </a:t>
            </a:r>
            <a:r>
              <a:rPr lang="en-IN" sz="2400" dirty="0" err="1" smtClean="0"/>
              <a:t>mes</a:t>
            </a:r>
            <a:r>
              <a:rPr lang="en-IN" sz="2400" dirty="0" smtClean="0"/>
              <a:t> a  pixel  is  followed  by  a pixel  of  the opposite  class which should be minimum.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Absorption Edge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Principle: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</a:t>
            </a:r>
            <a:r>
              <a:rPr lang="en-IN" dirty="0" smtClean="0"/>
              <a:t>   The search for a simple  statistic  which could provide a basis for a thresholding method is based on  Absorption edge  detection.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</a:t>
            </a:r>
            <a:r>
              <a:rPr lang="en-IN" dirty="0" smtClean="0"/>
              <a:t>  This  detector  has  the  desirable property  of  yielding  the  edge magnitude  proportional  to  the  contrast  between  the background  and  the  object independent  of  the  actual  edge  position  and  orientation.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1912</TotalTime>
  <Words>1038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Constantia</vt:lpstr>
      <vt:lpstr>Times New Roman</vt:lpstr>
      <vt:lpstr>Wingdings 2</vt:lpstr>
      <vt:lpstr>Flow</vt:lpstr>
      <vt:lpstr>Threshold  Selection  Based  on  a  Simple  image  Statistic </vt:lpstr>
      <vt:lpstr>Contents</vt:lpstr>
      <vt:lpstr>Introduction</vt:lpstr>
      <vt:lpstr>Need for Accurate thresholding</vt:lpstr>
      <vt:lpstr>Overview of Thresholding Techniques</vt:lpstr>
      <vt:lpstr>Ridler Meathod:</vt:lpstr>
      <vt:lpstr>Shannon Entropy Based thresholding</vt:lpstr>
      <vt:lpstr>Thresholding  using  second-order                    statistics </vt:lpstr>
      <vt:lpstr>Absorption Edge Detector</vt:lpstr>
      <vt:lpstr>Absorption Edge Detector</vt:lpstr>
      <vt:lpstr>Continued....</vt:lpstr>
      <vt:lpstr>   RATS ALGORITHM</vt:lpstr>
      <vt:lpstr>Continued...</vt:lpstr>
      <vt:lpstr>RATS Algorithm</vt:lpstr>
      <vt:lpstr>Considering Entire image</vt:lpstr>
      <vt:lpstr>Defining Threshold</vt:lpstr>
      <vt:lpstr>Thresholding of Retinal Image</vt:lpstr>
      <vt:lpstr>Gabor Response</vt:lpstr>
      <vt:lpstr>Output</vt:lpstr>
      <vt:lpstr>Test Results</vt:lpstr>
      <vt:lpstr>Comparison Measures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  Selection  Based  on  a  Simple  image  Statistic</dc:title>
  <dc:creator>Personal</dc:creator>
  <cp:lastModifiedBy>Gugulothu Pandu</cp:lastModifiedBy>
  <cp:revision>129</cp:revision>
  <dcterms:created xsi:type="dcterms:W3CDTF">2014-11-02T08:33:57Z</dcterms:created>
  <dcterms:modified xsi:type="dcterms:W3CDTF">2018-07-21T16:39:01Z</dcterms:modified>
</cp:coreProperties>
</file>