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61" r:id="rId3"/>
    <p:sldId id="257" r:id="rId4"/>
    <p:sldId id="258" r:id="rId5"/>
    <p:sldId id="259" r:id="rId6"/>
    <p:sldId id="264" r:id="rId7"/>
    <p:sldId id="260" r:id="rId8"/>
    <p:sldId id="269" r:id="rId9"/>
    <p:sldId id="267"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p:restoredTop sz="96327"/>
  </p:normalViewPr>
  <p:slideViewPr>
    <p:cSldViewPr snapToGrid="0">
      <p:cViewPr varScale="1">
        <p:scale>
          <a:sx n="98" d="100"/>
          <a:sy n="98" d="100"/>
        </p:scale>
        <p:origin x="72" y="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286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29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82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1010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669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01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49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5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071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92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643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58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90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9/8/2023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068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9/8/2023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3417138"/>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wid/covid-19-data/blob/master/public/data/owid-covid-data.csv"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B9AF-A2CB-1081-4A2C-623EB796303E}"/>
              </a:ext>
            </a:extLst>
          </p:cNvPr>
          <p:cNvSpPr>
            <a:spLocks noGrp="1"/>
          </p:cNvSpPr>
          <p:nvPr>
            <p:ph type="ctrTitle"/>
          </p:nvPr>
        </p:nvSpPr>
        <p:spPr>
          <a:xfrm>
            <a:off x="451514" y="947607"/>
            <a:ext cx="4389427" cy="4962786"/>
          </a:xfrm>
        </p:spPr>
        <p:txBody>
          <a:bodyPr anchor="ctr">
            <a:normAutofit/>
          </a:bodyPr>
          <a:lstStyle/>
          <a:p>
            <a:r>
              <a:rPr lang="en-US" sz="5000"/>
              <a:t>COVID-19 Vaccination Effectiveness</a:t>
            </a:r>
          </a:p>
        </p:txBody>
      </p:sp>
      <p:sp>
        <p:nvSpPr>
          <p:cNvPr id="3" name="Subtitle 2">
            <a:extLst>
              <a:ext uri="{FF2B5EF4-FFF2-40B4-BE49-F238E27FC236}">
                <a16:creationId xmlns:a16="http://schemas.microsoft.com/office/drawing/2014/main" id="{55C89AC7-0AB0-792F-12CF-9578125FA8C6}"/>
              </a:ext>
            </a:extLst>
          </p:cNvPr>
          <p:cNvSpPr>
            <a:spLocks noGrp="1"/>
          </p:cNvSpPr>
          <p:nvPr>
            <p:ph type="subTitle" idx="1"/>
          </p:nvPr>
        </p:nvSpPr>
        <p:spPr>
          <a:xfrm>
            <a:off x="8039345" y="3429000"/>
            <a:ext cx="4152655" cy="1505137"/>
          </a:xfrm>
          <a:effectLst/>
        </p:spPr>
        <p:txBody>
          <a:bodyPr anchor="ctr">
            <a:normAutofit/>
          </a:bodyPr>
          <a:lstStyle/>
          <a:p>
            <a:r>
              <a:rPr lang="en-US" sz="2800" dirty="0"/>
              <a:t>By Geoffrey Pang, Cayley Morrow, and John Porretta</a:t>
            </a:r>
          </a:p>
        </p:txBody>
      </p:sp>
    </p:spTree>
    <p:extLst>
      <p:ext uri="{BB962C8B-B14F-4D97-AF65-F5344CB8AC3E}">
        <p14:creationId xmlns:p14="http://schemas.microsoft.com/office/powerpoint/2010/main" val="301433130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298A-8C5D-452E-5002-71ABB35AC4B9}"/>
              </a:ext>
            </a:extLst>
          </p:cNvPr>
          <p:cNvSpPr>
            <a:spLocks noGrp="1"/>
          </p:cNvSpPr>
          <p:nvPr>
            <p:ph type="title"/>
          </p:nvPr>
        </p:nvSpPr>
        <p:spPr>
          <a:xfrm>
            <a:off x="0" y="915094"/>
            <a:ext cx="10571998" cy="970450"/>
          </a:xfrm>
        </p:spPr>
        <p:txBody>
          <a:bodyPr/>
          <a:lstStyle/>
          <a:p>
            <a:pPr marL="0" indent="0">
              <a:buNone/>
            </a:pPr>
            <a:r>
              <a:rPr lang="en-US" i="0" dirty="0">
                <a:effectLst/>
                <a:latin typeface="-apple-system"/>
              </a:rPr>
              <a:t>How effective were the different types of vaccinations?</a:t>
            </a:r>
            <a:endParaRPr lang="en-US" dirty="0"/>
          </a:p>
        </p:txBody>
      </p:sp>
      <p:sp>
        <p:nvSpPr>
          <p:cNvPr id="5" name="TextBox 4">
            <a:extLst>
              <a:ext uri="{FF2B5EF4-FFF2-40B4-BE49-F238E27FC236}">
                <a16:creationId xmlns:a16="http://schemas.microsoft.com/office/drawing/2014/main" id="{F476ECD6-EAD5-3E27-FE4F-23E279C34DFC}"/>
              </a:ext>
            </a:extLst>
          </p:cNvPr>
          <p:cNvSpPr txBox="1"/>
          <p:nvPr/>
        </p:nvSpPr>
        <p:spPr>
          <a:xfrm>
            <a:off x="1" y="2159666"/>
            <a:ext cx="5747656" cy="4185761"/>
          </a:xfrm>
          <a:prstGeom prst="rect">
            <a:avLst/>
          </a:prstGeom>
          <a:noFill/>
          <a:ln>
            <a:noFill/>
          </a:ln>
        </p:spPr>
        <p:txBody>
          <a:bodyPr wrap="square" rtlCol="0">
            <a:spAutoFit/>
          </a:bodyPr>
          <a:lstStyle/>
          <a:p>
            <a:r>
              <a:rPr lang="en-AU" sz="1400" b="1" dirty="0">
                <a:solidFill>
                  <a:schemeClr val="accent1"/>
                </a:solidFill>
              </a:rPr>
              <a:t>Key Messages</a:t>
            </a:r>
          </a:p>
          <a:p>
            <a:pPr marL="285750" indent="-285750">
              <a:buFont typeface="Arial" panose="020B0604020202020204" pitchFamily="34" charset="0"/>
              <a:buChar char="•"/>
            </a:pPr>
            <a:r>
              <a:rPr lang="en-AU" sz="1400" dirty="0"/>
              <a:t>Different vaccinations being used(from news media): </a:t>
            </a:r>
          </a:p>
          <a:p>
            <a:pPr marL="742950" lvl="1" indent="-285750">
              <a:buFont typeface="Arial" panose="020B0604020202020204" pitchFamily="34" charset="0"/>
              <a:buChar char="•"/>
            </a:pPr>
            <a:r>
              <a:rPr lang="en-AU" sz="1400" dirty="0"/>
              <a:t>Australia (</a:t>
            </a:r>
            <a:r>
              <a:rPr lang="en-AU" sz="1400" dirty="0" err="1"/>
              <a:t>AstraZ</a:t>
            </a:r>
            <a:r>
              <a:rPr lang="en-AU" sz="1400" dirty="0"/>
              <a:t>, Moderna, Pfizer)</a:t>
            </a:r>
          </a:p>
          <a:p>
            <a:pPr marL="742950" lvl="1" indent="-285750">
              <a:buFont typeface="Arial" panose="020B0604020202020204" pitchFamily="34" charset="0"/>
              <a:buChar char="•"/>
            </a:pPr>
            <a:r>
              <a:rPr lang="en-AU" sz="1400" dirty="0"/>
              <a:t>China (</a:t>
            </a:r>
            <a:r>
              <a:rPr lang="en-AU" sz="1400" dirty="0" err="1"/>
              <a:t>SinoVac</a:t>
            </a:r>
            <a:r>
              <a:rPr lang="en-AU" sz="1400" dirty="0"/>
              <a:t> &amp; </a:t>
            </a:r>
            <a:r>
              <a:rPr lang="en-AU" sz="1400" dirty="0" err="1"/>
              <a:t>SinoPharm</a:t>
            </a:r>
            <a:r>
              <a:rPr lang="en-AU" sz="1400" dirty="0"/>
              <a:t>)</a:t>
            </a:r>
          </a:p>
          <a:p>
            <a:pPr marL="742950" lvl="1" indent="-285750">
              <a:buFont typeface="Arial" panose="020B0604020202020204" pitchFamily="34" charset="0"/>
              <a:buChar char="•"/>
            </a:pPr>
            <a:r>
              <a:rPr lang="en-AU" sz="1400" dirty="0"/>
              <a:t>Israel (Pfizer)</a:t>
            </a:r>
          </a:p>
          <a:p>
            <a:pPr lvl="1"/>
            <a:endParaRPr lang="en-AU" sz="1400" dirty="0"/>
          </a:p>
          <a:p>
            <a:r>
              <a:rPr lang="en-AU" sz="1400" b="1" dirty="0">
                <a:solidFill>
                  <a:schemeClr val="accent1"/>
                </a:solidFill>
              </a:rPr>
              <a:t>Different Vaccination Programs</a:t>
            </a:r>
          </a:p>
          <a:p>
            <a:pPr marL="285750" indent="-285750">
              <a:buFont typeface="Arial" panose="020B0604020202020204" pitchFamily="34" charset="0"/>
              <a:buChar char="•"/>
            </a:pPr>
            <a:r>
              <a:rPr lang="en-AU" sz="1400" dirty="0"/>
              <a:t>Australia: ramped up vaccination for over one year with up to 80%.</a:t>
            </a:r>
          </a:p>
          <a:p>
            <a:pPr marL="285750" indent="-285750">
              <a:buFont typeface="Arial" panose="020B0604020202020204" pitchFamily="34" charset="0"/>
              <a:buChar char="•"/>
            </a:pPr>
            <a:r>
              <a:rPr lang="en-AU" sz="1400" dirty="0"/>
              <a:t>China: Rapid vaccinations over 1.5 years. Up to 90%.</a:t>
            </a:r>
          </a:p>
          <a:p>
            <a:pPr marL="285750" indent="-285750">
              <a:buFont typeface="Arial" panose="020B0604020202020204" pitchFamily="34" charset="0"/>
              <a:buChar char="•"/>
            </a:pPr>
            <a:r>
              <a:rPr lang="en-AU" sz="1400" dirty="0"/>
              <a:t>Israel: Earliest to vaccinate and maintained relatively lower vaccination rates (65%) over 2.5 years.</a:t>
            </a:r>
          </a:p>
          <a:p>
            <a:pPr marL="285750" indent="-285750">
              <a:buFont typeface="Arial" panose="020B0604020202020204" pitchFamily="34" charset="0"/>
              <a:buChar char="•"/>
            </a:pPr>
            <a:endParaRPr lang="en-AU" sz="1400" dirty="0"/>
          </a:p>
          <a:p>
            <a:r>
              <a:rPr lang="en-AU" sz="1400" b="1" dirty="0">
                <a:solidFill>
                  <a:schemeClr val="accent1"/>
                </a:solidFill>
              </a:rPr>
              <a:t>Result</a:t>
            </a:r>
          </a:p>
          <a:p>
            <a:pPr marL="285750" indent="-285750">
              <a:buFont typeface="Arial" panose="020B0604020202020204" pitchFamily="34" charset="0"/>
              <a:buChar char="•"/>
            </a:pPr>
            <a:r>
              <a:rPr lang="en-AU" sz="1400" dirty="0"/>
              <a:t>Australia: the vaccination appears to work.</a:t>
            </a:r>
          </a:p>
          <a:p>
            <a:pPr marL="285750" indent="-285750">
              <a:buFont typeface="Arial" panose="020B0604020202020204" pitchFamily="34" charset="0"/>
              <a:buChar char="•"/>
            </a:pPr>
            <a:r>
              <a:rPr lang="en-AU" sz="1400" dirty="0"/>
              <a:t>China: worked initially but had a spike at the end of 2022 with Omicron</a:t>
            </a:r>
          </a:p>
          <a:p>
            <a:pPr marL="285750" indent="-285750">
              <a:buFont typeface="Arial" panose="020B0604020202020204" pitchFamily="34" charset="0"/>
              <a:buChar char="•"/>
            </a:pPr>
            <a:r>
              <a:rPr lang="en-AU" sz="1400" dirty="0"/>
              <a:t>Israel: Seem to work but not protected against Omicron (Jan-2022)</a:t>
            </a:r>
          </a:p>
        </p:txBody>
      </p:sp>
      <p:pic>
        <p:nvPicPr>
          <p:cNvPr id="6" name="Picture 5">
            <a:extLst>
              <a:ext uri="{FF2B5EF4-FFF2-40B4-BE49-F238E27FC236}">
                <a16:creationId xmlns:a16="http://schemas.microsoft.com/office/drawing/2014/main" id="{F11DC56D-B3EF-F7B4-8EE8-3072489B69D4}"/>
              </a:ext>
            </a:extLst>
          </p:cNvPr>
          <p:cNvPicPr>
            <a:picLocks noChangeAspect="1"/>
          </p:cNvPicPr>
          <p:nvPr/>
        </p:nvPicPr>
        <p:blipFill>
          <a:blip r:embed="rId2"/>
          <a:stretch>
            <a:fillRect/>
          </a:stretch>
        </p:blipFill>
        <p:spPr>
          <a:xfrm>
            <a:off x="5634681" y="1885544"/>
            <a:ext cx="6557315" cy="4972455"/>
          </a:xfrm>
          <a:prstGeom prst="rect">
            <a:avLst/>
          </a:prstGeom>
        </p:spPr>
      </p:pic>
      <p:sp>
        <p:nvSpPr>
          <p:cNvPr id="9" name="TextBox 8">
            <a:extLst>
              <a:ext uri="{FF2B5EF4-FFF2-40B4-BE49-F238E27FC236}">
                <a16:creationId xmlns:a16="http://schemas.microsoft.com/office/drawing/2014/main" id="{BFEB8DD6-437E-8642-A93E-4FE0DF411E87}"/>
              </a:ext>
            </a:extLst>
          </p:cNvPr>
          <p:cNvSpPr txBox="1"/>
          <p:nvPr/>
        </p:nvSpPr>
        <p:spPr>
          <a:xfrm>
            <a:off x="6298747" y="2322739"/>
            <a:ext cx="1163411" cy="369332"/>
          </a:xfrm>
          <a:prstGeom prst="rect">
            <a:avLst/>
          </a:prstGeom>
          <a:noFill/>
        </p:spPr>
        <p:txBody>
          <a:bodyPr wrap="square" rtlCol="0">
            <a:spAutoFit/>
          </a:bodyPr>
          <a:lstStyle/>
          <a:p>
            <a:r>
              <a:rPr lang="en-AU" b="1" dirty="0">
                <a:solidFill>
                  <a:schemeClr val="bg1"/>
                </a:solidFill>
              </a:rPr>
              <a:t>Australia</a:t>
            </a:r>
            <a:endParaRPr lang="en-US" b="1" dirty="0">
              <a:solidFill>
                <a:schemeClr val="bg1"/>
              </a:solidFill>
            </a:endParaRPr>
          </a:p>
        </p:txBody>
      </p:sp>
      <p:sp>
        <p:nvSpPr>
          <p:cNvPr id="10" name="TextBox 9">
            <a:extLst>
              <a:ext uri="{FF2B5EF4-FFF2-40B4-BE49-F238E27FC236}">
                <a16:creationId xmlns:a16="http://schemas.microsoft.com/office/drawing/2014/main" id="{913F6189-47EF-4B22-3311-C72A52B53FC5}"/>
              </a:ext>
            </a:extLst>
          </p:cNvPr>
          <p:cNvSpPr txBox="1"/>
          <p:nvPr/>
        </p:nvSpPr>
        <p:spPr>
          <a:xfrm>
            <a:off x="6247040" y="3895725"/>
            <a:ext cx="1163411" cy="369332"/>
          </a:xfrm>
          <a:prstGeom prst="rect">
            <a:avLst/>
          </a:prstGeom>
          <a:noFill/>
        </p:spPr>
        <p:txBody>
          <a:bodyPr wrap="square" rtlCol="0">
            <a:spAutoFit/>
          </a:bodyPr>
          <a:lstStyle/>
          <a:p>
            <a:pPr algn="ctr"/>
            <a:r>
              <a:rPr lang="en-AU" b="1" dirty="0">
                <a:solidFill>
                  <a:schemeClr val="bg1"/>
                </a:solidFill>
              </a:rPr>
              <a:t>China</a:t>
            </a:r>
            <a:endParaRPr lang="en-US" b="1" dirty="0">
              <a:solidFill>
                <a:schemeClr val="bg1"/>
              </a:solidFill>
            </a:endParaRPr>
          </a:p>
        </p:txBody>
      </p:sp>
      <p:sp>
        <p:nvSpPr>
          <p:cNvPr id="11" name="TextBox 10">
            <a:extLst>
              <a:ext uri="{FF2B5EF4-FFF2-40B4-BE49-F238E27FC236}">
                <a16:creationId xmlns:a16="http://schemas.microsoft.com/office/drawing/2014/main" id="{C625DBFE-83BA-BFE1-E10E-4F3DC7BD20D5}"/>
              </a:ext>
            </a:extLst>
          </p:cNvPr>
          <p:cNvSpPr txBox="1"/>
          <p:nvPr/>
        </p:nvSpPr>
        <p:spPr>
          <a:xfrm>
            <a:off x="6185806" y="5521779"/>
            <a:ext cx="1163411" cy="369332"/>
          </a:xfrm>
          <a:prstGeom prst="rect">
            <a:avLst/>
          </a:prstGeom>
          <a:noFill/>
        </p:spPr>
        <p:txBody>
          <a:bodyPr wrap="square" rtlCol="0">
            <a:spAutoFit/>
          </a:bodyPr>
          <a:lstStyle/>
          <a:p>
            <a:pPr algn="ctr"/>
            <a:r>
              <a:rPr lang="en-AU" b="1" dirty="0">
                <a:solidFill>
                  <a:schemeClr val="bg1"/>
                </a:solidFill>
              </a:rPr>
              <a:t>Israel</a:t>
            </a:r>
            <a:endParaRPr lang="en-US" b="1" dirty="0">
              <a:solidFill>
                <a:schemeClr val="bg1"/>
              </a:solidFill>
            </a:endParaRPr>
          </a:p>
        </p:txBody>
      </p:sp>
    </p:spTree>
    <p:extLst>
      <p:ext uri="{BB962C8B-B14F-4D97-AF65-F5344CB8AC3E}">
        <p14:creationId xmlns:p14="http://schemas.microsoft.com/office/powerpoint/2010/main" val="211949475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DF8F-E73A-21E4-510B-CFC8CB775B0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2393C20-E7C9-45D8-CFA4-DBAC6CBA2548}"/>
              </a:ext>
            </a:extLst>
          </p:cNvPr>
          <p:cNvSpPr>
            <a:spLocks noGrp="1"/>
          </p:cNvSpPr>
          <p:nvPr>
            <p:ph idx="1"/>
          </p:nvPr>
        </p:nvSpPr>
        <p:spPr>
          <a:xfrm>
            <a:off x="383059" y="2222287"/>
            <a:ext cx="11331146" cy="4188525"/>
          </a:xfrm>
        </p:spPr>
        <p:txBody>
          <a:bodyPr anchor="t">
            <a:normAutofit/>
          </a:bodyPr>
          <a:lstStyle/>
          <a:p>
            <a:pPr marL="0" indent="0">
              <a:buNone/>
            </a:pPr>
            <a:r>
              <a:rPr lang="en-US" dirty="0"/>
              <a:t>Is the vaccination effective?</a:t>
            </a:r>
          </a:p>
          <a:p>
            <a:pPr marL="0" indent="0">
              <a:buNone/>
            </a:pPr>
            <a:endParaRPr lang="en-US" dirty="0"/>
          </a:p>
          <a:p>
            <a:r>
              <a:rPr lang="en-US" dirty="0"/>
              <a:t>Vaccination appears to be effective in controlling the spread of the COVID-19 virus. However, this could be coincidental.</a:t>
            </a:r>
          </a:p>
          <a:p>
            <a:r>
              <a:rPr lang="en-US" dirty="0"/>
              <a:t>Different vaccinations seem to work. However, none of the vaccinations had much of an effect against the spread of Omicron.</a:t>
            </a:r>
          </a:p>
          <a:p>
            <a:r>
              <a:rPr lang="en-US" dirty="0"/>
              <a:t>COVID-19 spread has decreased significantly since 2020.</a:t>
            </a:r>
          </a:p>
          <a:p>
            <a:r>
              <a:rPr lang="en-US" dirty="0"/>
              <a:t>Vaccinations are only one part of the response to COVID-19, there are too many other contributing factors</a:t>
            </a:r>
          </a:p>
          <a:p>
            <a:r>
              <a:rPr lang="en-US" dirty="0"/>
              <a:t>It is not conclusive that vaccinations have been effective in controlling the spread of the virus.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224186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EC60-BBED-5565-919F-D8E501F424E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29A64C0-D112-7737-D995-6ABBD232F6AB}"/>
              </a:ext>
            </a:extLst>
          </p:cNvPr>
          <p:cNvSpPr>
            <a:spLocks noGrp="1"/>
          </p:cNvSpPr>
          <p:nvPr>
            <p:ph idx="1"/>
          </p:nvPr>
        </p:nvSpPr>
        <p:spPr>
          <a:xfrm>
            <a:off x="374904" y="2715768"/>
            <a:ext cx="11430000" cy="3867912"/>
          </a:xfrm>
        </p:spPr>
        <p:txBody>
          <a:bodyPr numCol="2">
            <a:normAutofit/>
          </a:bodyPr>
          <a:lstStyle/>
          <a:p>
            <a:pPr marL="0" indent="0">
              <a:buNone/>
            </a:pPr>
            <a:r>
              <a:rPr lang="en-US" b="1" dirty="0">
                <a:solidFill>
                  <a:schemeClr val="accent1"/>
                </a:solidFill>
              </a:rPr>
              <a:t>Transmission</a:t>
            </a:r>
          </a:p>
          <a:p>
            <a:pPr marL="0" indent="0">
              <a:lnSpc>
                <a:spcPct val="110000"/>
              </a:lnSpc>
              <a:buNone/>
            </a:pPr>
            <a:r>
              <a:rPr lang="en-US" sz="1600" dirty="0"/>
              <a:t>COVID-19 mainly spreads from person to person through respiratory droplets of an infected person and can also spread by touching contaminated surfaces. Symptoms can vary widely and can appear 2 – 14 days after exposure to the virus.</a:t>
            </a:r>
          </a:p>
          <a:p>
            <a:pPr marL="0" indent="0">
              <a:buNone/>
            </a:pPr>
            <a:r>
              <a:rPr lang="en-US" b="1" dirty="0">
                <a:solidFill>
                  <a:schemeClr val="accent1"/>
                </a:solidFill>
              </a:rPr>
              <a:t>Severity</a:t>
            </a:r>
          </a:p>
          <a:p>
            <a:pPr marL="0" indent="0">
              <a:buNone/>
            </a:pPr>
            <a:r>
              <a:rPr lang="en-US" sz="1600" dirty="0"/>
              <a:t>COVID-19 symptoms </a:t>
            </a:r>
            <a:r>
              <a:rPr lang="en-AU" sz="1600" dirty="0"/>
              <a:t>can range from mild to severe, with some people remaining asymptomatic. Severe cases can lead to pneumonia, acute respiratory distress syndrome (ARDS), organ failure, and death.</a:t>
            </a:r>
          </a:p>
          <a:p>
            <a:pPr marL="0" indent="0">
              <a:buNone/>
            </a:pPr>
            <a:r>
              <a:rPr lang="en-AU" sz="1600" dirty="0"/>
              <a:t> </a:t>
            </a:r>
            <a:endParaRPr lang="en-US" sz="1600" b="1" dirty="0"/>
          </a:p>
          <a:p>
            <a:pPr marL="0" indent="0">
              <a:buNone/>
            </a:pPr>
            <a:r>
              <a:rPr lang="en-US" b="1" dirty="0">
                <a:solidFill>
                  <a:schemeClr val="accent1"/>
                </a:solidFill>
              </a:rPr>
              <a:t>Vaccination</a:t>
            </a:r>
          </a:p>
          <a:p>
            <a:pPr marL="0" indent="0">
              <a:lnSpc>
                <a:spcPct val="110000"/>
              </a:lnSpc>
              <a:buNone/>
            </a:pPr>
            <a:r>
              <a:rPr lang="en-AU" sz="1600" dirty="0"/>
              <a:t>Several COVID-19 vaccines were developed and authorized for emergency use around the world. Vaccination efforts aim to achieve herd immunity and reduce the spread of the virus.</a:t>
            </a:r>
          </a:p>
          <a:p>
            <a:pPr marL="0" indent="0">
              <a:lnSpc>
                <a:spcPct val="110000"/>
              </a:lnSpc>
              <a:buNone/>
            </a:pPr>
            <a:r>
              <a:rPr lang="en-US" b="1" dirty="0">
                <a:solidFill>
                  <a:schemeClr val="accent1"/>
                </a:solidFill>
              </a:rPr>
              <a:t>Variants</a:t>
            </a:r>
          </a:p>
          <a:p>
            <a:pPr marL="0" indent="0">
              <a:lnSpc>
                <a:spcPct val="110000"/>
              </a:lnSpc>
              <a:buNone/>
            </a:pPr>
            <a:r>
              <a:rPr lang="en-AU" sz="1600" dirty="0"/>
              <a:t>Multiple variants of the SARS-CoV-2 virus have emerged since 2020, some of which have different transmission rates or resistance to immunity generated by previous vaccinations. </a:t>
            </a:r>
            <a:endParaRPr lang="en-US" sz="1600" dirty="0"/>
          </a:p>
          <a:p>
            <a:pPr marL="0" indent="0">
              <a:buNone/>
            </a:pPr>
            <a:endParaRPr lang="en-AU" dirty="0"/>
          </a:p>
        </p:txBody>
      </p:sp>
      <p:sp>
        <p:nvSpPr>
          <p:cNvPr id="5" name="TextBox 4">
            <a:extLst>
              <a:ext uri="{FF2B5EF4-FFF2-40B4-BE49-F238E27FC236}">
                <a16:creationId xmlns:a16="http://schemas.microsoft.com/office/drawing/2014/main" id="{1AAA4A5A-F6E8-B675-CDE6-D204D2633FFC}"/>
              </a:ext>
            </a:extLst>
          </p:cNvPr>
          <p:cNvSpPr txBox="1"/>
          <p:nvPr/>
        </p:nvSpPr>
        <p:spPr>
          <a:xfrm>
            <a:off x="1705356" y="2258568"/>
            <a:ext cx="8769096" cy="646331"/>
          </a:xfrm>
          <a:prstGeom prst="rect">
            <a:avLst/>
          </a:prstGeom>
          <a:noFill/>
        </p:spPr>
        <p:txBody>
          <a:bodyPr wrap="square" rtlCol="0">
            <a:spAutoFit/>
          </a:bodyPr>
          <a:lstStyle/>
          <a:p>
            <a:r>
              <a:rPr lang="en-US" dirty="0"/>
              <a:t>COVID-19 is a viral respiratory illness caused by the coronavirus (SARS-CoV-2)</a:t>
            </a:r>
          </a:p>
          <a:p>
            <a:endParaRPr lang="en-US" dirty="0"/>
          </a:p>
        </p:txBody>
      </p:sp>
    </p:spTree>
    <p:extLst>
      <p:ext uri="{BB962C8B-B14F-4D97-AF65-F5344CB8AC3E}">
        <p14:creationId xmlns:p14="http://schemas.microsoft.com/office/powerpoint/2010/main" val="229526248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5E07-9807-4533-5127-44506A6EA3A4}"/>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DD569E25-A95D-F7D2-09AF-A90EACD166A7}"/>
              </a:ext>
            </a:extLst>
          </p:cNvPr>
          <p:cNvSpPr>
            <a:spLocks noGrp="1"/>
          </p:cNvSpPr>
          <p:nvPr>
            <p:ph idx="1"/>
          </p:nvPr>
        </p:nvSpPr>
        <p:spPr>
          <a:xfrm>
            <a:off x="172995" y="2162432"/>
            <a:ext cx="11850129" cy="4547287"/>
          </a:xfrm>
        </p:spPr>
        <p:txBody>
          <a:bodyPr>
            <a:normAutofit fontScale="85000" lnSpcReduction="10000"/>
          </a:bodyPr>
          <a:lstStyle/>
          <a:p>
            <a:pPr marL="0" indent="0">
              <a:buNone/>
            </a:pPr>
            <a:r>
              <a:rPr lang="en-AU" sz="1900" b="1" dirty="0">
                <a:solidFill>
                  <a:schemeClr val="accent1"/>
                </a:solidFill>
              </a:rPr>
              <a:t>Objective:</a:t>
            </a:r>
          </a:p>
          <a:p>
            <a:pPr marL="0" indent="0">
              <a:buNone/>
            </a:pPr>
            <a:r>
              <a:rPr lang="en-US" sz="1900" dirty="0"/>
              <a:t>In this project, we will look at how effective the COVID-19 vaccinations were on factors such as hospitalisations, confirmed cases and mortality rates.</a:t>
            </a:r>
            <a:endParaRPr lang="en-AU" sz="1900" dirty="0"/>
          </a:p>
          <a:p>
            <a:pPr marL="0" indent="0">
              <a:buNone/>
            </a:pPr>
            <a:endParaRPr lang="en-AU" sz="1900" dirty="0"/>
          </a:p>
          <a:p>
            <a:pPr marL="0" indent="0">
              <a:buNone/>
            </a:pPr>
            <a:r>
              <a:rPr lang="en-AU" sz="1900" b="1" dirty="0">
                <a:solidFill>
                  <a:schemeClr val="accent1"/>
                </a:solidFill>
              </a:rPr>
              <a:t>Data Sources:</a:t>
            </a:r>
          </a:p>
          <a:p>
            <a:pPr marL="0" indent="0">
              <a:buNone/>
            </a:pPr>
            <a:r>
              <a:rPr lang="en-US" sz="1900" dirty="0"/>
              <a:t>Our World In Data – third-party website with a collation of data from WHO, John Hopkins, etc.</a:t>
            </a:r>
          </a:p>
          <a:p>
            <a:pPr marL="0" indent="0">
              <a:buNone/>
            </a:pPr>
            <a:r>
              <a:rPr lang="en-US" sz="1900" dirty="0"/>
              <a:t>World Bank  (using API requests) – GDP Per Capita</a:t>
            </a:r>
            <a:endParaRPr lang="en-AU" sz="1900" dirty="0"/>
          </a:p>
          <a:p>
            <a:pPr marL="0" indent="0">
              <a:buNone/>
            </a:pPr>
            <a:endParaRPr lang="en-AU" sz="1900" dirty="0"/>
          </a:p>
          <a:p>
            <a:pPr marL="0" indent="0">
              <a:buNone/>
            </a:pPr>
            <a:r>
              <a:rPr lang="en-AU" sz="1900" b="1" dirty="0">
                <a:solidFill>
                  <a:schemeClr val="accent1"/>
                </a:solidFill>
              </a:rPr>
              <a:t>Key Questions to Answer:</a:t>
            </a:r>
          </a:p>
          <a:p>
            <a:pPr marL="0" indent="0">
              <a:buNone/>
            </a:pPr>
            <a:r>
              <a:rPr lang="en-US" sz="1900" dirty="0"/>
              <a:t>1. How have COVID-19 vaccinations affected ICU patient admissions, confirmed cases and mortality rates?</a:t>
            </a:r>
          </a:p>
          <a:p>
            <a:pPr marL="0" indent="0">
              <a:buNone/>
            </a:pPr>
            <a:r>
              <a:rPr lang="en-US" sz="1900" dirty="0"/>
              <a:t>2. Does a difference in Gross Domestic Product (GDP) Per Capita affect COVID-19 cases (using World Bank API)?</a:t>
            </a:r>
          </a:p>
          <a:p>
            <a:pPr marL="0" indent="0">
              <a:buNone/>
            </a:pPr>
            <a:r>
              <a:rPr lang="en-US" sz="1900" dirty="0"/>
              <a:t>3. Were the COVID-19 vaccinations effective in Australia?</a:t>
            </a:r>
          </a:p>
          <a:p>
            <a:pPr marL="0" indent="0">
              <a:buNone/>
            </a:pPr>
            <a:r>
              <a:rPr lang="en-US" sz="1900" dirty="0"/>
              <a:t>4. How effective were the different types of vaccinations?</a:t>
            </a:r>
          </a:p>
          <a:p>
            <a:endParaRPr lang="en-US" dirty="0"/>
          </a:p>
        </p:txBody>
      </p:sp>
    </p:spTree>
    <p:extLst>
      <p:ext uri="{BB962C8B-B14F-4D97-AF65-F5344CB8AC3E}">
        <p14:creationId xmlns:p14="http://schemas.microsoft.com/office/powerpoint/2010/main" val="227910561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1B6B-1A03-7407-8FEE-2A1B861E57D9}"/>
              </a:ext>
            </a:extLst>
          </p:cNvPr>
          <p:cNvSpPr>
            <a:spLocks noGrp="1"/>
          </p:cNvSpPr>
          <p:nvPr>
            <p:ph type="title"/>
          </p:nvPr>
        </p:nvSpPr>
        <p:spPr/>
        <p:txBody>
          <a:bodyPr/>
          <a:lstStyle/>
          <a:p>
            <a:r>
              <a:rPr lang="en-US" dirty="0"/>
              <a:t>Data Sources</a:t>
            </a:r>
          </a:p>
        </p:txBody>
      </p:sp>
      <p:pic>
        <p:nvPicPr>
          <p:cNvPr id="5" name="Content Placeholder 4" descr="A screenshot of a computer&#10;&#10;Description automatically generated">
            <a:extLst>
              <a:ext uri="{FF2B5EF4-FFF2-40B4-BE49-F238E27FC236}">
                <a16:creationId xmlns:a16="http://schemas.microsoft.com/office/drawing/2014/main" id="{370286A4-7FB7-729A-4855-0EFD1D17A2B3}"/>
              </a:ext>
            </a:extLst>
          </p:cNvPr>
          <p:cNvPicPr>
            <a:picLocks noGrp="1" noChangeAspect="1"/>
          </p:cNvPicPr>
          <p:nvPr>
            <p:ph idx="1"/>
          </p:nvPr>
        </p:nvPicPr>
        <p:blipFill>
          <a:blip r:embed="rId2"/>
          <a:stretch>
            <a:fillRect/>
          </a:stretch>
        </p:blipFill>
        <p:spPr>
          <a:xfrm>
            <a:off x="5090984" y="1"/>
            <a:ext cx="7101016" cy="6822772"/>
          </a:xfrm>
        </p:spPr>
      </p:pic>
      <p:sp>
        <p:nvSpPr>
          <p:cNvPr id="7" name="TextBox 6">
            <a:extLst>
              <a:ext uri="{FF2B5EF4-FFF2-40B4-BE49-F238E27FC236}">
                <a16:creationId xmlns:a16="http://schemas.microsoft.com/office/drawing/2014/main" id="{526FC9A5-4177-8656-AD60-25FAF7B0D4B3}"/>
              </a:ext>
            </a:extLst>
          </p:cNvPr>
          <p:cNvSpPr txBox="1"/>
          <p:nvPr/>
        </p:nvSpPr>
        <p:spPr>
          <a:xfrm>
            <a:off x="384048" y="2649883"/>
            <a:ext cx="4526280" cy="3416320"/>
          </a:xfrm>
          <a:prstGeom prst="rect">
            <a:avLst/>
          </a:prstGeom>
          <a:noFill/>
        </p:spPr>
        <p:txBody>
          <a:bodyPr wrap="square" rtlCol="0">
            <a:spAutoFit/>
          </a:bodyPr>
          <a:lstStyle/>
          <a:p>
            <a:r>
              <a:rPr lang="en-US" b="1" dirty="0">
                <a:solidFill>
                  <a:schemeClr val="accent1"/>
                </a:solidFill>
              </a:rPr>
              <a:t>COVID-19 Dataset by Our World in Data</a:t>
            </a:r>
          </a:p>
          <a:p>
            <a:endParaRPr lang="en-US" dirty="0"/>
          </a:p>
          <a:p>
            <a:r>
              <a:rPr lang="en-US" dirty="0"/>
              <a:t>Using </a:t>
            </a:r>
            <a:r>
              <a:rPr lang="en-AU" dirty="0">
                <a:hlinkClick r:id="rId3">
                  <a:extLst>
                    <a:ext uri="{A12FA001-AC4F-418D-AE19-62706E023703}">
                      <ahyp:hlinkClr xmlns:ahyp="http://schemas.microsoft.com/office/drawing/2018/hyperlinkcolor" val="tx"/>
                    </a:ext>
                  </a:extLst>
                </a:hlinkClick>
              </a:rPr>
              <a:t>owid-covid-data.csv</a:t>
            </a:r>
            <a:endParaRPr lang="en-AU" dirty="0"/>
          </a:p>
          <a:p>
            <a:endParaRPr lang="en-US" dirty="0"/>
          </a:p>
          <a:p>
            <a:pPr marL="285750" indent="-285750">
              <a:buFont typeface="Arial" panose="020B0604020202020204" pitchFamily="34" charset="0"/>
              <a:buChar char="•"/>
            </a:pPr>
            <a:r>
              <a:rPr lang="en-US" dirty="0"/>
              <a:t>Selected the columns of interest for our questions</a:t>
            </a:r>
          </a:p>
          <a:p>
            <a:pPr marL="285750" indent="-285750">
              <a:buFont typeface="Arial" panose="020B0604020202020204" pitchFamily="34" charset="0"/>
              <a:buChar char="•"/>
            </a:pPr>
            <a:r>
              <a:rPr lang="en-US" dirty="0"/>
              <a:t>Created output as a CSV file</a:t>
            </a:r>
          </a:p>
          <a:p>
            <a:pPr marL="285750" indent="-285750">
              <a:buFont typeface="Arial" panose="020B0604020202020204" pitchFamily="34" charset="0"/>
              <a:buChar char="•"/>
            </a:pPr>
            <a:r>
              <a:rPr lang="en-US" dirty="0"/>
              <a:t>The dataset is presented by day </a:t>
            </a:r>
          </a:p>
          <a:p>
            <a:pPr marL="285750" indent="-285750">
              <a:buFont typeface="Arial" panose="020B0604020202020204" pitchFamily="34" charset="0"/>
              <a:buChar char="•"/>
            </a:pPr>
            <a:r>
              <a:rPr lang="en-US" dirty="0"/>
              <a:t>We used the ‘groupby’ function to make the data manageable </a:t>
            </a:r>
          </a:p>
          <a:p>
            <a:endParaRPr lang="en-US" dirty="0"/>
          </a:p>
        </p:txBody>
      </p:sp>
    </p:spTree>
    <p:extLst>
      <p:ext uri="{BB962C8B-B14F-4D97-AF65-F5344CB8AC3E}">
        <p14:creationId xmlns:p14="http://schemas.microsoft.com/office/powerpoint/2010/main" val="203511726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12F3-E976-033B-4B13-474970EDEFDF}"/>
              </a:ext>
            </a:extLst>
          </p:cNvPr>
          <p:cNvSpPr>
            <a:spLocks noGrp="1"/>
          </p:cNvSpPr>
          <p:nvPr>
            <p:ph type="title"/>
          </p:nvPr>
        </p:nvSpPr>
        <p:spPr>
          <a:xfrm>
            <a:off x="810000" y="447188"/>
            <a:ext cx="5359921" cy="970450"/>
          </a:xfrm>
        </p:spPr>
        <p:txBody>
          <a:bodyPr vert="horz" lIns="91440" tIns="45720" rIns="91440" bIns="45720" rtlCol="0" anchor="b">
            <a:normAutofit/>
          </a:bodyPr>
          <a:lstStyle/>
          <a:p>
            <a:r>
              <a:rPr lang="en-US" dirty="0"/>
              <a:t>Data Sources</a:t>
            </a:r>
          </a:p>
        </p:txBody>
      </p:sp>
      <p:sp>
        <p:nvSpPr>
          <p:cNvPr id="7" name="TextBox 6">
            <a:extLst>
              <a:ext uri="{FF2B5EF4-FFF2-40B4-BE49-F238E27FC236}">
                <a16:creationId xmlns:a16="http://schemas.microsoft.com/office/drawing/2014/main" id="{F4DD5E67-D1A7-A55C-4B77-55B88C73F8C4}"/>
              </a:ext>
            </a:extLst>
          </p:cNvPr>
          <p:cNvSpPr txBox="1"/>
          <p:nvPr/>
        </p:nvSpPr>
        <p:spPr>
          <a:xfrm>
            <a:off x="184011" y="1953346"/>
            <a:ext cx="4990418" cy="3636511"/>
          </a:xfrm>
          <a:prstGeom prst="rect">
            <a:avLst/>
          </a:prstGeom>
        </p:spPr>
        <p:txBody>
          <a:bodyPr vert="horz" lIns="91440" tIns="45720" rIns="91440" bIns="45720" rtlCol="0" anchor="ctr">
            <a:normAutofit/>
          </a:bodyPr>
          <a:lstStyle/>
          <a:p>
            <a:pPr>
              <a:spcBef>
                <a:spcPct val="20000"/>
              </a:spcBef>
              <a:spcAft>
                <a:spcPts val="600"/>
              </a:spcAft>
              <a:buClr>
                <a:schemeClr val="accent1"/>
              </a:buClr>
            </a:pPr>
            <a:r>
              <a:rPr lang="en-US" b="1" dirty="0">
                <a:solidFill>
                  <a:schemeClr val="accent1"/>
                </a:solidFill>
              </a:rPr>
              <a:t>World Bank Open Data</a:t>
            </a:r>
            <a:endParaRPr lang="en-US" dirty="0">
              <a:solidFill>
                <a:schemeClr val="accent1"/>
              </a:solidFill>
            </a:endParaRPr>
          </a:p>
          <a:p>
            <a:pPr>
              <a:spcBef>
                <a:spcPct val="20000"/>
              </a:spcBef>
              <a:spcAft>
                <a:spcPts val="600"/>
              </a:spcAft>
              <a:buClr>
                <a:schemeClr val="accent1"/>
              </a:buClr>
            </a:pPr>
            <a:r>
              <a:rPr lang="en-US" dirty="0"/>
              <a:t>Using API requests to access GDP Per Capita for specific countries</a:t>
            </a:r>
          </a:p>
        </p:txBody>
      </p:sp>
      <p:sp>
        <p:nvSpPr>
          <p:cNvPr id="12" name="Rectangle 11">
            <a:extLst>
              <a:ext uri="{FF2B5EF4-FFF2-40B4-BE49-F238E27FC236}">
                <a16:creationId xmlns:a16="http://schemas.microsoft.com/office/drawing/2014/main" id="{89E3E1A0-1805-45BC-B907-434AB9D34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7">
            <a:extLst>
              <a:ext uri="{FF2B5EF4-FFF2-40B4-BE49-F238E27FC236}">
                <a16:creationId xmlns:a16="http://schemas.microsoft.com/office/drawing/2014/main" id="{6C2F1F09-5957-4AF7-B75D-EEC030D8E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descr="A screenshot of a website&#10;&#10;Description automatically generated">
            <a:extLst>
              <a:ext uri="{FF2B5EF4-FFF2-40B4-BE49-F238E27FC236}">
                <a16:creationId xmlns:a16="http://schemas.microsoft.com/office/drawing/2014/main" id="{91266DB5-1609-9842-D8DE-463671B87324}"/>
              </a:ext>
            </a:extLst>
          </p:cNvPr>
          <p:cNvPicPr>
            <a:picLocks noChangeAspect="1"/>
          </p:cNvPicPr>
          <p:nvPr/>
        </p:nvPicPr>
        <p:blipFill>
          <a:blip r:embed="rId2"/>
          <a:stretch>
            <a:fillRect/>
          </a:stretch>
        </p:blipFill>
        <p:spPr>
          <a:xfrm>
            <a:off x="5174429" y="-1"/>
            <a:ext cx="7014706" cy="6858000"/>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403057571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FD0F-ACC8-F56C-61DA-EBE9F057C601}"/>
              </a:ext>
            </a:extLst>
          </p:cNvPr>
          <p:cNvSpPr>
            <a:spLocks noGrp="1"/>
          </p:cNvSpPr>
          <p:nvPr>
            <p:ph type="title"/>
          </p:nvPr>
        </p:nvSpPr>
        <p:spPr>
          <a:xfrm>
            <a:off x="0" y="950298"/>
            <a:ext cx="9348395" cy="970450"/>
          </a:xfrm>
        </p:spPr>
        <p:txBody>
          <a:bodyPr/>
          <a:lstStyle/>
          <a:p>
            <a:r>
              <a:rPr lang="en-US" dirty="0">
                <a:latin typeface="-apple-system"/>
              </a:rPr>
              <a:t>Australia: Relationship of New Cases vs New Deaths</a:t>
            </a:r>
            <a:endParaRPr lang="en-US" dirty="0"/>
          </a:p>
        </p:txBody>
      </p:sp>
      <p:pic>
        <p:nvPicPr>
          <p:cNvPr id="24" name="Content Placeholder 23" descr="A graph of the spread of the coronavirus&#10;&#10;Description automatically generated">
            <a:extLst>
              <a:ext uri="{FF2B5EF4-FFF2-40B4-BE49-F238E27FC236}">
                <a16:creationId xmlns:a16="http://schemas.microsoft.com/office/drawing/2014/main" id="{EF096249-9B31-4056-FBD0-31C2758377CA}"/>
              </a:ext>
            </a:extLst>
          </p:cNvPr>
          <p:cNvPicPr>
            <a:picLocks noGrp="1" noChangeAspect="1"/>
          </p:cNvPicPr>
          <p:nvPr>
            <p:ph idx="1"/>
          </p:nvPr>
        </p:nvPicPr>
        <p:blipFill>
          <a:blip r:embed="rId2"/>
          <a:stretch>
            <a:fillRect/>
          </a:stretch>
        </p:blipFill>
        <p:spPr>
          <a:xfrm>
            <a:off x="2990088" y="1920748"/>
            <a:ext cx="9201912" cy="4873244"/>
          </a:xfrm>
        </p:spPr>
      </p:pic>
      <p:sp>
        <p:nvSpPr>
          <p:cNvPr id="25" name="TextBox 24">
            <a:extLst>
              <a:ext uri="{FF2B5EF4-FFF2-40B4-BE49-F238E27FC236}">
                <a16:creationId xmlns:a16="http://schemas.microsoft.com/office/drawing/2014/main" id="{3C114A6D-0AA4-DF02-C16E-E384F8B7E884}"/>
              </a:ext>
            </a:extLst>
          </p:cNvPr>
          <p:cNvSpPr txBox="1"/>
          <p:nvPr/>
        </p:nvSpPr>
        <p:spPr>
          <a:xfrm>
            <a:off x="171206" y="2659376"/>
            <a:ext cx="2643329" cy="1477328"/>
          </a:xfrm>
          <a:prstGeom prst="rect">
            <a:avLst/>
          </a:prstGeom>
          <a:noFill/>
        </p:spPr>
        <p:txBody>
          <a:bodyPr wrap="square" rtlCol="0">
            <a:spAutoFit/>
          </a:bodyPr>
          <a:lstStyle/>
          <a:p>
            <a:r>
              <a:rPr lang="en-US" b="1" dirty="0">
                <a:solidFill>
                  <a:schemeClr val="accent1"/>
                </a:solidFill>
              </a:rPr>
              <a:t>Key Messages</a:t>
            </a:r>
          </a:p>
          <a:p>
            <a:pPr marL="285750" indent="-285750">
              <a:buFont typeface="Arial" panose="020B0604020202020204" pitchFamily="34" charset="0"/>
              <a:buChar char="•"/>
            </a:pPr>
            <a:r>
              <a:rPr lang="en-US" dirty="0"/>
              <a:t>7 waves identified</a:t>
            </a:r>
          </a:p>
          <a:p>
            <a:pPr marL="285750" indent="-285750">
              <a:buFont typeface="Arial" panose="020B0604020202020204" pitchFamily="34" charset="0"/>
              <a:buChar char="•"/>
            </a:pPr>
            <a:r>
              <a:rPr lang="en-US" dirty="0"/>
              <a:t>Each wave is associated with Peak New Deaths</a:t>
            </a:r>
          </a:p>
        </p:txBody>
      </p:sp>
    </p:spTree>
    <p:extLst>
      <p:ext uri="{BB962C8B-B14F-4D97-AF65-F5344CB8AC3E}">
        <p14:creationId xmlns:p14="http://schemas.microsoft.com/office/powerpoint/2010/main" val="31925942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5B83-BA32-8C99-C4EC-0558C33B1C34}"/>
              </a:ext>
            </a:extLst>
          </p:cNvPr>
          <p:cNvSpPr>
            <a:spLocks noGrp="1"/>
          </p:cNvSpPr>
          <p:nvPr>
            <p:ph type="title"/>
          </p:nvPr>
        </p:nvSpPr>
        <p:spPr>
          <a:xfrm>
            <a:off x="1" y="1"/>
            <a:ext cx="6293224" cy="1873434"/>
          </a:xfrm>
        </p:spPr>
        <p:txBody>
          <a:bodyPr/>
          <a:lstStyle/>
          <a:p>
            <a:r>
              <a:rPr lang="en-US" sz="2800" dirty="0"/>
              <a:t>How have COVID-19 vaccinations affected ICU patient admissions, confirmed cases and mortality rates?</a:t>
            </a:r>
          </a:p>
        </p:txBody>
      </p:sp>
      <p:pic>
        <p:nvPicPr>
          <p:cNvPr id="7" name="Picture 6">
            <a:extLst>
              <a:ext uri="{FF2B5EF4-FFF2-40B4-BE49-F238E27FC236}">
                <a16:creationId xmlns:a16="http://schemas.microsoft.com/office/drawing/2014/main" id="{6EB8B214-3874-C1E7-BE01-4290BF8F9DA0}"/>
              </a:ext>
            </a:extLst>
          </p:cNvPr>
          <p:cNvPicPr>
            <a:picLocks noChangeAspect="1"/>
          </p:cNvPicPr>
          <p:nvPr/>
        </p:nvPicPr>
        <p:blipFill>
          <a:blip r:embed="rId2"/>
          <a:stretch>
            <a:fillRect/>
          </a:stretch>
        </p:blipFill>
        <p:spPr>
          <a:xfrm>
            <a:off x="6096001" y="0"/>
            <a:ext cx="6096000" cy="6858000"/>
          </a:xfrm>
          <a:prstGeom prst="rect">
            <a:avLst/>
          </a:prstGeom>
        </p:spPr>
      </p:pic>
      <p:sp>
        <p:nvSpPr>
          <p:cNvPr id="8" name="TextBox 7">
            <a:extLst>
              <a:ext uri="{FF2B5EF4-FFF2-40B4-BE49-F238E27FC236}">
                <a16:creationId xmlns:a16="http://schemas.microsoft.com/office/drawing/2014/main" id="{8B6E2519-CE8D-AB1E-3258-2C6698A474E1}"/>
              </a:ext>
            </a:extLst>
          </p:cNvPr>
          <p:cNvSpPr txBox="1"/>
          <p:nvPr/>
        </p:nvSpPr>
        <p:spPr>
          <a:xfrm>
            <a:off x="317130" y="2354576"/>
            <a:ext cx="5675897" cy="3724096"/>
          </a:xfrm>
          <a:prstGeom prst="rect">
            <a:avLst/>
          </a:prstGeom>
          <a:noFill/>
        </p:spPr>
        <p:txBody>
          <a:bodyPr wrap="square" rtlCol="0">
            <a:spAutoFit/>
          </a:bodyPr>
          <a:lstStyle/>
          <a:p>
            <a:r>
              <a:rPr lang="en-US" b="1" dirty="0">
                <a:solidFill>
                  <a:schemeClr val="accent1"/>
                </a:solidFill>
              </a:rPr>
              <a:t>Key Messages</a:t>
            </a:r>
          </a:p>
          <a:p>
            <a:pPr marL="285750" indent="-285750">
              <a:buFont typeface="Arial" panose="020B0604020202020204" pitchFamily="34" charset="0"/>
              <a:buChar char="•"/>
            </a:pPr>
            <a:r>
              <a:rPr lang="en-US" dirty="0"/>
              <a:t>COVID-19 has increased the number of ICU patients in Australia, Israel and Sweden.</a:t>
            </a:r>
          </a:p>
          <a:p>
            <a:pPr marL="285750" indent="-285750">
              <a:buFont typeface="Arial" panose="020B0604020202020204" pitchFamily="34" charset="0"/>
              <a:buChar char="•"/>
            </a:pPr>
            <a:r>
              <a:rPr lang="en-US" dirty="0"/>
              <a:t>COVID-19 has increased the number of people dying in Australia, Israel and Sweden.</a:t>
            </a:r>
          </a:p>
          <a:p>
            <a:pPr marL="285750" indent="-285750">
              <a:buFont typeface="Arial" panose="020B0604020202020204" pitchFamily="34" charset="0"/>
              <a:buChar char="•"/>
            </a:pPr>
            <a:r>
              <a:rPr lang="en-US" dirty="0"/>
              <a:t>Increasing vaccinations appear to lower the ICU patients and excess mortality in Australia, Israel and Sweden.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1400" dirty="0"/>
              <a:t>Excess Mortality is "The percentage difference between the reported number of weekly or monthly deaths in 2020–2021 and the projected number of deaths for the same period based on previous years" (One World in Data (2023))</a:t>
            </a:r>
          </a:p>
        </p:txBody>
      </p:sp>
    </p:spTree>
    <p:extLst>
      <p:ext uri="{BB962C8B-B14F-4D97-AF65-F5344CB8AC3E}">
        <p14:creationId xmlns:p14="http://schemas.microsoft.com/office/powerpoint/2010/main" val="341198485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FF5B-1001-7C97-4B18-D1B91C14C418}"/>
              </a:ext>
            </a:extLst>
          </p:cNvPr>
          <p:cNvSpPr>
            <a:spLocks noGrp="1"/>
          </p:cNvSpPr>
          <p:nvPr>
            <p:ph type="title"/>
          </p:nvPr>
        </p:nvSpPr>
        <p:spPr>
          <a:xfrm>
            <a:off x="0" y="64008"/>
            <a:ext cx="10571998" cy="1819656"/>
          </a:xfrm>
        </p:spPr>
        <p:txBody>
          <a:bodyPr/>
          <a:lstStyle/>
          <a:p>
            <a:r>
              <a:rPr lang="en-US" i="0" dirty="0">
                <a:effectLst/>
                <a:latin typeface="-apple-system"/>
              </a:rPr>
              <a:t>Does a difference in Gross Domestic Product (GDP) Per Capita affect COVID-19 cases (using World Bank API)?</a:t>
            </a:r>
            <a:endParaRPr lang="en-US" dirty="0"/>
          </a:p>
        </p:txBody>
      </p:sp>
      <p:pic>
        <p:nvPicPr>
          <p:cNvPr id="7" name="Picture 6">
            <a:extLst>
              <a:ext uri="{FF2B5EF4-FFF2-40B4-BE49-F238E27FC236}">
                <a16:creationId xmlns:a16="http://schemas.microsoft.com/office/drawing/2014/main" id="{F64F1EA6-3F9B-B78A-AF1E-3973D7E7D36E}"/>
              </a:ext>
            </a:extLst>
          </p:cNvPr>
          <p:cNvPicPr>
            <a:picLocks noChangeAspect="1"/>
          </p:cNvPicPr>
          <p:nvPr/>
        </p:nvPicPr>
        <p:blipFill>
          <a:blip r:embed="rId2"/>
          <a:stretch>
            <a:fillRect/>
          </a:stretch>
        </p:blipFill>
        <p:spPr>
          <a:xfrm>
            <a:off x="4917989" y="1883664"/>
            <a:ext cx="7280410" cy="4974336"/>
          </a:xfrm>
          <a:prstGeom prst="rect">
            <a:avLst/>
          </a:prstGeom>
        </p:spPr>
      </p:pic>
      <p:sp>
        <p:nvSpPr>
          <p:cNvPr id="8" name="TextBox 7">
            <a:extLst>
              <a:ext uri="{FF2B5EF4-FFF2-40B4-BE49-F238E27FC236}">
                <a16:creationId xmlns:a16="http://schemas.microsoft.com/office/drawing/2014/main" id="{4E912009-2643-9417-E405-601C76AF8715}"/>
              </a:ext>
            </a:extLst>
          </p:cNvPr>
          <p:cNvSpPr txBox="1"/>
          <p:nvPr/>
        </p:nvSpPr>
        <p:spPr>
          <a:xfrm>
            <a:off x="96664" y="2068619"/>
            <a:ext cx="3754876" cy="2048021"/>
          </a:xfrm>
          <a:prstGeom prst="rect">
            <a:avLst/>
          </a:prstGeom>
          <a:noFill/>
        </p:spPr>
        <p:txBody>
          <a:bodyPr wrap="square" rtlCol="0">
            <a:spAutoFit/>
          </a:bodyPr>
          <a:lstStyle/>
          <a:p>
            <a:r>
              <a:rPr lang="en-US" b="1" dirty="0">
                <a:solidFill>
                  <a:schemeClr val="accent1"/>
                </a:solidFill>
              </a:rPr>
              <a:t>Key Messages</a:t>
            </a:r>
          </a:p>
          <a:p>
            <a:pPr marL="285750" indent="-285750">
              <a:buFont typeface="Arial" panose="020B0604020202020204" pitchFamily="34" charset="0"/>
              <a:buChar char="•"/>
            </a:pPr>
            <a:r>
              <a:rPr lang="en-US" dirty="0"/>
              <a:t>Richer countries spend more money on vaccination but also record more cases.</a:t>
            </a:r>
          </a:p>
          <a:p>
            <a:pPr marL="285750" indent="-285750">
              <a:buFont typeface="Arial" panose="020B0604020202020204" pitchFamily="34" charset="0"/>
              <a:buChar char="•"/>
            </a:pPr>
            <a:r>
              <a:rPr lang="en-US" dirty="0"/>
              <a:t>Lower numbers in poorer countries may be due to under-reporting,</a:t>
            </a:r>
          </a:p>
        </p:txBody>
      </p:sp>
      <p:pic>
        <p:nvPicPr>
          <p:cNvPr id="1026" name="Picture 2">
            <a:extLst>
              <a:ext uri="{FF2B5EF4-FFF2-40B4-BE49-F238E27FC236}">
                <a16:creationId xmlns:a16="http://schemas.microsoft.com/office/drawing/2014/main" id="{296C719F-883B-7F8D-6A9A-9E154CD87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16640"/>
            <a:ext cx="4917989" cy="274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57125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3DC5-8485-0C55-08D7-A9F25BCD08B9}"/>
              </a:ext>
            </a:extLst>
          </p:cNvPr>
          <p:cNvSpPr>
            <a:spLocks noGrp="1"/>
          </p:cNvSpPr>
          <p:nvPr>
            <p:ph type="title"/>
          </p:nvPr>
        </p:nvSpPr>
        <p:spPr>
          <a:xfrm>
            <a:off x="0" y="936642"/>
            <a:ext cx="10571998" cy="970450"/>
          </a:xfrm>
        </p:spPr>
        <p:txBody>
          <a:bodyPr/>
          <a:lstStyle/>
          <a:p>
            <a:r>
              <a:rPr lang="en-US" i="0" dirty="0">
                <a:effectLst/>
                <a:latin typeface="-apple-system"/>
              </a:rPr>
              <a:t>Were COVID-19 vaccinations effective in Australia?</a:t>
            </a:r>
            <a:endParaRPr lang="en-US" dirty="0"/>
          </a:p>
        </p:txBody>
      </p:sp>
      <p:pic>
        <p:nvPicPr>
          <p:cNvPr id="4" name="Content Placeholder 3">
            <a:extLst>
              <a:ext uri="{FF2B5EF4-FFF2-40B4-BE49-F238E27FC236}">
                <a16:creationId xmlns:a16="http://schemas.microsoft.com/office/drawing/2014/main" id="{F889D8FE-374A-C53A-A8A5-AA3B32E756A2}"/>
              </a:ext>
            </a:extLst>
          </p:cNvPr>
          <p:cNvPicPr>
            <a:picLocks noGrp="1" noChangeAspect="1"/>
          </p:cNvPicPr>
          <p:nvPr>
            <p:ph idx="1"/>
          </p:nvPr>
        </p:nvPicPr>
        <p:blipFill>
          <a:blip r:embed="rId2"/>
          <a:stretch>
            <a:fillRect/>
          </a:stretch>
        </p:blipFill>
        <p:spPr>
          <a:xfrm>
            <a:off x="3830594" y="1907092"/>
            <a:ext cx="8361405" cy="4877755"/>
          </a:xfrm>
          <a:prstGeom prst="rect">
            <a:avLst/>
          </a:prstGeom>
          <a:ln>
            <a:solidFill>
              <a:schemeClr val="accent1"/>
            </a:solidFill>
          </a:ln>
        </p:spPr>
      </p:pic>
      <p:sp>
        <p:nvSpPr>
          <p:cNvPr id="5" name="TextBox 4">
            <a:extLst>
              <a:ext uri="{FF2B5EF4-FFF2-40B4-BE49-F238E27FC236}">
                <a16:creationId xmlns:a16="http://schemas.microsoft.com/office/drawing/2014/main" id="{885C5960-B69A-252C-07DD-3DFD47F39E40}"/>
              </a:ext>
            </a:extLst>
          </p:cNvPr>
          <p:cNvSpPr txBox="1"/>
          <p:nvPr/>
        </p:nvSpPr>
        <p:spPr>
          <a:xfrm>
            <a:off x="0" y="2333685"/>
            <a:ext cx="3558746" cy="2862322"/>
          </a:xfrm>
          <a:prstGeom prst="rect">
            <a:avLst/>
          </a:prstGeom>
          <a:noFill/>
        </p:spPr>
        <p:txBody>
          <a:bodyPr wrap="square" rtlCol="0">
            <a:spAutoFit/>
          </a:bodyPr>
          <a:lstStyle/>
          <a:p>
            <a:r>
              <a:rPr lang="en-AU" b="1" dirty="0">
                <a:solidFill>
                  <a:schemeClr val="accent1"/>
                </a:solidFill>
              </a:rPr>
              <a:t>Key Messages</a:t>
            </a:r>
          </a:p>
          <a:p>
            <a:pPr marL="285750" indent="-285750">
              <a:buFont typeface="Arial" panose="020B0604020202020204" pitchFamily="34" charset="0"/>
              <a:buChar char="•"/>
            </a:pPr>
            <a:r>
              <a:rPr lang="en-AU" sz="1800" dirty="0"/>
              <a:t>Vaccination appears to work: Drastic drop in New Cases after &gt;80% People Fully Vaccinated Per Hundred. </a:t>
            </a:r>
          </a:p>
          <a:p>
            <a:pPr marL="285750" indent="-285750">
              <a:buFont typeface="Arial" panose="020B0604020202020204" pitchFamily="34" charset="0"/>
              <a:buChar char="•"/>
            </a:pPr>
            <a:r>
              <a:rPr lang="en-AU" sz="1800" dirty="0"/>
              <a:t>No new recordings are available in this dataset beyond 2023</a:t>
            </a:r>
            <a:endParaRPr lang="en-US" sz="1800" dirty="0"/>
          </a:p>
          <a:p>
            <a:endParaRPr lang="en-US" dirty="0"/>
          </a:p>
        </p:txBody>
      </p:sp>
    </p:spTree>
    <p:extLst>
      <p:ext uri="{BB962C8B-B14F-4D97-AF65-F5344CB8AC3E}">
        <p14:creationId xmlns:p14="http://schemas.microsoft.com/office/powerpoint/2010/main" val="4247249526"/>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{AE62A807-FD75-394F-8FD1-4BA5CEF3C712}tf10001121_mac</Template>
  <TotalTime>170</TotalTime>
  <Words>787</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Century Gothic</vt:lpstr>
      <vt:lpstr>Wingdings 2</vt:lpstr>
      <vt:lpstr>Quotable</vt:lpstr>
      <vt:lpstr>COVID-19 Vaccination Effectiveness</vt:lpstr>
      <vt:lpstr>Background</vt:lpstr>
      <vt:lpstr>Project Overview</vt:lpstr>
      <vt:lpstr>Data Sources</vt:lpstr>
      <vt:lpstr>Data Sources</vt:lpstr>
      <vt:lpstr>Australia: Relationship of New Cases vs New Deaths</vt:lpstr>
      <vt:lpstr>How have COVID-19 vaccinations affected ICU patient admissions, confirmed cases and mortality rates?</vt:lpstr>
      <vt:lpstr>Does a difference in Gross Domestic Product (GDP) Per Capita affect COVID-19 cases (using World Bank API)?</vt:lpstr>
      <vt:lpstr>Were COVID-19 vaccinations effective in Australia?</vt:lpstr>
      <vt:lpstr>How effective were the different types of vaccinations?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Effectiveness</dc:title>
  <dc:creator>Cayley Morrow</dc:creator>
  <cp:lastModifiedBy>G P</cp:lastModifiedBy>
  <cp:revision>9</cp:revision>
  <dcterms:created xsi:type="dcterms:W3CDTF">2023-09-06T12:04:02Z</dcterms:created>
  <dcterms:modified xsi:type="dcterms:W3CDTF">2023-09-08T02:47:31Z</dcterms:modified>
</cp:coreProperties>
</file>