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7"/>
  </p:notesMasterIdLst>
  <p:sldIdLst>
    <p:sldId id="257" r:id="rId5"/>
    <p:sldId id="262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Γιωργος Παπ." initials="ΓΠ" lastIdx="1" clrIdx="0">
    <p:extLst>
      <p:ext uri="{19B8F6BF-5375-455C-9EA6-DF929625EA0E}">
        <p15:presenceInfo xmlns:p15="http://schemas.microsoft.com/office/powerpoint/2012/main" userId="360a438e567ff4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CA032-7396-40BF-AB94-282A8F823B4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87DF1-273D-45B9-ACA5-4815FE59D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0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18AF07B-6A5C-47FF-9A88-C3FA87FDDAC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54A3-0F34-4914-8B25-7ADBE52CADB7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97A927F-E6B9-4040-8DCB-EFB40B61D2D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12EF-388F-4F92-A41C-7BD90A485D8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202B-4B18-4BD7-8B2F-61AB6F8EDF6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EFED-A037-4EEA-B3AA-FF3049B14964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3A68-C1BD-4DC2-A519-7AC624D7888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CB31BFD-3179-4A83-A15A-521689BB13A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A9B16CC-0D97-4A93-88CE-194233B50AD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8F420E-DCE9-4DF1-BABE-80DCF06AA61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FPGA-Based hardware/software co-design of a bio-inspired sat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886908"/>
          </a:xfrm>
        </p:spPr>
        <p:txBody>
          <a:bodyPr>
            <a:normAutofit fontScale="40000" lnSpcReduction="2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ANH HOANG NGOC NGUYEN , MASASHI AONO , AND YUKO HARA-AZUMI , (Member, IEEE)</a:t>
            </a:r>
            <a:endParaRPr lang="el-GR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 algn="l">
              <a:spcAft>
                <a:spcPts val="600"/>
              </a:spcAft>
            </a:pPr>
            <a:r>
              <a:rPr lang="el-GR" dirty="0"/>
              <a:t>    ΠΑΠΠΑΣ ΓΙΩΡΓΟΣ – ΕΦΡΑΙΜ 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BA168-F079-4013-8EB4-43981226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281D-86E4-4C1C-844B-3F6A3EC4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10A3-918E-4259-AB27-2FD7379D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>
            <a:no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Evaluation set (SATLIB benchmark): 	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200" dirty="0"/>
              <a:t>6 randomly generated instances of 100-250 variables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(</a:t>
            </a:r>
            <a:r>
              <a:rPr lang="en-US" sz="1050" dirty="0" err="1"/>
              <a:t>Sw</a:t>
            </a:r>
            <a:r>
              <a:rPr lang="en-US" sz="1050" dirty="0"/>
              <a:t> runs at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processor core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 with </a:t>
            </a:r>
            <a:r>
              <a:rPr lang="en-US" sz="1050" b="1" dirty="0"/>
              <a:t>5-13x higher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1" dirty="0"/>
              <a:t> clock frequency</a:t>
            </a:r>
            <a:r>
              <a:rPr lang="en-US" sz="105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 all solvers the </a:t>
            </a:r>
            <a:r>
              <a:rPr lang="en-US" b="1" dirty="0"/>
              <a:t>frequency degrades </a:t>
            </a:r>
            <a:r>
              <a:rPr lang="en-US" dirty="0"/>
              <a:t>for larger instances as interunit wires tend to be critical and get longer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C81D9-F1E8-4E23-9681-4288D900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34" y="2575990"/>
            <a:ext cx="5598658" cy="29097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FB041B-8C04-451B-B7DA-19093241AC95}"/>
              </a:ext>
            </a:extLst>
          </p:cNvPr>
          <p:cNvCxnSpPr/>
          <p:nvPr/>
        </p:nvCxnSpPr>
        <p:spPr>
          <a:xfrm flipH="1">
            <a:off x="6639698" y="4030852"/>
            <a:ext cx="205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E96C53-8C95-45C6-97E8-C5FC71A3ED67}"/>
              </a:ext>
            </a:extLst>
          </p:cNvPr>
          <p:cNvCxnSpPr/>
          <p:nvPr/>
        </p:nvCxnSpPr>
        <p:spPr>
          <a:xfrm flipH="1">
            <a:off x="6639698" y="4137855"/>
            <a:ext cx="214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D9D68A-F16B-4CDA-89F1-B57FBFC706DA}"/>
              </a:ext>
            </a:extLst>
          </p:cNvPr>
          <p:cNvCxnSpPr/>
          <p:nvPr/>
        </p:nvCxnSpPr>
        <p:spPr>
          <a:xfrm flipH="1">
            <a:off x="6647935" y="4440194"/>
            <a:ext cx="205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E735BF-4B0E-4CB6-8B6D-3EF6D2BEC441}"/>
              </a:ext>
            </a:extLst>
          </p:cNvPr>
          <p:cNvCxnSpPr/>
          <p:nvPr/>
        </p:nvCxnSpPr>
        <p:spPr>
          <a:xfrm flipH="1">
            <a:off x="6647935" y="4547286"/>
            <a:ext cx="205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2B6540-0774-4B9F-B75E-6243CD5B0D43}"/>
              </a:ext>
            </a:extLst>
          </p:cNvPr>
          <p:cNvCxnSpPr/>
          <p:nvPr/>
        </p:nvCxnSpPr>
        <p:spPr>
          <a:xfrm>
            <a:off x="6853881" y="3968578"/>
            <a:ext cx="0" cy="64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B78D7A-F0F1-4168-84FB-E949AF81E2EC}"/>
              </a:ext>
            </a:extLst>
          </p:cNvPr>
          <p:cNvSpPr txBox="1"/>
          <p:nvPr/>
        </p:nvSpPr>
        <p:spPr>
          <a:xfrm>
            <a:off x="8390987" y="4058353"/>
            <a:ext cx="2669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ADP</a:t>
            </a:r>
            <a:r>
              <a:rPr lang="en-US" sz="1600" dirty="0"/>
              <a:t>=Slice#*</a:t>
            </a:r>
            <a:r>
              <a:rPr lang="en-US" sz="1600" dirty="0" err="1"/>
              <a:t>Exec_Time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B1A139-EF1E-4FF4-BBE0-57B5DBEC57C1}"/>
              </a:ext>
            </a:extLst>
          </p:cNvPr>
          <p:cNvCxnSpPr>
            <a:cxnSpLocks/>
          </p:cNvCxnSpPr>
          <p:nvPr/>
        </p:nvCxnSpPr>
        <p:spPr>
          <a:xfrm flipH="1">
            <a:off x="6853881" y="4284164"/>
            <a:ext cx="154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B055D55A-0DD9-4412-9117-3CEDB2EC9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768" y="1110970"/>
            <a:ext cx="3352800" cy="21526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B67535-5160-4CCD-B180-8E997566DA6A}"/>
              </a:ext>
            </a:extLst>
          </p:cNvPr>
          <p:cNvCxnSpPr/>
          <p:nvPr/>
        </p:nvCxnSpPr>
        <p:spPr>
          <a:xfrm flipH="1">
            <a:off x="4029075" y="5143500"/>
            <a:ext cx="2447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0779F1-06D0-4719-A6D9-F2D3EE39AA84}"/>
              </a:ext>
            </a:extLst>
          </p:cNvPr>
          <p:cNvCxnSpPr/>
          <p:nvPr/>
        </p:nvCxnSpPr>
        <p:spPr>
          <a:xfrm flipH="1">
            <a:off x="4029075" y="4743450"/>
            <a:ext cx="2371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3C8F5-DCA3-4110-AF8B-3FEE73A7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7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AFE2-8E6D-4501-922E-0E8343EB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E840-5FC8-4DFD-A8FF-64482CC3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2</a:t>
            </a:r>
            <a:r>
              <a:rPr lang="en-US" baseline="30000" dirty="0" err="1"/>
              <a:t>nd</a:t>
            </a:r>
            <a:r>
              <a:rPr lang="en-US" dirty="0"/>
              <a:t> Evaluation set</a:t>
            </a:r>
          </a:p>
          <a:p>
            <a:pPr marL="548640" lvl="2" indent="0">
              <a:buNone/>
            </a:pPr>
            <a:r>
              <a:rPr lang="en-US" b="1" dirty="0"/>
              <a:t>Real life</a:t>
            </a:r>
            <a:r>
              <a:rPr lang="en-US" dirty="0"/>
              <a:t> evaluation set: </a:t>
            </a:r>
            <a:r>
              <a:rPr lang="en-US" sz="1100" dirty="0"/>
              <a:t>SAT-encoded flat graph </a:t>
            </a:r>
            <a:r>
              <a:rPr lang="en-US" sz="1100" dirty="0" err="1"/>
              <a:t>colouring</a:t>
            </a:r>
            <a:r>
              <a:rPr lang="en-US" sz="1100" dirty="0"/>
              <a:t> instances of 150 to 300 variables.</a:t>
            </a:r>
            <a:endParaRPr lang="el-GR" sz="1100" dirty="0"/>
          </a:p>
          <a:p>
            <a:pPr marL="548640" lvl="2" indent="0">
              <a:buNone/>
            </a:pPr>
            <a:r>
              <a:rPr lang="en-US" dirty="0"/>
              <a:t>The execution time results show that this algorithm could be used to a 5G scheduling problem to a 50 node network (exec time&lt;&lt;1ms)</a:t>
            </a:r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C023B-C901-4BAA-8037-F3DE94CB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3361182"/>
            <a:ext cx="3419475" cy="1333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BE37A-B953-4D9E-A379-10F0F6CD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504B-7357-494A-93A1-04D18B3B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2AE9-FB90-4AA9-ABC5-433C8B8F6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paper it was proposed an FPGA-based </a:t>
            </a:r>
            <a:r>
              <a:rPr lang="en-US" dirty="0" err="1"/>
              <a:t>AmoebaSAT</a:t>
            </a:r>
            <a:r>
              <a:rPr lang="en-US" dirty="0"/>
              <a:t> solver utilizing a hardware/software co-design approach</a:t>
            </a:r>
          </a:p>
          <a:p>
            <a:r>
              <a:rPr lang="en-US" dirty="0"/>
              <a:t>The </a:t>
            </a:r>
            <a:r>
              <a:rPr lang="en-US" b="1" dirty="0"/>
              <a:t>sequential part</a:t>
            </a:r>
            <a:r>
              <a:rPr lang="en-US" dirty="0"/>
              <a:t> of the algorithm took part on the </a:t>
            </a:r>
            <a:r>
              <a:rPr lang="en-US" b="1" dirty="0"/>
              <a:t>FPGA built-in microprocessor </a:t>
            </a:r>
            <a:r>
              <a:rPr lang="en-US" dirty="0"/>
              <a:t>(to exploit the high clock frequency)</a:t>
            </a:r>
          </a:p>
          <a:p>
            <a:r>
              <a:rPr lang="en-US" dirty="0"/>
              <a:t>The </a:t>
            </a:r>
            <a:r>
              <a:rPr lang="en-US" b="1" dirty="0"/>
              <a:t>parallel computation </a:t>
            </a:r>
            <a:r>
              <a:rPr lang="en-US" dirty="0"/>
              <a:t>part was realized as </a:t>
            </a:r>
            <a:r>
              <a:rPr lang="en-US" b="1" dirty="0"/>
              <a:t>hardware</a:t>
            </a:r>
            <a:r>
              <a:rPr lang="en-US" dirty="0"/>
              <a:t> to extract the parallelism of the algorithm.</a:t>
            </a:r>
          </a:p>
          <a:p>
            <a:r>
              <a:rPr lang="en-US" dirty="0"/>
              <a:t>Both software and hardware optimization techniques were applied to converge faster to a solution.</a:t>
            </a:r>
          </a:p>
          <a:p>
            <a:endParaRPr lang="en-US" dirty="0"/>
          </a:p>
          <a:p>
            <a:r>
              <a:rPr lang="en-US" dirty="0"/>
              <a:t>Maybe with machine learning techniques we could achieve better rule utilization and converge to a solution faster..?</a:t>
            </a:r>
            <a:endParaRPr lang="el-GR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928A94-8370-4409-8BD8-51E357BBDC76}"/>
              </a:ext>
            </a:extLst>
          </p:cNvPr>
          <p:cNvCxnSpPr/>
          <p:nvPr/>
        </p:nvCxnSpPr>
        <p:spPr>
          <a:xfrm>
            <a:off x="1066800" y="4253023"/>
            <a:ext cx="10058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139FA-55F6-439E-8E5D-DDCC0BCA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5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7C04-3D3E-46D3-9864-F752ED5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5A43-69DA-4508-926F-AE6FCAB6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Internet of Things</a:t>
            </a:r>
            <a:r>
              <a:rPr lang="en-US" sz="1800" dirty="0"/>
              <a:t> is an ever-growing technology in which a huge number of edge devices trying to share information with each other and control a target object in their own applications.</a:t>
            </a:r>
          </a:p>
          <a:p>
            <a:r>
              <a:rPr lang="en-US" sz="1800" dirty="0"/>
              <a:t>IoT applications seek for solutions to </a:t>
            </a:r>
            <a:r>
              <a:rPr lang="en-US" sz="1800" b="1" dirty="0"/>
              <a:t>combinatorial optimization problems</a:t>
            </a:r>
            <a:r>
              <a:rPr lang="en-US" sz="1800" dirty="0"/>
              <a:t>.</a:t>
            </a:r>
          </a:p>
          <a:p>
            <a:r>
              <a:rPr lang="en-US" sz="1800" dirty="0"/>
              <a:t>As the solutions/decisions should be resolved at the edge devices, </a:t>
            </a:r>
            <a:r>
              <a:rPr lang="en-US" sz="1800" b="1" dirty="0"/>
              <a:t>problem solvers need to feature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Scalability in searching time</a:t>
            </a:r>
          </a:p>
          <a:p>
            <a:pPr lvl="1"/>
            <a:r>
              <a:rPr lang="en-US" dirty="0"/>
              <a:t>Lightweight operations</a:t>
            </a:r>
          </a:p>
          <a:p>
            <a:pPr lvl="1"/>
            <a:r>
              <a:rPr lang="en-US" dirty="0"/>
              <a:t>Applicability to various kinds of IoT applications</a:t>
            </a:r>
          </a:p>
          <a:p>
            <a:r>
              <a:rPr lang="en-US" sz="1800" dirty="0"/>
              <a:t>An example (the state-of-the-art) of such a problem solver is </a:t>
            </a:r>
            <a:r>
              <a:rPr lang="en-US" sz="1800" b="1" dirty="0" err="1"/>
              <a:t>AmoebaSAT</a:t>
            </a:r>
            <a:r>
              <a:rPr lang="en-US" sz="1800" dirty="0"/>
              <a:t>.</a:t>
            </a:r>
            <a:r>
              <a:rPr lang="el-GR" sz="1800" dirty="0"/>
              <a:t> (</a:t>
            </a:r>
            <a:r>
              <a:rPr lang="en-US" sz="1800" i="1" dirty="0"/>
              <a:t>SAT</a:t>
            </a:r>
            <a:r>
              <a:rPr lang="en-US" sz="1800" dirty="0"/>
              <a:t>: </a:t>
            </a:r>
            <a:r>
              <a:rPr lang="en-US" sz="1800" i="1" dirty="0"/>
              <a:t>Sat</a:t>
            </a:r>
            <a:r>
              <a:rPr lang="en-US" sz="1800" dirty="0"/>
              <a:t>isfiability problem)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35A07-DFB9-41AC-988B-8C54009E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6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7143-15BF-441B-88DF-A9C671CB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AmoebaSAT</a:t>
            </a:r>
            <a:r>
              <a:rPr lang="en-US" dirty="0"/>
              <a:t>: </a:t>
            </a:r>
            <a:r>
              <a:rPr lang="en-US" sz="4000" dirty="0"/>
              <a:t>Amoeba-Inspired SAT solver algorithm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FC272-A9E2-4F21-9093-F23A1B861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719" y="1916584"/>
            <a:ext cx="3143250" cy="3533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4E9-30A8-44D5-B709-50E515259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180" y="2197572"/>
            <a:ext cx="2924175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18EA0A-CB55-4EF3-A920-67DFC6887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869" y="2385368"/>
            <a:ext cx="2581275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ADF151-6C3E-4828-99A1-C47A5EFAC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425" y="2956869"/>
            <a:ext cx="310515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83E95-E819-4941-AF3C-1E8C7D56E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3528369"/>
            <a:ext cx="25241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C118C2-59AF-47B4-9F3F-4E0CA1B7C9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1" y="3980850"/>
            <a:ext cx="2590800" cy="47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964B75-1461-4B1C-9AB3-1C71F4DE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7261" y="4450922"/>
            <a:ext cx="2657475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C70849-5A53-4258-84E2-4888C30522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3425" y="2385370"/>
            <a:ext cx="223836" cy="571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844150-8454-47F0-BA21-EC3F5E1377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8145" y="2385369"/>
            <a:ext cx="350429" cy="627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FA3202-D364-4599-9628-49E2894BF0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8062" y="3551881"/>
            <a:ext cx="290512" cy="8942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8B7C873-059B-4617-AE6D-74771F693C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8061" y="4365197"/>
            <a:ext cx="285235" cy="6953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C1CB86-320B-489D-9FF9-E639F337B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3424" y="3539182"/>
            <a:ext cx="290512" cy="11481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C81C85-693C-46DA-979C-047591AF32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8700" y="4377083"/>
            <a:ext cx="220427" cy="68344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AA3485-2971-46DC-9E00-F8D9AB479A12}"/>
              </a:ext>
            </a:extLst>
          </p:cNvPr>
          <p:cNvCxnSpPr>
            <a:stCxn id="19" idx="2"/>
          </p:cNvCxnSpPr>
          <p:nvPr/>
        </p:nvCxnSpPr>
        <p:spPr>
          <a:xfrm flipV="1">
            <a:off x="4655343" y="2956869"/>
            <a:ext cx="28740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896E1E-F472-43C4-8845-8E8572CA9683}"/>
              </a:ext>
            </a:extLst>
          </p:cNvPr>
          <p:cNvCxnSpPr/>
          <p:nvPr/>
        </p:nvCxnSpPr>
        <p:spPr>
          <a:xfrm flipV="1">
            <a:off x="4655343" y="3566018"/>
            <a:ext cx="28740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A6B945-6343-4452-999A-90409D638497}"/>
              </a:ext>
            </a:extLst>
          </p:cNvPr>
          <p:cNvCxnSpPr/>
          <p:nvPr/>
        </p:nvCxnSpPr>
        <p:spPr>
          <a:xfrm flipV="1">
            <a:off x="4655342" y="4014219"/>
            <a:ext cx="28740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6EA047-01CC-4309-943F-10C46EE941D3}"/>
              </a:ext>
            </a:extLst>
          </p:cNvPr>
          <p:cNvCxnSpPr/>
          <p:nvPr/>
        </p:nvCxnSpPr>
        <p:spPr>
          <a:xfrm flipV="1">
            <a:off x="4655342" y="4442478"/>
            <a:ext cx="28740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9A6662C-CD3B-4EE9-A394-826FAB512FDE}"/>
              </a:ext>
            </a:extLst>
          </p:cNvPr>
          <p:cNvSpPr txBox="1"/>
          <p:nvPr/>
        </p:nvSpPr>
        <p:spPr>
          <a:xfrm>
            <a:off x="1066800" y="5603206"/>
            <a:ext cx="10799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Satisfiability (SAT): determining the existence of a solution</a:t>
            </a:r>
            <a:r>
              <a:rPr lang="en-US" sz="1200" dirty="0"/>
              <a:t> to a given formula -&gt; solution is a variable assignment that is said to satisfy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Boolean satisfiability problem</a:t>
            </a:r>
            <a:r>
              <a:rPr lang="en-US" sz="1200" dirty="0"/>
              <a:t>: determines whether or not a Boolean formula could be satisfied. </a:t>
            </a:r>
          </a:p>
          <a:p>
            <a:pPr lvl="1"/>
            <a:r>
              <a:rPr lang="en-US" sz="1200" dirty="0"/>
              <a:t>    (Example: f = (x1 ∨ x2) ∧ (x1 ∨ x2), is satisfied (f=1) when (x1, x2) ∈ {(0, 1), (1, 1)}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DFE251-95DE-45C0-A186-B49ED76DCE33}"/>
              </a:ext>
            </a:extLst>
          </p:cNvPr>
          <p:cNvSpPr/>
          <p:nvPr/>
        </p:nvSpPr>
        <p:spPr>
          <a:xfrm>
            <a:off x="885213" y="1937168"/>
            <a:ext cx="4354051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Pseudocode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ECD44-8DFE-4947-ADBB-AADC8503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7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C0F6-3769-4AC9-963E-61E0470B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Bounceback</a:t>
            </a:r>
            <a:r>
              <a:rPr lang="en-US" dirty="0"/>
              <a:t>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DDDD-D51C-418D-8208-8CAF3E611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</a:t>
            </a:r>
            <a:r>
              <a:rPr lang="en-US" sz="1200" b="1" dirty="0" err="1"/>
              <a:t>i,v</a:t>
            </a:r>
            <a:r>
              <a:rPr lang="en-US" sz="1200" dirty="0"/>
              <a:t> </a:t>
            </a:r>
            <a:r>
              <a:rPr lang="en-US" dirty="0"/>
              <a:t>is the way of </a:t>
            </a:r>
            <a:r>
              <a:rPr lang="en-US" dirty="0" err="1"/>
              <a:t>AmoebaSAT</a:t>
            </a:r>
            <a:r>
              <a:rPr lang="en-US" dirty="0"/>
              <a:t> algorithm of learning from its mistakes.</a:t>
            </a:r>
          </a:p>
          <a:p>
            <a:r>
              <a:rPr lang="en-US" dirty="0" err="1"/>
              <a:t>Li</a:t>
            </a:r>
            <a:r>
              <a:rPr lang="en-US" sz="1200" dirty="0" err="1"/>
              <a:t>,v</a:t>
            </a:r>
            <a:r>
              <a:rPr lang="en-US" sz="1200" dirty="0"/>
              <a:t>  </a:t>
            </a:r>
            <a:r>
              <a:rPr lang="en-US" dirty="0"/>
              <a:t>is the </a:t>
            </a:r>
            <a:r>
              <a:rPr lang="en-US" b="1" dirty="0" err="1"/>
              <a:t>bounceback</a:t>
            </a:r>
            <a:r>
              <a:rPr lang="en-US" b="1" dirty="0"/>
              <a:t> control signal </a:t>
            </a:r>
            <a:r>
              <a:rPr lang="en-US" dirty="0"/>
              <a:t>that cuts off the resource supply on the units needed, thus making them retract in the next iteration based on the </a:t>
            </a:r>
            <a:r>
              <a:rPr lang="en-US" b="1" dirty="0"/>
              <a:t>rules</a:t>
            </a:r>
            <a:r>
              <a:rPr lang="en-US" dirty="0"/>
              <a:t>:</a:t>
            </a:r>
          </a:p>
          <a:p>
            <a:pPr lvl="1"/>
            <a:r>
              <a:rPr lang="en-US" sz="1400" u="sng" dirty="0"/>
              <a:t>INTRA</a:t>
            </a:r>
            <a:r>
              <a:rPr lang="en-US" sz="1400" dirty="0"/>
              <a:t>: Variable x</a:t>
            </a:r>
            <a:r>
              <a:rPr lang="en-US" sz="1100" dirty="0"/>
              <a:t>i </a:t>
            </a:r>
            <a:r>
              <a:rPr lang="en-US" sz="1400" dirty="0"/>
              <a:t>can only be either 0 or 1 in a given iteration. The units X</a:t>
            </a:r>
            <a:r>
              <a:rPr lang="en-US" sz="1200" dirty="0"/>
              <a:t>i,0 </a:t>
            </a:r>
            <a:r>
              <a:rPr lang="en-US" sz="1400" dirty="0"/>
              <a:t>and X</a:t>
            </a:r>
            <a:r>
              <a:rPr lang="en-US" sz="1200" dirty="0"/>
              <a:t>i,1 </a:t>
            </a:r>
            <a:r>
              <a:rPr lang="en-US" sz="1400" dirty="0"/>
              <a:t>cannot be supplied at the same time.</a:t>
            </a:r>
          </a:p>
          <a:p>
            <a:pPr lvl="1"/>
            <a:r>
              <a:rPr lang="en-US" sz="1400" u="sng" dirty="0"/>
              <a:t>INTER</a:t>
            </a:r>
            <a:r>
              <a:rPr lang="en-US" sz="1400" dirty="0"/>
              <a:t>: In the clause C = (x1 ∨ x2 ∨ x3) if x</a:t>
            </a:r>
            <a:r>
              <a:rPr lang="en-US" sz="1200" dirty="0"/>
              <a:t>1</a:t>
            </a:r>
            <a:r>
              <a:rPr lang="en-US" sz="1400" dirty="0"/>
              <a:t>=x</a:t>
            </a:r>
            <a:r>
              <a:rPr lang="en-US" sz="1200" dirty="0"/>
              <a:t>2</a:t>
            </a:r>
            <a:r>
              <a:rPr lang="en-US" sz="1400" dirty="0"/>
              <a:t>=0, x</a:t>
            </a:r>
            <a:r>
              <a:rPr lang="en-US" sz="1200" dirty="0"/>
              <a:t>3</a:t>
            </a:r>
            <a:r>
              <a:rPr lang="en-US" sz="1400" dirty="0"/>
              <a:t> should be set to 0, to keep the clause true, so while the unit (3, 0) should be expanded, the unit (3,1) should be bounced back to avoid the contradiction.</a:t>
            </a:r>
          </a:p>
          <a:p>
            <a:pPr lvl="1"/>
            <a:r>
              <a:rPr lang="en-US" sz="1400" u="sng" dirty="0"/>
              <a:t>CONTRA</a:t>
            </a:r>
            <a:r>
              <a:rPr lang="en-US" sz="1400" dirty="0"/>
              <a:t>: Manages the contradiction between multiple units from deferent clauses. For example, for the 2 clauses C1=(x</a:t>
            </a:r>
            <a:r>
              <a:rPr lang="en-US" sz="1200" dirty="0"/>
              <a:t>1</a:t>
            </a:r>
            <a:r>
              <a:rPr lang="en-US" sz="1400" dirty="0"/>
              <a:t> v x</a:t>
            </a:r>
            <a:r>
              <a:rPr lang="en-US" sz="1200" dirty="0"/>
              <a:t>2</a:t>
            </a:r>
            <a:r>
              <a:rPr lang="en-US" sz="1400" dirty="0"/>
              <a:t>) C2=(x</a:t>
            </a:r>
            <a:r>
              <a:rPr lang="en-US" sz="1200" dirty="0"/>
              <a:t>3</a:t>
            </a:r>
            <a:r>
              <a:rPr lang="en-US" sz="1400" dirty="0"/>
              <a:t> v x</a:t>
            </a:r>
            <a:r>
              <a:rPr lang="en-US" sz="1200" dirty="0"/>
              <a:t>2</a:t>
            </a:r>
            <a:r>
              <a:rPr lang="en-US" sz="1400" dirty="0"/>
              <a:t>), x2 needs to be both 0 and 1 to satisfy both clauses, which will lead to the </a:t>
            </a:r>
            <a:r>
              <a:rPr lang="en-US" sz="1400" dirty="0" err="1"/>
              <a:t>bounceback</a:t>
            </a:r>
            <a:r>
              <a:rPr lang="en-US" sz="1400" dirty="0"/>
              <a:t> of both X</a:t>
            </a:r>
            <a:r>
              <a:rPr lang="en-US" sz="1200" dirty="0"/>
              <a:t>2,0 </a:t>
            </a:r>
            <a:r>
              <a:rPr lang="en-US" sz="1400" dirty="0"/>
              <a:t>and X</a:t>
            </a:r>
            <a:r>
              <a:rPr lang="en-US" sz="1200" dirty="0"/>
              <a:t>2,1</a:t>
            </a:r>
            <a:r>
              <a:rPr lang="en-US" sz="1400" dirty="0"/>
              <a:t>, which is an undesired behavior.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3ABA1D-D66A-42B1-93E9-9776F799682F}"/>
              </a:ext>
            </a:extLst>
          </p:cNvPr>
          <p:cNvCxnSpPr/>
          <p:nvPr/>
        </p:nvCxnSpPr>
        <p:spPr>
          <a:xfrm>
            <a:off x="4539049" y="3591697"/>
            <a:ext cx="123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0A49D-C3FF-4484-A104-BEF75202F876}"/>
              </a:ext>
            </a:extLst>
          </p:cNvPr>
          <p:cNvCxnSpPr/>
          <p:nvPr/>
        </p:nvCxnSpPr>
        <p:spPr>
          <a:xfrm>
            <a:off x="4176583" y="4316627"/>
            <a:ext cx="131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52DE9-E945-421F-B2DD-45151DE9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6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824A-B0FC-4218-ACEF-874E47D3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FPGA-based </a:t>
            </a:r>
            <a:r>
              <a:rPr lang="en-US" dirty="0" err="1"/>
              <a:t>AmoebaSAT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280E-A532-4D11-AFA5-3C049A1A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FPGA-based </a:t>
            </a:r>
            <a:r>
              <a:rPr lang="en-US" dirty="0" err="1"/>
              <a:t>AmoebaSAT</a:t>
            </a:r>
            <a:r>
              <a:rPr lang="en-US" dirty="0"/>
              <a:t> is realized in a hardware/software co-design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manner as described in the right picture.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Construction of the </a:t>
            </a:r>
            <a:r>
              <a:rPr lang="en-US" dirty="0" err="1"/>
              <a:t>bounceback</a:t>
            </a:r>
            <a:r>
              <a:rPr lang="en-US" dirty="0"/>
              <a:t> rules, as well as random initialization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Z’s are realized as a software pre-processing component and performed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only once at the beginning of the computation.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AAE8F-490F-4436-A082-3C4DEAB8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0" y="2103120"/>
            <a:ext cx="3067050" cy="3390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66120-213A-400A-B2AB-73C500D2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5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838F-9126-4EA6-9A24-8E674BCB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– level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3D8E-1DD2-42AD-A91B-163070C2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for the algorithm to converge toward a solution faster, it is proposed in the paper</a:t>
            </a:r>
            <a:r>
              <a:rPr lang="el-GR" dirty="0"/>
              <a:t> </a:t>
            </a:r>
            <a:r>
              <a:rPr lang="en-US" dirty="0"/>
              <a:t>to:</a:t>
            </a:r>
          </a:p>
          <a:p>
            <a:pPr lvl="1"/>
            <a:r>
              <a:rPr lang="en-US" dirty="0"/>
              <a:t>Firstly to add </a:t>
            </a:r>
            <a:r>
              <a:rPr lang="en-US" b="1" dirty="0"/>
              <a:t>COLLAPSE</a:t>
            </a:r>
            <a:r>
              <a:rPr lang="en-US" dirty="0"/>
              <a:t> </a:t>
            </a:r>
            <a:r>
              <a:rPr lang="en-US" dirty="0" err="1"/>
              <a:t>bounceback</a:t>
            </a:r>
            <a:r>
              <a:rPr lang="en-US" dirty="0"/>
              <a:t> rule	</a:t>
            </a:r>
            <a:r>
              <a:rPr lang="en-US" sz="1600" dirty="0"/>
              <a:t>◦  </a:t>
            </a:r>
            <a:r>
              <a:rPr lang="en-US" dirty="0"/>
              <a:t>Secondly replace CONTRA with </a:t>
            </a:r>
            <a:r>
              <a:rPr lang="en-US" b="1" dirty="0" err="1"/>
              <a:t>HyperCONTRA</a:t>
            </a:r>
            <a:r>
              <a:rPr lang="en-US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148AE-5209-4D89-8621-0D0FC436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020" y="2798064"/>
            <a:ext cx="2933700" cy="31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06C23-D9BF-464A-8591-10C4C4877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30" y="2798064"/>
            <a:ext cx="3019425" cy="2771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07598-9B1B-4173-A76A-7B887315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1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10DA-A20A-4865-B64E-8361A4B9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– aware design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19C6-3B96-4B4A-8937-5B9F1FD5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Operational types and definition</a:t>
            </a:r>
          </a:p>
          <a:p>
            <a:pPr lvl="1"/>
            <a:r>
              <a:rPr lang="en-US" b="1" dirty="0"/>
              <a:t>Floating-to-fixed-point</a:t>
            </a:r>
            <a:r>
              <a:rPr lang="en-US" dirty="0"/>
              <a:t> conversion to Z’s</a:t>
            </a:r>
            <a:r>
              <a:rPr lang="el-GR" dirty="0"/>
              <a:t> (</a:t>
            </a:r>
            <a:r>
              <a:rPr lang="en-US" dirty="0"/>
              <a:t>Z  (0.0,1.0))</a:t>
            </a:r>
          </a:p>
          <a:p>
            <a:pPr lvl="1"/>
            <a:r>
              <a:rPr lang="en-US" b="1" dirty="0"/>
              <a:t>Minimized </a:t>
            </a:r>
            <a:r>
              <a:rPr lang="en-US" b="1" dirty="0" err="1"/>
              <a:t>bitwidth</a:t>
            </a:r>
            <a:r>
              <a:rPr lang="en-US" dirty="0"/>
              <a:t> of the other variables (2 bits for X’s and 1 for the others)</a:t>
            </a:r>
          </a:p>
          <a:p>
            <a:pPr lvl="1"/>
            <a:r>
              <a:rPr lang="en-US" dirty="0"/>
              <a:t>Replaced </a:t>
            </a:r>
            <a:r>
              <a:rPr lang="en-US" b="1" dirty="0"/>
              <a:t>logistic map </a:t>
            </a:r>
            <a:r>
              <a:rPr lang="en-US" dirty="0"/>
              <a:t>with a </a:t>
            </a:r>
            <a:r>
              <a:rPr lang="en-US" b="1" dirty="0"/>
              <a:t>tent map </a:t>
            </a:r>
            <a:r>
              <a:rPr lang="en-US" dirty="0"/>
              <a:t>for Z’s oscillation. </a:t>
            </a:r>
          </a:p>
          <a:p>
            <a:pPr lvl="2"/>
            <a:r>
              <a:rPr lang="en-US" dirty="0"/>
              <a:t>Logistic map uses </a:t>
            </a:r>
            <a:r>
              <a:rPr lang="en-US" u="sng" dirty="0"/>
              <a:t>multiplier</a:t>
            </a:r>
            <a:r>
              <a:rPr lang="en-US" dirty="0"/>
              <a:t> (needs several DSPs)</a:t>
            </a:r>
          </a:p>
          <a:p>
            <a:pPr lvl="2"/>
            <a:r>
              <a:rPr lang="en-US" dirty="0"/>
              <a:t>Tent map is realized by a </a:t>
            </a:r>
            <a:r>
              <a:rPr lang="en-US" u="sng" dirty="0"/>
              <a:t>shifter</a:t>
            </a:r>
            <a:r>
              <a:rPr lang="en-US" dirty="0"/>
              <a:t> only</a:t>
            </a:r>
          </a:p>
          <a:p>
            <a:r>
              <a:rPr lang="en-US" dirty="0"/>
              <a:t>B. Rule localization</a:t>
            </a:r>
          </a:p>
          <a:p>
            <a:pPr lvl="1"/>
            <a:r>
              <a:rPr lang="en-US" b="1" dirty="0" err="1"/>
              <a:t>Bounceback</a:t>
            </a:r>
            <a:r>
              <a:rPr lang="en-US" b="1" dirty="0"/>
              <a:t> rules </a:t>
            </a:r>
            <a:r>
              <a:rPr lang="en-US" dirty="0"/>
              <a:t>partially </a:t>
            </a:r>
            <a:r>
              <a:rPr lang="en-US" b="1" dirty="0"/>
              <a:t>duplicated</a:t>
            </a:r>
            <a:r>
              <a:rPr lang="en-US" dirty="0"/>
              <a:t> so that each unit has its related rules in the </a:t>
            </a:r>
            <a:r>
              <a:rPr lang="en-US" u="sng" dirty="0"/>
              <a:t>local lookup table</a:t>
            </a:r>
          </a:p>
          <a:p>
            <a:pPr lvl="2">
              <a:buFontTx/>
              <a:buChar char="-"/>
            </a:pPr>
            <a:r>
              <a:rPr lang="en-US" dirty="0"/>
              <a:t>For an instance composed of N variables and M clauses, the proposed implementation has 2N separate units, each one of which has its own rules, due to rule localization.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E2FD1-3A8B-4C28-9461-FFE03446D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484" y="2103120"/>
            <a:ext cx="2965994" cy="174633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0338BD5-1CB2-4FED-B18B-58C0ED0B797A}"/>
              </a:ext>
            </a:extLst>
          </p:cNvPr>
          <p:cNvCxnSpPr>
            <a:cxnSpLocks/>
          </p:cNvCxnSpPr>
          <p:nvPr/>
        </p:nvCxnSpPr>
        <p:spPr>
          <a:xfrm flipV="1">
            <a:off x="3211720" y="2591493"/>
            <a:ext cx="4767764" cy="1346886"/>
          </a:xfrm>
          <a:prstGeom prst="bentConnector3">
            <a:avLst>
              <a:gd name="adj1" fmla="val 92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62C21-40E4-40F7-A4E3-56AC06EB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1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5575-AF67-458A-A456-00A83E54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77659"/>
          </a:xfrm>
        </p:spPr>
        <p:txBody>
          <a:bodyPr/>
          <a:lstStyle/>
          <a:p>
            <a:r>
              <a:rPr lang="en-US" dirty="0"/>
              <a:t>Hardware – aware design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BB5A-DC30-4CE9-8F9D-7C87A70C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0253"/>
            <a:ext cx="10058400" cy="4332491"/>
          </a:xfrm>
        </p:spPr>
        <p:txBody>
          <a:bodyPr>
            <a:normAutofit/>
          </a:bodyPr>
          <a:lstStyle/>
          <a:p>
            <a:r>
              <a:rPr lang="en-US" dirty="0"/>
              <a:t>C. Loop optimizations</a:t>
            </a:r>
          </a:p>
          <a:p>
            <a:pPr lvl="1"/>
            <a:r>
              <a:rPr lang="en-US" sz="1400" u="sng" dirty="0"/>
              <a:t>Issues:</a:t>
            </a:r>
          </a:p>
          <a:p>
            <a:pPr lvl="1"/>
            <a:endParaRPr lang="en-US" sz="1400" dirty="0"/>
          </a:p>
          <a:p>
            <a:pPr lvl="1">
              <a:buFontTx/>
              <a:buChar char="-"/>
            </a:pPr>
            <a:r>
              <a:rPr lang="en-US" b="1" dirty="0"/>
              <a:t>Write-After-Read</a:t>
            </a:r>
            <a:r>
              <a:rPr lang="en-US" dirty="0"/>
              <a:t> dependencies:</a:t>
            </a:r>
          </a:p>
          <a:p>
            <a:pPr marL="274320" lvl="1" indent="0">
              <a:buNone/>
            </a:pPr>
            <a:r>
              <a:rPr lang="en-US" dirty="0"/>
              <a:t>	a. Old values of </a:t>
            </a:r>
            <a:r>
              <a:rPr lang="en-US" b="1" dirty="0"/>
              <a:t>L’s needed to update Y’s 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  <a:r>
              <a:rPr lang="en-US" sz="1000" dirty="0"/>
              <a:t>This WAR dependency is only within a unit</a:t>
            </a:r>
          </a:p>
          <a:p>
            <a:pPr marL="274320" lvl="1" indent="0">
              <a:buNone/>
            </a:pPr>
            <a:r>
              <a:rPr lang="en-US" dirty="0"/>
              <a:t>	b. In order to </a:t>
            </a:r>
            <a:r>
              <a:rPr lang="en-US" b="1" dirty="0"/>
              <a:t>check satisfiability we need old x’s</a:t>
            </a:r>
            <a:r>
              <a:rPr lang="en-US" dirty="0"/>
              <a:t>. Then, we can update.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  <a:r>
              <a:rPr lang="en-US" sz="1000" dirty="0"/>
              <a:t>This WAR dependency relates to all units -&gt; satisfiability can only be done after all x’s are updated</a:t>
            </a:r>
          </a:p>
          <a:p>
            <a:pPr lvl="1">
              <a:buFontTx/>
              <a:buChar char="-"/>
            </a:pPr>
            <a:r>
              <a:rPr lang="en-US" b="1" dirty="0"/>
              <a:t>Irregular memory accesses </a:t>
            </a:r>
            <a:r>
              <a:rPr lang="en-US" dirty="0"/>
              <a:t>-&gt;access patterns on the variables/arrays are not statically analyzable. </a:t>
            </a:r>
          </a:p>
          <a:p>
            <a:pPr lvl="1">
              <a:buFontTx/>
              <a:buChar char="-"/>
            </a:pPr>
            <a:r>
              <a:rPr lang="en-US" b="1" dirty="0"/>
              <a:t>Sequential access limitation </a:t>
            </a:r>
            <a:r>
              <a:rPr lang="en-US" dirty="0"/>
              <a:t>to FPGA built-in memories.</a:t>
            </a:r>
          </a:p>
          <a:p>
            <a:pPr lvl="1"/>
            <a:r>
              <a:rPr lang="en-US" sz="1400" u="sng" dirty="0"/>
              <a:t>Solutions</a:t>
            </a:r>
            <a:r>
              <a:rPr lang="en-US" sz="1400" dirty="0"/>
              <a:t>:</a:t>
            </a:r>
          </a:p>
          <a:p>
            <a:pPr lvl="1"/>
            <a:endParaRPr lang="en-US" sz="1400" dirty="0"/>
          </a:p>
          <a:p>
            <a:pPr lvl="1">
              <a:buFontTx/>
              <a:buChar char="-"/>
            </a:pPr>
            <a:r>
              <a:rPr lang="en-US" dirty="0"/>
              <a:t>Removed dependencies using </a:t>
            </a:r>
            <a:r>
              <a:rPr lang="en-US" dirty="0" err="1"/>
              <a:t>Vivado</a:t>
            </a:r>
            <a:r>
              <a:rPr lang="en-US" dirty="0"/>
              <a:t> HLS </a:t>
            </a:r>
            <a:r>
              <a:rPr lang="en-US" b="1" dirty="0"/>
              <a:t>pragma “dependence false”</a:t>
            </a:r>
            <a:endParaRPr lang="en-US" dirty="0"/>
          </a:p>
          <a:p>
            <a:pPr lvl="1">
              <a:buFontTx/>
              <a:buChar char="-"/>
            </a:pPr>
            <a:r>
              <a:rPr lang="en-US" b="1" dirty="0"/>
              <a:t>Temporary array </a:t>
            </a:r>
            <a:r>
              <a:rPr lang="en-US" b="1" dirty="0" err="1"/>
              <a:t>x</a:t>
            </a:r>
            <a:r>
              <a:rPr lang="en-US" sz="1100" b="1" dirty="0" err="1"/>
              <a:t>tmp</a:t>
            </a:r>
            <a:r>
              <a:rPr lang="en-US" sz="1400" dirty="0"/>
              <a:t> to resolve x’s WAR</a:t>
            </a:r>
            <a:r>
              <a:rPr lang="el-GR" sz="1400" dirty="0"/>
              <a:t> </a:t>
            </a:r>
            <a:endParaRPr lang="en-US" sz="1400" dirty="0"/>
          </a:p>
          <a:p>
            <a:pPr lvl="1">
              <a:buFontTx/>
              <a:buChar char="-"/>
            </a:pPr>
            <a:r>
              <a:rPr lang="en-US" dirty="0"/>
              <a:t>Pragma “</a:t>
            </a:r>
            <a:r>
              <a:rPr lang="en-US" b="1" dirty="0" err="1"/>
              <a:t>array_partition</a:t>
            </a:r>
            <a:r>
              <a:rPr lang="en-US" b="1" dirty="0"/>
              <a:t> complete dim=0</a:t>
            </a:r>
            <a:r>
              <a:rPr lang="en-US" dirty="0"/>
              <a:t>”  </a:t>
            </a:r>
            <a:r>
              <a:rPr lang="en-US" sz="1100" dirty="0"/>
              <a:t>(So we achieved pipeline II=1 </a:t>
            </a:r>
            <a:r>
              <a:rPr lang="en-US" sz="1100" b="1" dirty="0"/>
              <a:t>at the cost of resource utilization</a:t>
            </a:r>
            <a:r>
              <a:rPr lang="en-US" sz="11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6BED-F319-4F3C-9845-BF625A12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2043423"/>
            <a:ext cx="3371850" cy="11620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534D87-3357-4E40-BC38-FF5BD4812C86}"/>
              </a:ext>
            </a:extLst>
          </p:cNvPr>
          <p:cNvCxnSpPr/>
          <p:nvPr/>
        </p:nvCxnSpPr>
        <p:spPr>
          <a:xfrm>
            <a:off x="1201479" y="4338084"/>
            <a:ext cx="978904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7A441-11F7-44B8-A9C7-B0AFA2CD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2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601D-7046-4C6C-B45B-4D9999BA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C0A9-309D-429D-935F-02ED35F52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Testing setup:</a:t>
            </a:r>
          </a:p>
          <a:p>
            <a:pPr lvl="1"/>
            <a:r>
              <a:rPr lang="en-US" sz="1500" b="1" dirty="0"/>
              <a:t>4 versions </a:t>
            </a:r>
            <a:r>
              <a:rPr lang="en-US" sz="1500" dirty="0"/>
              <a:t>of the proposed </a:t>
            </a:r>
            <a:r>
              <a:rPr lang="en-US" sz="1500" dirty="0" err="1"/>
              <a:t>AmoebaSAT</a:t>
            </a:r>
            <a:r>
              <a:rPr lang="en-US" sz="1500" dirty="0"/>
              <a:t> solver</a:t>
            </a:r>
          </a:p>
          <a:p>
            <a:pPr lvl="2"/>
            <a:r>
              <a:rPr lang="en-US" b="1" dirty="0"/>
              <a:t>Ours-B</a:t>
            </a:r>
            <a:r>
              <a:rPr lang="en-US" dirty="0"/>
              <a:t>: </a:t>
            </a:r>
            <a:r>
              <a:rPr lang="en-US" dirty="0" err="1"/>
              <a:t>AmoebaSAT</a:t>
            </a:r>
            <a:r>
              <a:rPr lang="en-US" dirty="0"/>
              <a:t> with the </a:t>
            </a:r>
            <a:r>
              <a:rPr lang="en-US" u="sng" dirty="0"/>
              <a:t>original </a:t>
            </a:r>
            <a:r>
              <a:rPr lang="en-US" u="sng" dirty="0" err="1"/>
              <a:t>bounceback</a:t>
            </a:r>
            <a:r>
              <a:rPr lang="en-US" u="sng" dirty="0"/>
              <a:t> rules </a:t>
            </a:r>
            <a:r>
              <a:rPr lang="en-US" dirty="0"/>
              <a:t>as the baseline</a:t>
            </a:r>
          </a:p>
          <a:p>
            <a:pPr lvl="2"/>
            <a:r>
              <a:rPr lang="en-US" b="1" dirty="0"/>
              <a:t>Ours-C</a:t>
            </a:r>
            <a:r>
              <a:rPr lang="en-US" dirty="0"/>
              <a:t>: </a:t>
            </a:r>
            <a:r>
              <a:rPr lang="en-US" dirty="0" err="1"/>
              <a:t>AmoebaSAT</a:t>
            </a:r>
            <a:r>
              <a:rPr lang="en-US" dirty="0"/>
              <a:t> with </a:t>
            </a:r>
            <a:r>
              <a:rPr lang="en-US" u="sng" dirty="0"/>
              <a:t>original </a:t>
            </a:r>
            <a:r>
              <a:rPr lang="en-US" u="sng" dirty="0" err="1"/>
              <a:t>bounceback</a:t>
            </a:r>
            <a:r>
              <a:rPr lang="en-US" u="sng" dirty="0"/>
              <a:t> rules + COLLAPSE</a:t>
            </a:r>
          </a:p>
          <a:p>
            <a:pPr lvl="2"/>
            <a:r>
              <a:rPr lang="en-US" b="1" dirty="0"/>
              <a:t>Ours-H</a:t>
            </a:r>
            <a:r>
              <a:rPr lang="en-US" dirty="0"/>
              <a:t>: </a:t>
            </a:r>
            <a:r>
              <a:rPr lang="en-US" dirty="0" err="1"/>
              <a:t>AmoebaSAT</a:t>
            </a:r>
            <a:r>
              <a:rPr lang="en-US" dirty="0"/>
              <a:t> with </a:t>
            </a:r>
            <a:r>
              <a:rPr lang="en-US" u="sng" dirty="0"/>
              <a:t>original </a:t>
            </a:r>
            <a:r>
              <a:rPr lang="en-US" u="sng" dirty="0" err="1"/>
              <a:t>bounceback</a:t>
            </a:r>
            <a:r>
              <a:rPr lang="en-US" u="sng" dirty="0"/>
              <a:t> rules + </a:t>
            </a:r>
            <a:r>
              <a:rPr lang="en-US" u="sng" dirty="0" err="1"/>
              <a:t>HyperContra</a:t>
            </a:r>
            <a:endParaRPr lang="en-US" u="sng" dirty="0"/>
          </a:p>
          <a:p>
            <a:pPr lvl="2"/>
            <a:r>
              <a:rPr lang="en-US" b="1" dirty="0"/>
              <a:t>Ours-CH</a:t>
            </a:r>
            <a:r>
              <a:rPr lang="en-US" dirty="0"/>
              <a:t>: </a:t>
            </a:r>
            <a:r>
              <a:rPr lang="en-US" dirty="0" err="1"/>
              <a:t>AmoebaSAT</a:t>
            </a:r>
            <a:r>
              <a:rPr lang="en-US" dirty="0"/>
              <a:t> + </a:t>
            </a:r>
            <a:r>
              <a:rPr lang="en-US" u="sng" dirty="0"/>
              <a:t>Collapse + </a:t>
            </a:r>
            <a:r>
              <a:rPr lang="en-US" u="sng" dirty="0" err="1"/>
              <a:t>HyperContra</a:t>
            </a:r>
            <a:endParaRPr lang="en-US" u="sng" dirty="0"/>
          </a:p>
          <a:p>
            <a:pPr lvl="1"/>
            <a:r>
              <a:rPr lang="en-US" sz="1500" dirty="0"/>
              <a:t>Compared to:</a:t>
            </a:r>
          </a:p>
          <a:p>
            <a:pPr lvl="2"/>
            <a:r>
              <a:rPr lang="en-US" dirty="0"/>
              <a:t>Original </a:t>
            </a:r>
            <a:r>
              <a:rPr lang="en-US" dirty="0" err="1"/>
              <a:t>AmoebaSAT</a:t>
            </a:r>
            <a:r>
              <a:rPr lang="en-US" dirty="0"/>
              <a:t> as software (</a:t>
            </a:r>
            <a:r>
              <a:rPr lang="en-US" b="1" dirty="0"/>
              <a:t>SW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Hardware </a:t>
            </a:r>
            <a:r>
              <a:rPr lang="en-US" dirty="0" err="1"/>
              <a:t>AmoebaSAT</a:t>
            </a:r>
            <a:r>
              <a:rPr lang="en-US" dirty="0"/>
              <a:t> solver – simplified (</a:t>
            </a:r>
            <a:r>
              <a:rPr lang="en-US" b="1" dirty="0"/>
              <a:t>ISQED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Hardware </a:t>
            </a:r>
            <a:r>
              <a:rPr lang="en-US" dirty="0" err="1"/>
              <a:t>WalkSAT</a:t>
            </a:r>
            <a:r>
              <a:rPr lang="en-US" dirty="0"/>
              <a:t> solver (</a:t>
            </a:r>
            <a:r>
              <a:rPr lang="en-US" b="1" dirty="0" err="1"/>
              <a:t>WalkSAT</a:t>
            </a:r>
            <a:r>
              <a:rPr lang="en-US" dirty="0"/>
              <a:t>)</a:t>
            </a:r>
            <a:endParaRPr lang="el-GR" dirty="0"/>
          </a:p>
          <a:p>
            <a:pPr lvl="2"/>
            <a:endParaRPr lang="el-GR" dirty="0"/>
          </a:p>
          <a:p>
            <a:pPr lvl="1"/>
            <a:r>
              <a:rPr lang="en-US" dirty="0"/>
              <a:t>Initialization part of </a:t>
            </a:r>
            <a:r>
              <a:rPr lang="en-US" b="1" dirty="0"/>
              <a:t>Ours-B/C/H/CH </a:t>
            </a:r>
            <a:r>
              <a:rPr lang="en-US" dirty="0"/>
              <a:t>and </a:t>
            </a:r>
            <a:r>
              <a:rPr lang="en-US" b="1" dirty="0"/>
              <a:t>SW </a:t>
            </a:r>
            <a:r>
              <a:rPr lang="en-US" dirty="0"/>
              <a:t>were evaluated on a </a:t>
            </a:r>
            <a:r>
              <a:rPr lang="en-US" b="1" dirty="0"/>
              <a:t>Cortex-A9</a:t>
            </a:r>
            <a:r>
              <a:rPr lang="en-US" dirty="0"/>
              <a:t> of the same Zynq board at 1Ghz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4BB7C-9000-427C-A95C-343A62DE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64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{3D7B6A2E-C824-4DBB-9F1A-58A41F611A38}tf78438558_win32</Template>
  <TotalTime>1601</TotalTime>
  <Words>1082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Garamond</vt:lpstr>
      <vt:lpstr>SavonVTI</vt:lpstr>
      <vt:lpstr>FPGA-Based hardware/software co-design of a bio-inspired sat solver</vt:lpstr>
      <vt:lpstr>Introduction</vt:lpstr>
      <vt:lpstr>AmoebaSAT: Amoeba-Inspired SAT solver algorithm</vt:lpstr>
      <vt:lpstr>Bounceback rules</vt:lpstr>
      <vt:lpstr>FPGA-based AmoebaSAT</vt:lpstr>
      <vt:lpstr>Software – level optimizations</vt:lpstr>
      <vt:lpstr>Hardware – aware design optimizations</vt:lpstr>
      <vt:lpstr>Hardware – aware design optimizations</vt:lpstr>
      <vt:lpstr>Experiments and results</vt:lpstr>
      <vt:lpstr>Experiments and results</vt:lpstr>
      <vt:lpstr>Experiments and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FPGA-Based hardware/software co-design of a bio-inspired sat solver</dc:title>
  <dc:creator>Γιωργος Παπ.</dc:creator>
  <cp:lastModifiedBy>Γιωργος Παπ.</cp:lastModifiedBy>
  <cp:revision>64</cp:revision>
  <dcterms:created xsi:type="dcterms:W3CDTF">2020-11-23T09:37:07Z</dcterms:created>
  <dcterms:modified xsi:type="dcterms:W3CDTF">2020-12-02T12:19:43Z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