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77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4827-453C-4265-A46E-A2BFE86E21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5C244-6138-4759-8D76-11DDF211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918FDC-9445-4B21-8C8F-EAF978B24DB6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E39-0B44-444F-8A6A-5B3A1CBAFE17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778E-FF62-4EA0-8E5D-3146491582BA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D807-A8CF-48D3-8428-91DB6EAAC657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6150-F973-4450-A3BC-E95070A90CB8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8CFB-A543-414F-B7EA-4E1BBA18320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0405-29B2-4D4A-A36A-0B7CC8FE8F1A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152B-A116-48EA-8D61-FEF51F3F6624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7074-5652-4A3F-AF5F-9B33D45289F8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023A-DF0C-426C-B606-E8E4DA9767C0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58B1-46D4-4EFA-9F19-E6DC228D2379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4BE6-CAFB-4AA7-A470-8B2BEA3576A3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1C72-0C4C-4231-B0EA-042714A4488F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41FC-5439-4B45-BA4F-DBA7CDCD5A3B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9F87-4312-4E1D-85F8-AEA95720E6C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B5E5-339E-46F2-ABC1-83E911BF84C4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D7B5-0CC0-449B-931E-18BC7A45FB83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074A-A12C-4512-91B9-DAAB8465138D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9AC6-C052-4388-9D5F-DF328D22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Οργανικά ηλεκτρονικά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73E50-1861-413C-A4FA-6622B3DB2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ΣΧΕΔΪΑΣΗ ΣΥΣΤΗΜΑΤΩΝ </a:t>
            </a:r>
            <a:r>
              <a:rPr lang="en-US" dirty="0"/>
              <a:t>VLSI</a:t>
            </a:r>
          </a:p>
          <a:p>
            <a:r>
              <a:rPr lang="el-GR" dirty="0"/>
              <a:t>ΝΑΠΟΛΕΩΝ ΠΑΠΟΥΤΣΑΚΗΣ 9170</a:t>
            </a:r>
          </a:p>
          <a:p>
            <a:r>
              <a:rPr lang="el-GR" dirty="0"/>
              <a:t>ΠΑΠΠΑΣ ΓΙΩΡΓΟΣ ΕΦΡΑΙΜ  9124</a:t>
            </a:r>
          </a:p>
          <a:p>
            <a:r>
              <a:rPr lang="el-GR" dirty="0"/>
              <a:t>2020 - 2021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9D8CC-65B0-40FD-9CA7-291A76E9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3E4F-4AF6-4A44-BB10-FDB54D15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3DB0-78BF-4DBD-80F9-118FD109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="1" dirty="0"/>
              <a:t>) </a:t>
            </a:r>
            <a:r>
              <a:rPr lang="el-GR" dirty="0"/>
              <a:t>Ιστορική αναδρομή οργανικών ηλεκτρονικών</a:t>
            </a:r>
            <a:r>
              <a:rPr lang="en-US" dirty="0"/>
              <a:t>.</a:t>
            </a:r>
          </a:p>
          <a:p>
            <a:r>
              <a:rPr lang="en-US" dirty="0"/>
              <a:t>2) </a:t>
            </a:r>
            <a:r>
              <a:rPr lang="el-GR" dirty="0"/>
              <a:t>Γιατί οργανικά ηλεκτρονικά; </a:t>
            </a:r>
            <a:endParaRPr lang="en-US" dirty="0"/>
          </a:p>
          <a:p>
            <a:r>
              <a:rPr lang="en-US" dirty="0"/>
              <a:t>3) </a:t>
            </a:r>
            <a:r>
              <a:rPr lang="el-GR" dirty="0"/>
              <a:t>Είναι τα </a:t>
            </a:r>
            <a:r>
              <a:rPr lang="en-US" dirty="0"/>
              <a:t>OTFTs </a:t>
            </a:r>
            <a:r>
              <a:rPr lang="el-GR" dirty="0"/>
              <a:t>αξιόπιστα;</a:t>
            </a:r>
            <a:endParaRPr lang="en-US" dirty="0"/>
          </a:p>
          <a:p>
            <a:r>
              <a:rPr lang="en-US" b="1" dirty="0"/>
              <a:t>4) </a:t>
            </a:r>
            <a:r>
              <a:rPr lang="el-GR" b="1" dirty="0"/>
              <a:t>Εφαρμογές των οργανικών ηλεκτρονικών.</a:t>
            </a:r>
            <a:endParaRPr lang="en-US" b="1" dirty="0"/>
          </a:p>
          <a:p>
            <a:r>
              <a:rPr lang="en-US" dirty="0"/>
              <a:t>5)</a:t>
            </a:r>
          </a:p>
          <a:p>
            <a:r>
              <a:rPr lang="en-US" dirty="0"/>
              <a:t>6)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CDDF-2B4A-41BB-AB70-50DF359F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7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F149-F285-43CE-A3D9-EB132E6F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Εφαρμογεσ οργανικων ηλεκτρονικων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6C00-D4C3-4A56-BB85-D88E85F3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Εφαρμογές σε ψηφιακά κυκλώματα:</a:t>
            </a:r>
          </a:p>
          <a:p>
            <a:pPr lvl="1"/>
            <a:r>
              <a:rPr lang="el-GR" dirty="0"/>
              <a:t>Συμπληρωματικοί Αντιστροφείς</a:t>
            </a:r>
            <a:endParaRPr lang="en-US" dirty="0"/>
          </a:p>
          <a:p>
            <a:pPr lvl="1"/>
            <a:r>
              <a:rPr lang="en-US" dirty="0"/>
              <a:t>D-FFs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0F2DB-DA34-43FC-988A-3371CC90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03" y="1807318"/>
            <a:ext cx="1532996" cy="16216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827ACB-6975-4AC1-AD2C-3E69A6FAF45F}"/>
              </a:ext>
            </a:extLst>
          </p:cNvPr>
          <p:cNvCxnSpPr>
            <a:cxnSpLocks/>
          </p:cNvCxnSpPr>
          <p:nvPr/>
        </p:nvCxnSpPr>
        <p:spPr>
          <a:xfrm>
            <a:off x="5338119" y="3031067"/>
            <a:ext cx="756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88FB836-5B88-4A41-A1AA-E920A0B6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36" y="3648075"/>
            <a:ext cx="3419475" cy="96202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D4DDA63-C781-4445-A1DE-C8C7F9B9602B}"/>
              </a:ext>
            </a:extLst>
          </p:cNvPr>
          <p:cNvCxnSpPr/>
          <p:nvPr/>
        </p:nvCxnSpPr>
        <p:spPr>
          <a:xfrm>
            <a:off x="2624667" y="3429000"/>
            <a:ext cx="1574800" cy="700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F20B604-85EC-42F2-8876-57C078A0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2ABC0-C458-4944-8CED-4B0556E63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136" y="4610100"/>
            <a:ext cx="3419474" cy="14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9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F147-B957-4E87-8A6B-0CF0DCB6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Εφαρμογεσ οργανικων ηλεκτρονικων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30C0-D2C7-4803-95BD-3390F0CA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Εφαρμογές σε αναλογικά κυκλώματα:</a:t>
            </a:r>
          </a:p>
          <a:p>
            <a:pPr lvl="1"/>
            <a:r>
              <a:rPr lang="el-GR" dirty="0"/>
              <a:t>Ενισχυτές εισόδου με ένα άκρο</a:t>
            </a:r>
          </a:p>
          <a:p>
            <a:pPr lvl="1"/>
            <a:r>
              <a:rPr lang="el-GR" dirty="0"/>
              <a:t>Τελεστικοί ενισχυτές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BA60B-57B9-4968-8D0A-B1936AC8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0" y="2249487"/>
            <a:ext cx="762000" cy="133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AB12A6-C915-47DE-9067-EF53D6E1B3D2}"/>
              </a:ext>
            </a:extLst>
          </p:cNvPr>
          <p:cNvCxnSpPr/>
          <p:nvPr/>
        </p:nvCxnSpPr>
        <p:spPr>
          <a:xfrm>
            <a:off x="5418667" y="2980267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B1CB058-31E3-4AD5-B110-4B6B7A9A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0" y="3771900"/>
            <a:ext cx="2457450" cy="217170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81D4B8A-C7B6-48A6-9AC9-1AE3ACA2C45E}"/>
              </a:ext>
            </a:extLst>
          </p:cNvPr>
          <p:cNvCxnSpPr/>
          <p:nvPr/>
        </p:nvCxnSpPr>
        <p:spPr>
          <a:xfrm>
            <a:off x="4318000" y="3429000"/>
            <a:ext cx="1456267" cy="1126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D13F3C-7111-4BD1-B2F0-B269D281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359B1-9463-4E79-AFBE-0E30B838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600" y="3771900"/>
            <a:ext cx="2517003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8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1CF4-D000-4ADD-A43E-C4966E6B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Εφαρμογεσ οργανικων ηλεκτρονικων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99AE-C1AC-4608-BBA2-187461D7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Πολυαισθητήρια συστήματα υγείας</a:t>
            </a:r>
          </a:p>
          <a:p>
            <a:r>
              <a:rPr lang="el-GR" dirty="0"/>
              <a:t>Βιοαισθητήρες</a:t>
            </a:r>
            <a:endParaRPr lang="en-US" dirty="0"/>
          </a:p>
          <a:p>
            <a:r>
              <a:rPr lang="el-GR" dirty="0"/>
              <a:t>Πλήρως εκτυπώσιμοι έξυπνοι αισθητήρες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6A437-AFCD-42C4-8CED-754285FB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36C5A-5ADB-4DCD-B126-ADF6FC73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98" y="1717753"/>
            <a:ext cx="3238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1CF4-D000-4ADD-A43E-C4966E6B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Εφαρμογεσ οργανικων ηλεκτρονικων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99AE-C1AC-4608-BBA2-187461D7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0590"/>
            <a:ext cx="9905999" cy="3541714"/>
          </a:xfrm>
        </p:spPr>
        <p:txBody>
          <a:bodyPr/>
          <a:lstStyle/>
          <a:p>
            <a:r>
              <a:rPr lang="el-GR" dirty="0"/>
              <a:t>Πλήρως εκτυπώσιμοι έξυπνοι αισθητήρες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6A437-AFCD-42C4-8CED-754285FB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7BEEFE-B304-432C-90B4-4554D414D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81" y="2915279"/>
            <a:ext cx="2572729" cy="1405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44D50-10B2-407B-A144-6FDCE2D0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26" y="2919981"/>
            <a:ext cx="2714526" cy="14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3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3E4F-4AF6-4A44-BB10-FDB54D15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3DB0-78BF-4DBD-80F9-118FD109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1</a:t>
            </a:r>
            <a:r>
              <a:rPr lang="el-GR" b="1" dirty="0"/>
              <a:t>) </a:t>
            </a:r>
            <a:r>
              <a:rPr lang="el-GR" dirty="0"/>
              <a:t>Ιστορική αναδρομή οργανικών ηλεκτρονικών</a:t>
            </a:r>
            <a:r>
              <a:rPr lang="en-US" dirty="0"/>
              <a:t>.</a:t>
            </a:r>
          </a:p>
          <a:p>
            <a:r>
              <a:rPr lang="en-US" dirty="0"/>
              <a:t>2) </a:t>
            </a:r>
            <a:r>
              <a:rPr lang="el-GR" dirty="0"/>
              <a:t>Γιατί οργανικά ηλεκτρονικά; </a:t>
            </a:r>
            <a:endParaRPr lang="en-US" dirty="0"/>
          </a:p>
          <a:p>
            <a:r>
              <a:rPr lang="en-US" dirty="0"/>
              <a:t>3) </a:t>
            </a:r>
            <a:r>
              <a:rPr lang="el-GR" dirty="0"/>
              <a:t>Είναι τα </a:t>
            </a:r>
            <a:r>
              <a:rPr lang="en-US" dirty="0"/>
              <a:t>OTFTs </a:t>
            </a:r>
            <a:r>
              <a:rPr lang="el-GR" dirty="0"/>
              <a:t>αξιόπιστα;</a:t>
            </a:r>
            <a:endParaRPr lang="en-US" dirty="0"/>
          </a:p>
          <a:p>
            <a:r>
              <a:rPr lang="en-US" dirty="0"/>
              <a:t>4) </a:t>
            </a:r>
            <a:r>
              <a:rPr lang="el-GR" dirty="0"/>
              <a:t>Εφαρμογές των οργανικών ηλεκτρονικών</a:t>
            </a:r>
            <a:endParaRPr lang="en-US" dirty="0"/>
          </a:p>
          <a:p>
            <a:r>
              <a:rPr lang="en-US" dirty="0"/>
              <a:t>5)</a:t>
            </a:r>
            <a:r>
              <a:rPr lang="el-GR" dirty="0"/>
              <a:t> </a:t>
            </a:r>
            <a:r>
              <a:rPr lang="el-GR" b="1" dirty="0"/>
              <a:t>Λίγα λόγια για </a:t>
            </a:r>
            <a:r>
              <a:rPr lang="en-US" b="1" dirty="0"/>
              <a:t>AMOLED</a:t>
            </a:r>
          </a:p>
          <a:p>
            <a:r>
              <a:rPr lang="en-US" dirty="0"/>
              <a:t>6)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CDDF-2B4A-41BB-AB70-50DF359F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4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DECB-12FE-474F-9EF3-253A11C9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Amoled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16C2-1256-4FAE-A1AC-13AC4F01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Organic Light Emitting Diode: 2 </a:t>
            </a:r>
            <a:r>
              <a:rPr lang="el-GR" dirty="0"/>
              <a:t>επίπεδα</a:t>
            </a:r>
            <a:r>
              <a:rPr lang="en-US" dirty="0"/>
              <a:t> </a:t>
            </a:r>
            <a:r>
              <a:rPr lang="el-GR" dirty="0"/>
              <a:t>εκπέμποντων οργανικών επιφανειών τοποθετημένα μεταξύ μιας καθόδου και μιας ανόδου.</a:t>
            </a:r>
          </a:p>
          <a:p>
            <a:r>
              <a:rPr lang="en-US" dirty="0"/>
              <a:t>[SK Display, 2003]: </a:t>
            </a:r>
            <a:r>
              <a:rPr lang="el-GR" dirty="0"/>
              <a:t>Πρώτη εμπορική χρήση </a:t>
            </a:r>
            <a:r>
              <a:rPr lang="en-US" dirty="0"/>
              <a:t>AMOLED </a:t>
            </a:r>
          </a:p>
          <a:p>
            <a:r>
              <a:rPr lang="el-GR" dirty="0"/>
              <a:t>Πλεονεκτήματα </a:t>
            </a:r>
            <a:r>
              <a:rPr lang="en-US" dirty="0"/>
              <a:t>AMOLED</a:t>
            </a:r>
            <a:r>
              <a:rPr lang="el-GR" dirty="0"/>
              <a:t>:</a:t>
            </a:r>
          </a:p>
          <a:p>
            <a:pPr lvl="1"/>
            <a:r>
              <a:rPr lang="el-GR" dirty="0"/>
              <a:t>Υποστήριξη μεγάλων αναλύσεων και οθονών.</a:t>
            </a:r>
          </a:p>
          <a:p>
            <a:pPr lvl="1"/>
            <a:r>
              <a:rPr lang="el-GR" dirty="0"/>
              <a:t>Υποστήριξη μεγάλου ρυθμού ανανέωσης</a:t>
            </a:r>
            <a:r>
              <a:rPr lang="en-US" dirty="0"/>
              <a:t>.</a:t>
            </a:r>
          </a:p>
          <a:p>
            <a:pPr lvl="1"/>
            <a:r>
              <a:rPr lang="el-GR" dirty="0"/>
              <a:t>Οικονομική λειτουργία.</a:t>
            </a:r>
          </a:p>
          <a:p>
            <a:pPr lvl="1"/>
            <a:r>
              <a:rPr lang="el-GR" dirty="0"/>
              <a:t>Εύκαμπτες.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64666-FC7C-4FC4-89EB-998ABB84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8CBC2-6AF1-45E6-816E-DD4D057C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362" y="3691467"/>
            <a:ext cx="3278959" cy="17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3E4F-4AF6-4A44-BB10-FDB54D15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3DB0-78BF-4DBD-80F9-118FD109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1</a:t>
            </a:r>
            <a:r>
              <a:rPr lang="el-GR" b="1" dirty="0"/>
              <a:t>) </a:t>
            </a:r>
            <a:r>
              <a:rPr lang="el-GR" dirty="0"/>
              <a:t>Ιστορική αναδρομή οργανικών ηλεκτρονικών</a:t>
            </a:r>
            <a:r>
              <a:rPr lang="en-US" dirty="0"/>
              <a:t>.</a:t>
            </a:r>
          </a:p>
          <a:p>
            <a:r>
              <a:rPr lang="en-US" dirty="0"/>
              <a:t>2) </a:t>
            </a:r>
            <a:r>
              <a:rPr lang="el-GR" dirty="0"/>
              <a:t>Γιατί οργανικά ηλεκτρονικά; </a:t>
            </a:r>
            <a:endParaRPr lang="en-US" dirty="0"/>
          </a:p>
          <a:p>
            <a:r>
              <a:rPr lang="en-US" dirty="0"/>
              <a:t>3) </a:t>
            </a:r>
            <a:r>
              <a:rPr lang="el-GR" dirty="0"/>
              <a:t>Είναι τα </a:t>
            </a:r>
            <a:r>
              <a:rPr lang="en-US" dirty="0"/>
              <a:t>OTFTs </a:t>
            </a:r>
            <a:r>
              <a:rPr lang="el-GR" dirty="0"/>
              <a:t>αξιόπιστα;</a:t>
            </a:r>
            <a:endParaRPr lang="en-US" dirty="0"/>
          </a:p>
          <a:p>
            <a:r>
              <a:rPr lang="en-US" dirty="0"/>
              <a:t>4) </a:t>
            </a:r>
            <a:r>
              <a:rPr lang="el-GR" dirty="0"/>
              <a:t>Εφαρμογές των οργανικών ηλεκτρονικών</a:t>
            </a:r>
            <a:endParaRPr lang="en-US" dirty="0"/>
          </a:p>
          <a:p>
            <a:r>
              <a:rPr lang="en-US" dirty="0"/>
              <a:t>5)</a:t>
            </a:r>
            <a:r>
              <a:rPr lang="el-GR" dirty="0"/>
              <a:t> Λίγα λόγια για </a:t>
            </a:r>
            <a:r>
              <a:rPr lang="en-US" dirty="0"/>
              <a:t>AMOLED</a:t>
            </a:r>
          </a:p>
          <a:p>
            <a:r>
              <a:rPr lang="en-US" b="1" dirty="0"/>
              <a:t>6)</a:t>
            </a:r>
            <a:r>
              <a:rPr lang="el-GR" b="1" dirty="0"/>
              <a:t> Κύκλωμα οδήγησης </a:t>
            </a:r>
            <a:r>
              <a:rPr lang="en-US" b="1" dirty="0"/>
              <a:t>pixel </a:t>
            </a:r>
            <a:r>
              <a:rPr lang="el-GR" b="1" dirty="0"/>
              <a:t>σε </a:t>
            </a:r>
            <a:r>
              <a:rPr lang="en-US" b="1" dirty="0"/>
              <a:t>AMOLED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CDDF-2B4A-41BB-AB70-50DF359F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1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D41E-65D9-4990-902D-7109FEB8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Κυκλωματα οδηγησησ </a:t>
            </a:r>
            <a:r>
              <a:rPr lang="en-US" dirty="0"/>
              <a:t>pixel </a:t>
            </a:r>
            <a:r>
              <a:rPr lang="el-GR" dirty="0"/>
              <a:t>σε </a:t>
            </a:r>
            <a:r>
              <a:rPr lang="en-US" dirty="0" err="1"/>
              <a:t>amoled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30E93-9E16-4063-8262-26AAE47B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58BE64-6CD9-4B7F-9E44-B0A0A63F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(a) </a:t>
            </a:r>
            <a:r>
              <a:rPr lang="el-GR" sz="2000" dirty="0"/>
              <a:t>Βασικό κύκλωμα οδήγησης </a:t>
            </a:r>
            <a:r>
              <a:rPr lang="en-US" sz="2000" dirty="0"/>
              <a:t>OLED pixel:</a:t>
            </a:r>
          </a:p>
          <a:p>
            <a:pPr lvl="1"/>
            <a:r>
              <a:rPr lang="el-GR" sz="1600" dirty="0"/>
              <a:t>Ακατάλληλο για </a:t>
            </a:r>
            <a:r>
              <a:rPr lang="en-US" sz="1600" dirty="0"/>
              <a:t>Active Matrix </a:t>
            </a:r>
            <a:r>
              <a:rPr lang="el-GR" sz="1600" dirty="0"/>
              <a:t>διάταξη.</a:t>
            </a:r>
            <a:endParaRPr lang="en-US" sz="1600" dirty="0"/>
          </a:p>
          <a:p>
            <a:pPr lvl="1"/>
            <a:endParaRPr lang="el-GR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l-GR" sz="1600" dirty="0"/>
          </a:p>
          <a:p>
            <a:r>
              <a:rPr lang="en-US" sz="2000" dirty="0"/>
              <a:t>(b) </a:t>
            </a:r>
            <a:r>
              <a:rPr lang="el-GR" sz="2000" dirty="0"/>
              <a:t>Κύκλωμα οδήγησης </a:t>
            </a:r>
            <a:r>
              <a:rPr lang="en-US" sz="2000" dirty="0"/>
              <a:t>OLED pixel:</a:t>
            </a:r>
          </a:p>
          <a:p>
            <a:pPr lvl="1"/>
            <a:r>
              <a:rPr lang="el-GR" sz="1600" dirty="0"/>
              <a:t>Κατάλληλο για </a:t>
            </a:r>
            <a:r>
              <a:rPr lang="en-US" sz="1600" dirty="0"/>
              <a:t>Active Matrix.</a:t>
            </a:r>
            <a:endParaRPr lang="el-GR" sz="1600" dirty="0"/>
          </a:p>
          <a:p>
            <a:pPr lvl="1"/>
            <a:r>
              <a:rPr lang="el-GR" sz="1600" dirty="0"/>
              <a:t>Δεν προσφέρεται για καλή ποιότητα εικόνας.</a:t>
            </a: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B98AC-C472-47D5-AC3B-20359109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84" y="2786690"/>
            <a:ext cx="3722096" cy="21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D570-5E10-4F8A-AA77-19586776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Κυκλωματα οδηγησησ </a:t>
            </a:r>
            <a:r>
              <a:rPr lang="en-US" dirty="0"/>
              <a:t>pixel </a:t>
            </a:r>
            <a:r>
              <a:rPr lang="el-GR" dirty="0"/>
              <a:t>σε </a:t>
            </a:r>
            <a:r>
              <a:rPr lang="en-US" dirty="0" err="1"/>
              <a:t>amoled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92155-59F8-414D-8FB2-25565254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F1A51-9D1A-4E17-9589-CD25045C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9" cy="3541714"/>
          </a:xfrm>
        </p:spPr>
        <p:txBody>
          <a:bodyPr>
            <a:normAutofit/>
          </a:bodyPr>
          <a:lstStyle/>
          <a:p>
            <a:r>
              <a:rPr lang="el-GR" sz="1800" dirty="0"/>
              <a:t>Ανάγκη για αντιστάθμιση ατελειών των τρανζίστορ.</a:t>
            </a:r>
          </a:p>
          <a:p>
            <a:r>
              <a:rPr lang="el-GR" sz="1800" dirty="0"/>
              <a:t>Προσθήκη τρανζίστορ και πυκνωτών για καλύτερη ποιότητα εικόνας.</a:t>
            </a:r>
          </a:p>
          <a:p>
            <a:endParaRPr lang="el-GR" sz="1800" dirty="0"/>
          </a:p>
          <a:p>
            <a:r>
              <a:rPr lang="el-GR" sz="1800" dirty="0"/>
              <a:t>4 φάσεις λειτουργίας: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sz="1400" dirty="0"/>
              <a:t>Φάση αρχικοποίησης (</a:t>
            </a:r>
            <a:r>
              <a:rPr lang="en-US" sz="1400" dirty="0"/>
              <a:t>I)</a:t>
            </a:r>
            <a:endParaRPr lang="el-GR" sz="1400" dirty="0"/>
          </a:p>
          <a:p>
            <a:pPr marL="800100" lvl="1" indent="-342900">
              <a:buFont typeface="+mj-lt"/>
              <a:buAutoNum type="arabicPeriod"/>
            </a:pPr>
            <a:r>
              <a:rPr lang="el-GR" sz="1400" dirty="0"/>
              <a:t>Φάση προγραμματισμού</a:t>
            </a:r>
            <a:r>
              <a:rPr lang="en-US" sz="1400" dirty="0"/>
              <a:t> (P)</a:t>
            </a:r>
            <a:endParaRPr lang="el-GR" sz="1400" dirty="0"/>
          </a:p>
          <a:p>
            <a:pPr marL="800100" lvl="1" indent="-342900">
              <a:buFont typeface="+mj-lt"/>
              <a:buAutoNum type="arabicPeriod"/>
            </a:pPr>
            <a:r>
              <a:rPr lang="el-GR" sz="1400" dirty="0"/>
              <a:t>Φάση αντιστάθμισης</a:t>
            </a:r>
            <a:r>
              <a:rPr lang="en-US" sz="1400" dirty="0"/>
              <a:t> (C)</a:t>
            </a:r>
            <a:endParaRPr lang="el-GR" sz="1400" dirty="0"/>
          </a:p>
          <a:p>
            <a:pPr marL="800100" lvl="1" indent="-342900">
              <a:buFont typeface="+mj-lt"/>
              <a:buAutoNum type="arabicPeriod"/>
            </a:pPr>
            <a:r>
              <a:rPr lang="el-GR" sz="1400" dirty="0"/>
              <a:t>Φάση εκπομπής</a:t>
            </a:r>
            <a:r>
              <a:rPr lang="en-US" sz="1400" dirty="0"/>
              <a:t> (E)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97C9C8-A008-4FD0-9EED-6DF7493B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81" y="2249487"/>
            <a:ext cx="2971929" cy="35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2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3E4F-4AF6-4A44-BB10-FDB54D15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3DB0-78BF-4DBD-80F9-118FD109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="1" dirty="0"/>
              <a:t>) </a:t>
            </a:r>
            <a:r>
              <a:rPr lang="el-GR" dirty="0"/>
              <a:t>Ιστορική αναδρομή οργανικών ηλεκτρονικών</a:t>
            </a:r>
            <a:r>
              <a:rPr lang="en-US" b="1" dirty="0"/>
              <a:t>.</a:t>
            </a:r>
          </a:p>
          <a:p>
            <a:r>
              <a:rPr lang="en-US" dirty="0"/>
              <a:t>2) </a:t>
            </a:r>
            <a:r>
              <a:rPr lang="el-GR" dirty="0"/>
              <a:t>Γιατί οργανικά ηλεκτρονικά;</a:t>
            </a:r>
            <a:endParaRPr lang="en-US" dirty="0"/>
          </a:p>
          <a:p>
            <a:r>
              <a:rPr lang="en-US" dirty="0"/>
              <a:t>3)</a:t>
            </a:r>
            <a:r>
              <a:rPr lang="el-GR" b="1" dirty="0"/>
              <a:t> </a:t>
            </a:r>
            <a:r>
              <a:rPr lang="el-GR" dirty="0"/>
              <a:t>Είναι τα </a:t>
            </a:r>
            <a:r>
              <a:rPr lang="en-US" dirty="0"/>
              <a:t>OTFTs </a:t>
            </a:r>
            <a:r>
              <a:rPr lang="el-GR" dirty="0"/>
              <a:t>αξιόπιστα;</a:t>
            </a:r>
            <a:endParaRPr lang="en-US" dirty="0"/>
          </a:p>
          <a:p>
            <a:r>
              <a:rPr lang="en-US" dirty="0"/>
              <a:t>4) </a:t>
            </a:r>
            <a:r>
              <a:rPr lang="el-GR" dirty="0"/>
              <a:t>Εφαρμογές των οργανικών ηλεκτρονικών</a:t>
            </a:r>
            <a:endParaRPr lang="en-US" dirty="0"/>
          </a:p>
          <a:p>
            <a:r>
              <a:rPr lang="en-US" dirty="0"/>
              <a:t>5)</a:t>
            </a:r>
            <a:r>
              <a:rPr lang="el-GR" dirty="0"/>
              <a:t> Λίγα λόγια για </a:t>
            </a:r>
            <a:r>
              <a:rPr lang="en-US" dirty="0"/>
              <a:t>AMOLED</a:t>
            </a:r>
          </a:p>
          <a:p>
            <a:r>
              <a:rPr lang="en-US" dirty="0"/>
              <a:t>6) </a:t>
            </a:r>
            <a:r>
              <a:rPr lang="el-GR" dirty="0"/>
              <a:t>Κύκλωμα οδήγησης </a:t>
            </a:r>
            <a:r>
              <a:rPr lang="en-US" dirty="0"/>
              <a:t>pixel </a:t>
            </a:r>
            <a:r>
              <a:rPr lang="el-GR" dirty="0"/>
              <a:t>σε </a:t>
            </a:r>
            <a:r>
              <a:rPr lang="en-US" dirty="0"/>
              <a:t>AMOLED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9BFE2-3E15-4D70-9D24-7221DAF6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B9F9-1D02-433F-B4A1-E941342C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Κυκλωματα οδηγησησ </a:t>
            </a:r>
            <a:r>
              <a:rPr lang="en-US" dirty="0"/>
              <a:t>pixel </a:t>
            </a:r>
            <a:r>
              <a:rPr lang="el-GR" dirty="0"/>
              <a:t>σε </a:t>
            </a:r>
            <a:r>
              <a:rPr lang="en-US" dirty="0" err="1"/>
              <a:t>amoled</a:t>
            </a:r>
            <a:r>
              <a:rPr lang="en-US" dirty="0"/>
              <a:t>:</a:t>
            </a:r>
            <a:br>
              <a:rPr lang="en-US" dirty="0"/>
            </a:br>
            <a:r>
              <a:rPr lang="el-GR" sz="1800" dirty="0"/>
              <a:t>Φαση αρχικοποιησησ</a:t>
            </a:r>
            <a:r>
              <a:rPr lang="en-US" sz="1800" dirty="0"/>
              <a:t> 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C0D23-184F-4719-A947-06CE79E0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BDB2B2-0F79-4F4D-8847-A266AC19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28" y="2443077"/>
            <a:ext cx="3219253" cy="2540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2E3E62-A21A-498E-B345-09E9B772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21" y="2300245"/>
            <a:ext cx="2343090" cy="2826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7701CE-5200-4D38-BA74-98E8B50D6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716" y="5112434"/>
            <a:ext cx="952500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1E4AC-38EA-4D5D-86E7-4A4E9EE9C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421" y="5068632"/>
            <a:ext cx="701167" cy="377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40ED7A-F011-4DA6-A972-2316D2524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344" y="5112434"/>
            <a:ext cx="701167" cy="333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4536FB-3F07-46F2-ACDD-B81CCB3B7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328" y="4983893"/>
            <a:ext cx="3219252" cy="1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5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B9F9-1D02-433F-B4A1-E941342C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Κυκλωματα οδηγησησ </a:t>
            </a:r>
            <a:r>
              <a:rPr lang="en-US" dirty="0"/>
              <a:t>pixel </a:t>
            </a:r>
            <a:r>
              <a:rPr lang="el-GR" dirty="0"/>
              <a:t>σε </a:t>
            </a:r>
            <a:r>
              <a:rPr lang="en-US" dirty="0" err="1"/>
              <a:t>amoled</a:t>
            </a:r>
            <a:r>
              <a:rPr lang="en-US" dirty="0"/>
              <a:t>:</a:t>
            </a:r>
            <a:br>
              <a:rPr lang="en-US" dirty="0"/>
            </a:br>
            <a:r>
              <a:rPr lang="el-GR" sz="1800" dirty="0"/>
              <a:t>Φαση Προγραμματισμου</a:t>
            </a:r>
            <a:r>
              <a:rPr lang="en-US" sz="1800" dirty="0"/>
              <a:t> (P)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C0D23-184F-4719-A947-06CE79E0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36FCE-5830-4BE8-9949-2B6AC60EF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421" y="2290119"/>
            <a:ext cx="2339460" cy="282231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7701CE-5200-4D38-BA74-98E8B50D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16" y="5112434"/>
            <a:ext cx="952500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1E4AC-38EA-4D5D-86E7-4A4E9EE9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21" y="5112434"/>
            <a:ext cx="701167" cy="333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40ED7A-F011-4DA6-A972-2316D252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344" y="5112434"/>
            <a:ext cx="701167" cy="333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4536FB-3F07-46F2-ACDD-B81CCB3B7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328" y="4983893"/>
            <a:ext cx="3219252" cy="193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39DF7-2D4E-446B-9868-7C39D76F3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698" y="2559394"/>
            <a:ext cx="3219252" cy="2424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23885-8ACC-4F89-BEEC-E281A38A4846}"/>
              </a:ext>
            </a:extLst>
          </p:cNvPr>
          <p:cNvSpPr txBox="1"/>
          <p:nvPr/>
        </p:nvSpPr>
        <p:spPr>
          <a:xfrm>
            <a:off x="9036679" y="3217325"/>
            <a:ext cx="301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T1:</a:t>
            </a:r>
            <a:r>
              <a:rPr lang="el-GR" dirty="0"/>
              <a:t> Συνδεσμολογία διόδου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Άρα </a:t>
            </a:r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=</a:t>
            </a:r>
            <a:r>
              <a:rPr lang="en-US" dirty="0" err="1"/>
              <a:t>V</a:t>
            </a:r>
            <a:r>
              <a:rPr lang="en-US" baseline="-25000" dirty="0" err="1"/>
              <a:t>d</a:t>
            </a:r>
            <a:r>
              <a:rPr lang="en-US" baseline="-25000" dirty="0"/>
              <a:t>[n]</a:t>
            </a:r>
            <a:r>
              <a:rPr lang="en-US" dirty="0"/>
              <a:t>-VTh</a:t>
            </a:r>
            <a:r>
              <a:rPr lang="en-US" baseline="-25000" dirty="0"/>
              <a:t>T1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4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B9F9-1D02-433F-B4A1-E941342C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Κυκλωματα οδηγησησ </a:t>
            </a:r>
            <a:r>
              <a:rPr lang="en-US" dirty="0"/>
              <a:t>pixel </a:t>
            </a:r>
            <a:r>
              <a:rPr lang="el-GR" dirty="0"/>
              <a:t>σε </a:t>
            </a:r>
            <a:r>
              <a:rPr lang="en-US" dirty="0" err="1"/>
              <a:t>amoled</a:t>
            </a:r>
            <a:r>
              <a:rPr lang="en-US" dirty="0"/>
              <a:t>:</a:t>
            </a:r>
            <a:br>
              <a:rPr lang="en-US" dirty="0"/>
            </a:br>
            <a:r>
              <a:rPr lang="el-GR" sz="1800" dirty="0"/>
              <a:t>Φαση Αντισταθμισησ</a:t>
            </a:r>
            <a:r>
              <a:rPr lang="en-US" sz="1800" dirty="0"/>
              <a:t> (C)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C0D23-184F-4719-A947-06CE79E0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EB321-3501-480A-B449-238626CF1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378" y="3112317"/>
            <a:ext cx="1639329" cy="198822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7701CE-5200-4D38-BA74-98E8B50D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487" y="5073689"/>
            <a:ext cx="667110" cy="233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1E4AC-38EA-4D5D-86E7-4A4E9EE9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892" y="5043010"/>
            <a:ext cx="491082" cy="2641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40ED7A-F011-4DA6-A972-2316D252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625" y="5073689"/>
            <a:ext cx="491082" cy="2334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4536FB-3F07-46F2-ACDD-B81CCB3B7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489" y="5078732"/>
            <a:ext cx="2605884" cy="156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BA5A7-65DB-4737-9B19-39F9D755B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485" y="3112317"/>
            <a:ext cx="2605889" cy="2010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07CBE-CF3F-4E62-A93F-FF324FF3E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3" y="3112317"/>
            <a:ext cx="2809875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14D3B0-FEFA-45CB-BC22-969952F28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412" y="3517084"/>
            <a:ext cx="2809875" cy="11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B9F9-1D02-433F-B4A1-E941342C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Κυκλωματα οδηγησησ </a:t>
            </a:r>
            <a:r>
              <a:rPr lang="en-US" dirty="0"/>
              <a:t>pixel </a:t>
            </a:r>
            <a:r>
              <a:rPr lang="el-GR" dirty="0"/>
              <a:t>σε </a:t>
            </a:r>
            <a:r>
              <a:rPr lang="en-US" dirty="0" err="1"/>
              <a:t>amoled</a:t>
            </a:r>
            <a:r>
              <a:rPr lang="en-US" dirty="0"/>
              <a:t>:</a:t>
            </a:r>
            <a:br>
              <a:rPr lang="en-US" dirty="0"/>
            </a:br>
            <a:r>
              <a:rPr lang="el-GR" sz="1800" dirty="0"/>
              <a:t>Φαση Εκπομπησ</a:t>
            </a:r>
            <a:r>
              <a:rPr lang="en-US" sz="1800" dirty="0"/>
              <a:t> (</a:t>
            </a:r>
            <a:r>
              <a:rPr lang="el-GR" sz="1800" dirty="0"/>
              <a:t>Ε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C0D23-184F-4719-A947-06CE79E0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C147F-3AD9-42EE-B3DF-A1D0312A6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711" y="2265405"/>
            <a:ext cx="2343800" cy="284702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7701CE-5200-4D38-BA74-98E8B50D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16" y="5112434"/>
            <a:ext cx="952500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1E4AC-38EA-4D5D-86E7-4A4E9EE9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21" y="5068632"/>
            <a:ext cx="701167" cy="377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40ED7A-F011-4DA6-A972-2316D252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344" y="5112434"/>
            <a:ext cx="701167" cy="333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4536FB-3F07-46F2-ACDD-B81CCB3B7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328" y="4983893"/>
            <a:ext cx="3219252" cy="193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699A8-7C3A-4A14-B61D-B52AE9364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328" y="2591899"/>
            <a:ext cx="3219252" cy="2391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BE5F10-EF7C-4001-9A70-257923A293EC}"/>
              </a:ext>
            </a:extLst>
          </p:cNvPr>
          <p:cNvSpPr txBox="1"/>
          <p:nvPr/>
        </p:nvSpPr>
        <p:spPr>
          <a:xfrm>
            <a:off x="8966511" y="2591899"/>
            <a:ext cx="29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Παραλληλισμός </a:t>
            </a:r>
            <a:r>
              <a:rPr lang="en-US" dirty="0"/>
              <a:t>C1 </a:t>
            </a:r>
            <a:r>
              <a:rPr lang="el-GR" dirty="0"/>
              <a:t>με </a:t>
            </a:r>
            <a:r>
              <a:rPr lang="en-US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51532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006F-815B-4E57-A23A-FA1E2303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Συνοψίζοντασ..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5E57-59E3-4056-8A11-CAE003E1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Τα οργανικά ηλεκτρονικά παρουσιάζουν σημαντικά πλεονεκτήματα.</a:t>
            </a:r>
          </a:p>
          <a:p>
            <a:r>
              <a:rPr lang="el-GR" sz="2000" dirty="0"/>
              <a:t>Παρουσιάζουν συνέπεια στην παραγωγή και στη λειτουργία στο χρόνο.</a:t>
            </a:r>
          </a:p>
          <a:p>
            <a:r>
              <a:rPr lang="el-GR" sz="2000" dirty="0"/>
              <a:t>Ολοκληρωμένα κυκλώματα απο οργανικά τρανζίστορ (</a:t>
            </a:r>
            <a:r>
              <a:rPr lang="en-US" sz="2000" dirty="0"/>
              <a:t>inverters, </a:t>
            </a:r>
            <a:r>
              <a:rPr lang="el-GR" sz="2000" dirty="0"/>
              <a:t>ενισχυτές)</a:t>
            </a:r>
          </a:p>
          <a:p>
            <a:r>
              <a:rPr lang="el-GR" sz="2000" dirty="0"/>
              <a:t>Οργανικές δίοδοι εκμπομπής φωτός – </a:t>
            </a:r>
            <a:r>
              <a:rPr lang="en-US" sz="2000" dirty="0"/>
              <a:t>AMOLED.</a:t>
            </a:r>
            <a:endParaRPr lang="el-GR" sz="2000" dirty="0"/>
          </a:p>
          <a:p>
            <a:r>
              <a:rPr lang="el-GR" sz="2000" dirty="0"/>
              <a:t>Κύκλωμα οδήγησης </a:t>
            </a:r>
            <a:r>
              <a:rPr lang="en-US" sz="2000" dirty="0"/>
              <a:t>OLED.</a:t>
            </a:r>
            <a:endParaRPr lang="el-GR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2546-C00C-41BC-A920-8EA0775D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3E4F-4AF6-4A44-BB10-FDB54D15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3DB0-78BF-4DBD-80F9-118FD109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="1" dirty="0"/>
              <a:t>) Ιστορική αναδρομή οργανικών ηλεκτρονικών</a:t>
            </a:r>
            <a:r>
              <a:rPr lang="en-US" b="1" dirty="0"/>
              <a:t>.</a:t>
            </a:r>
          </a:p>
          <a:p>
            <a:r>
              <a:rPr lang="en-US" dirty="0"/>
              <a:t>2) </a:t>
            </a:r>
            <a:endParaRPr lang="el-GR" dirty="0"/>
          </a:p>
          <a:p>
            <a:r>
              <a:rPr lang="en-US" dirty="0"/>
              <a:t>3)</a:t>
            </a:r>
          </a:p>
          <a:p>
            <a:r>
              <a:rPr lang="en-US" dirty="0"/>
              <a:t>4) </a:t>
            </a:r>
          </a:p>
          <a:p>
            <a:r>
              <a:rPr lang="en-US" dirty="0"/>
              <a:t>5)</a:t>
            </a:r>
          </a:p>
          <a:p>
            <a:r>
              <a:rPr lang="en-US" dirty="0"/>
              <a:t>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AFF9D-B671-4D0E-B642-AB05FFF4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FCB1-C15F-44B2-803D-DDCF0073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Ιστορική αναδρομή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00C6-64E2-4224-BD8E-28F97CE7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600" dirty="0"/>
              <a:t>[</a:t>
            </a:r>
            <a:r>
              <a:rPr lang="en-US" sz="1600" dirty="0"/>
              <a:t>Henry </a:t>
            </a:r>
            <a:r>
              <a:rPr lang="en-US" sz="1600" dirty="0" err="1"/>
              <a:t>Letheby</a:t>
            </a:r>
            <a:r>
              <a:rPr lang="en-US" sz="1600" dirty="0"/>
              <a:t>, 1862]:</a:t>
            </a:r>
            <a:r>
              <a:rPr lang="el-GR" sz="1600" dirty="0"/>
              <a:t> Πρώτη αναφορά σε αγώγιμο οργανικό υλικό, το πολυμερές πολυανιλίνη.</a:t>
            </a:r>
          </a:p>
          <a:p>
            <a:r>
              <a:rPr lang="el-GR" sz="1600" dirty="0"/>
              <a:t>[1963]: Αναφέρθηκε υλικό υψηλής αγωγιμότητας (</a:t>
            </a:r>
            <a:r>
              <a:rPr lang="en-US" sz="1600" dirty="0"/>
              <a:t>1 S/cm)</a:t>
            </a:r>
            <a:r>
              <a:rPr lang="el-GR" sz="1600" dirty="0"/>
              <a:t>, παράγωγο του τετραϊωδοπυρρολίου.</a:t>
            </a:r>
          </a:p>
          <a:p>
            <a:r>
              <a:rPr lang="el-GR" sz="1600" dirty="0"/>
              <a:t>[</a:t>
            </a:r>
            <a:r>
              <a:rPr lang="en-US" sz="1600" dirty="0"/>
              <a:t>Ching W. Tang, Steven Van Slyke, </a:t>
            </a:r>
            <a:r>
              <a:rPr lang="el-GR" sz="1600" dirty="0"/>
              <a:t>1987]: Πρώτη παραγωγή οργανικής διόδου</a:t>
            </a:r>
            <a:r>
              <a:rPr lang="en-US" sz="1600" dirty="0"/>
              <a:t>.</a:t>
            </a:r>
            <a:r>
              <a:rPr lang="el-GR" sz="1600" dirty="0"/>
              <a:t> </a:t>
            </a:r>
            <a:endParaRPr lang="en-US" sz="1600" dirty="0"/>
          </a:p>
          <a:p>
            <a:r>
              <a:rPr lang="en-US" sz="1600" dirty="0"/>
              <a:t>[Bradley, </a:t>
            </a:r>
            <a:r>
              <a:rPr lang="en-US" sz="1600" dirty="0" err="1"/>
              <a:t>Burroughes</a:t>
            </a:r>
            <a:r>
              <a:rPr lang="en-US" sz="1600" dirty="0"/>
              <a:t>, Friend, et al., 1990]: </a:t>
            </a:r>
            <a:r>
              <a:rPr lang="el-GR" sz="1600" dirty="0"/>
              <a:t>Εφεύρεση της </a:t>
            </a:r>
            <a:r>
              <a:rPr lang="en-US" sz="1600" dirty="0"/>
              <a:t>polymer OLED.</a:t>
            </a:r>
          </a:p>
          <a:p>
            <a:r>
              <a:rPr lang="en-US" sz="1600" dirty="0"/>
              <a:t>[1994]: </a:t>
            </a:r>
            <a:r>
              <a:rPr lang="el-GR" sz="1600" dirty="0"/>
              <a:t>Πρώτη αναφορά λευκής</a:t>
            </a:r>
            <a:r>
              <a:rPr lang="en-US" sz="1600" dirty="0"/>
              <a:t> OLED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5804-D7A6-4624-9FDC-5639E3E6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4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3E4F-4AF6-4A44-BB10-FDB54D15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3DB0-78BF-4DBD-80F9-118FD109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="1" dirty="0"/>
              <a:t>) </a:t>
            </a:r>
            <a:r>
              <a:rPr lang="el-GR" dirty="0"/>
              <a:t>Ιστορική αναδρομή οργανικών ηλεκτρονικών</a:t>
            </a:r>
            <a:r>
              <a:rPr lang="en-US" dirty="0"/>
              <a:t>.</a:t>
            </a:r>
          </a:p>
          <a:p>
            <a:r>
              <a:rPr lang="en-US" dirty="0"/>
              <a:t>2) </a:t>
            </a:r>
            <a:r>
              <a:rPr lang="el-GR" b="1" dirty="0"/>
              <a:t>Γιατί οργανικά ηλεκτρονικά; </a:t>
            </a:r>
            <a:endParaRPr lang="en-US" b="1" dirty="0"/>
          </a:p>
          <a:p>
            <a:r>
              <a:rPr lang="en-US" dirty="0"/>
              <a:t>3) </a:t>
            </a:r>
          </a:p>
          <a:p>
            <a:r>
              <a:rPr lang="en-US" dirty="0"/>
              <a:t>4) </a:t>
            </a:r>
          </a:p>
          <a:p>
            <a:r>
              <a:rPr lang="en-US" dirty="0"/>
              <a:t>5)</a:t>
            </a:r>
          </a:p>
          <a:p>
            <a:r>
              <a:rPr lang="en-US" dirty="0"/>
              <a:t>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D07AE-21A5-4533-B601-0FB37223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8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88A6-BD18-434A-8590-2775260A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Γιατι οργανικα ηλεκτρονικα;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B3DC-E0FB-48F6-8FF9-884511BD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Παραγωγή σε χαμηλή θερμοκρασία.</a:t>
            </a:r>
          </a:p>
          <a:p>
            <a:r>
              <a:rPr lang="el-GR" dirty="0"/>
              <a:t>Χαμηλό κόστος.</a:t>
            </a:r>
          </a:p>
          <a:p>
            <a:r>
              <a:rPr lang="el-GR" dirty="0"/>
              <a:t>Εύκαμπτα.</a:t>
            </a:r>
          </a:p>
          <a:p>
            <a:r>
              <a:rPr lang="el-GR" dirty="0"/>
              <a:t>Ελαφριά.</a:t>
            </a:r>
            <a:endParaRPr lang="en-US" dirty="0"/>
          </a:p>
          <a:p>
            <a:endParaRPr lang="el-GR" dirty="0"/>
          </a:p>
          <a:p>
            <a:r>
              <a:rPr lang="el-GR" dirty="0"/>
              <a:t>Οργανικοί ημιαγωγοί:  </a:t>
            </a:r>
          </a:p>
          <a:p>
            <a:pPr lvl="1"/>
            <a:r>
              <a:rPr lang="el-GR" dirty="0"/>
              <a:t>Πολυμερές 3-Εξιλοθειοφαινιο και παράγωγα.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B4B22-8FE2-48F1-BE0C-5FDA239A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45" y="2249487"/>
            <a:ext cx="2276475" cy="128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D894C-761F-42E2-8381-F5EA7243B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44" y="3535362"/>
            <a:ext cx="2276475" cy="1209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3EAC76-AF97-4438-ACEC-0B26AABD3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42" y="3535362"/>
            <a:ext cx="528639" cy="1523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C389AC-143C-47D0-8608-BAE089D31DD0}"/>
              </a:ext>
            </a:extLst>
          </p:cNvPr>
          <p:cNvSpPr txBox="1"/>
          <p:nvPr/>
        </p:nvSpPr>
        <p:spPr>
          <a:xfrm>
            <a:off x="7397742" y="4696637"/>
            <a:ext cx="3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Printed organic integrated circuits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4FF8FB-79E2-4B2E-9346-F96F846B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9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3E4F-4AF6-4A44-BB10-FDB54D15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3DB0-78BF-4DBD-80F9-118FD109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="1" dirty="0"/>
              <a:t>) </a:t>
            </a:r>
            <a:r>
              <a:rPr lang="el-GR" dirty="0"/>
              <a:t>Ιστορική αναδρομή οργανικών ηλεκτρονικών</a:t>
            </a:r>
            <a:r>
              <a:rPr lang="en-US" dirty="0"/>
              <a:t>.</a:t>
            </a:r>
          </a:p>
          <a:p>
            <a:r>
              <a:rPr lang="en-US" dirty="0"/>
              <a:t>2) </a:t>
            </a:r>
            <a:r>
              <a:rPr lang="el-GR" dirty="0"/>
              <a:t>Γιατί οργανικά ηλεκτρονικά; </a:t>
            </a:r>
            <a:endParaRPr lang="en-US" dirty="0"/>
          </a:p>
          <a:p>
            <a:r>
              <a:rPr lang="en-US" b="1" dirty="0"/>
              <a:t>3) </a:t>
            </a:r>
            <a:r>
              <a:rPr lang="el-GR" b="1" dirty="0"/>
              <a:t>Είναι τα </a:t>
            </a:r>
            <a:r>
              <a:rPr lang="en-US" b="1" dirty="0"/>
              <a:t>OTFTs </a:t>
            </a:r>
            <a:r>
              <a:rPr lang="el-GR" b="1" dirty="0"/>
              <a:t>αξιόπιστα;</a:t>
            </a:r>
            <a:endParaRPr lang="en-US" b="1" dirty="0"/>
          </a:p>
          <a:p>
            <a:r>
              <a:rPr lang="en-US" dirty="0"/>
              <a:t>4) </a:t>
            </a:r>
          </a:p>
          <a:p>
            <a:r>
              <a:rPr lang="en-US" dirty="0"/>
              <a:t>5)</a:t>
            </a:r>
          </a:p>
          <a:p>
            <a:r>
              <a:rPr lang="en-US" dirty="0"/>
              <a:t>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55E1C-2B5D-46A6-B11E-E491504F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5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1CDE-E9D2-4824-BC82-B4FB76D9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Αξιοπιστία των </a:t>
            </a:r>
            <a:r>
              <a:rPr lang="en-US" dirty="0"/>
              <a:t>OTFT </a:t>
            </a:r>
            <a:r>
              <a:rPr lang="en-US" sz="2000" dirty="0"/>
              <a:t>(Organic thin film transistor)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57D2A-6A1D-47AE-BD9C-BB90D67F2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46" y="2579538"/>
            <a:ext cx="3884564" cy="1698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CD5BC5-3BBC-47AF-ADC5-D2C9E8C3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613" y="2986172"/>
            <a:ext cx="129079" cy="89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F6915-1413-4049-A8A1-E1D19163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025" y="2986172"/>
            <a:ext cx="129079" cy="895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075CF1-31E5-4A27-ADD7-78370316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45" y="4278461"/>
            <a:ext cx="3884564" cy="130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74E0B-D231-462D-B895-25D9724EDFF0}"/>
              </a:ext>
            </a:extLst>
          </p:cNvPr>
          <p:cNvSpPr txBox="1"/>
          <p:nvPr/>
        </p:nvSpPr>
        <p:spPr>
          <a:xfrm>
            <a:off x="8048891" y="421305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Transfer and output characteristics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F3029D6-AA71-4FF1-B2D6-E96E8E14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824F0-F42F-41CA-81C2-C0A867B95DE7}"/>
              </a:ext>
            </a:extLst>
          </p:cNvPr>
          <p:cNvSpPr txBox="1"/>
          <p:nvPr/>
        </p:nvSpPr>
        <p:spPr>
          <a:xfrm>
            <a:off x="1117999" y="2394872"/>
            <a:ext cx="5550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Μεγάλη γραμμικότητα στις καμπύλες</a:t>
            </a:r>
            <a:r>
              <a:rPr lang="en-US" dirty="0"/>
              <a:t> </a:t>
            </a:r>
            <a:r>
              <a:rPr lang="el-GR" dirty="0"/>
              <a:t>Ι</a:t>
            </a:r>
            <a:r>
              <a:rPr lang="en-US" baseline="-25000" dirty="0"/>
              <a:t>ds</a:t>
            </a:r>
            <a:r>
              <a:rPr lang="en-US" baseline="30000" dirty="0"/>
              <a:t>1/2</a:t>
            </a:r>
            <a:r>
              <a:rPr lang="el-GR" dirty="0"/>
              <a:t> </a:t>
            </a:r>
            <a:r>
              <a:rPr lang="en-US" dirty="0"/>
              <a:t>– </a:t>
            </a:r>
            <a:r>
              <a:rPr lang="en-US" dirty="0" err="1"/>
              <a:t>V</a:t>
            </a:r>
            <a:r>
              <a:rPr lang="en-US" baseline="-25000" dirty="0" err="1"/>
              <a:t>gs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Subthreshold swing </a:t>
            </a:r>
            <a:r>
              <a:rPr lang="el-GR" dirty="0"/>
              <a:t> κοντά στα </a:t>
            </a:r>
            <a:r>
              <a:rPr lang="en-US" dirty="0"/>
              <a:t>100mV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Υψηλή γραμμικότητα στις χαμηλές </a:t>
            </a:r>
            <a:r>
              <a:rPr lang="en-US" dirty="0"/>
              <a:t>V</a:t>
            </a:r>
            <a:r>
              <a:rPr lang="en-US" baseline="-25000" dirty="0"/>
              <a:t>DS 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7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1CDE-E9D2-4824-BC82-B4FB76D9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Αξιοπιστία των </a:t>
            </a:r>
            <a:r>
              <a:rPr lang="en-US" dirty="0"/>
              <a:t>OTFT </a:t>
            </a:r>
            <a:r>
              <a:rPr lang="en-US" sz="2000" dirty="0"/>
              <a:t>(Organic thin film transistor)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C3B85D-6CD7-49C5-B381-CF404127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3135"/>
            <a:ext cx="2286664" cy="2204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72C654-B202-4809-A72B-DC6D25C3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533" y="1813134"/>
            <a:ext cx="2059208" cy="23758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C4A137-C6BF-4A1F-90FC-13B69E1D4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7543"/>
            <a:ext cx="2286664" cy="1814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6A94EB-763C-4493-9030-F61E14676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35285"/>
            <a:ext cx="4590741" cy="1876602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F3029D6-AA71-4FF1-B2D6-E96E8E14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0FEB6-1840-4FE3-BA7E-204DEC5A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l-GR" dirty="0"/>
              <a:t>Στ</a:t>
            </a:r>
            <a:r>
              <a:rPr lang="el-GR" sz="2000" dirty="0"/>
              <a:t>αθερότητα σε μεγάλο αριθμό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2000" dirty="0"/>
              <a:t>δειγμάτων αλλά και στο χρόνο.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469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1736</TotalTime>
  <Words>684</Words>
  <Application>Microsoft Office PowerPoint</Application>
  <PresentationFormat>Widescreen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Tw Cen MT</vt:lpstr>
      <vt:lpstr>Circuit</vt:lpstr>
      <vt:lpstr>Οργανικά ηλεκτρονικά</vt:lpstr>
      <vt:lpstr>PowerPoint Presentation</vt:lpstr>
      <vt:lpstr>PowerPoint Presentation</vt:lpstr>
      <vt:lpstr>Ιστορική αναδρομή</vt:lpstr>
      <vt:lpstr>PowerPoint Presentation</vt:lpstr>
      <vt:lpstr>Γιατι οργανικα ηλεκτρονικα;</vt:lpstr>
      <vt:lpstr>PowerPoint Presentation</vt:lpstr>
      <vt:lpstr>Αξιοπιστία των OTFT (Organic thin film transistor)</vt:lpstr>
      <vt:lpstr>Αξιοπιστία των OTFT (Organic thin film transistor)</vt:lpstr>
      <vt:lpstr>PowerPoint Presentation</vt:lpstr>
      <vt:lpstr>Εφαρμογεσ οργανικων ηλεκτρονικων</vt:lpstr>
      <vt:lpstr>Εφαρμογεσ οργανικων ηλεκτρονικων</vt:lpstr>
      <vt:lpstr>Εφαρμογεσ οργανικων ηλεκτρονικων</vt:lpstr>
      <vt:lpstr>Εφαρμογεσ οργανικων ηλεκτρονικων</vt:lpstr>
      <vt:lpstr>PowerPoint Presentation</vt:lpstr>
      <vt:lpstr>Amoled</vt:lpstr>
      <vt:lpstr>PowerPoint Presentation</vt:lpstr>
      <vt:lpstr>Κυκλωματα οδηγησησ pixel σε amoled</vt:lpstr>
      <vt:lpstr>Κυκλωματα οδηγησησ pixel σε amoled</vt:lpstr>
      <vt:lpstr>Κυκλωματα οδηγησησ pixel σε amoled: Φαση αρχικοποιησησ (I)</vt:lpstr>
      <vt:lpstr>Κυκλωματα οδηγησησ pixel σε amoled: Φαση Προγραμματισμου (P)</vt:lpstr>
      <vt:lpstr>Κυκλωματα οδηγησησ pixel σε amoled: Φαση Αντισταθμισησ (C)</vt:lpstr>
      <vt:lpstr>Κυκλωματα οδηγησησ pixel σε amoled: Φαση Εκπομπησ (Ε)</vt:lpstr>
      <vt:lpstr>Συνοψίζοντασ..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Οργανικά ηλεκτρονικά</dc:title>
  <dc:creator>Γιωργος Παπ.</dc:creator>
  <cp:lastModifiedBy>Γιωργος Παπ.</cp:lastModifiedBy>
  <cp:revision>68</cp:revision>
  <dcterms:created xsi:type="dcterms:W3CDTF">2020-12-03T11:04:18Z</dcterms:created>
  <dcterms:modified xsi:type="dcterms:W3CDTF">2021-03-03T20:27:24Z</dcterms:modified>
</cp:coreProperties>
</file>