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3056BF-2DE8-41A4-A2A4-A825DC5450E0}">
  <a:tblStyle styleId="{423056BF-2DE8-41A4-A2A4-A825DC5450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bcc8c685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bcc8c685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bcc8c68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bcc8c6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bb754cb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bb754cb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bae9a938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dbae9a938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de16b6b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de16b6b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de16b6b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de16b6b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b861ea4d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b861ea4d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000883758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000883758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000883758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000883758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0008837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0008837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b861ea4d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b861ea4d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000883758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e000883758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b861ea4d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b861ea4d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00088375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00088375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dfe0d30fe5_2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dfe0d30fe5_2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c929aa01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c929aa01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b861ea4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b861ea4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fe0d30fe5_2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fe0d30fe5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fe0d30fe5_2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fe0d30fe5_2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c929aa01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c929aa01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c929aa01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c929aa01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fe0d30fe5_19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fe0d30fe5_19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c929aa01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c929aa01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c929aa01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c929aa01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bb754cb5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bb754cb5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fdbafad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fdbafad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b861ea4d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b861ea4d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b861ea4d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b861ea4d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de16b6b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de16b6b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arxiv.org/abs/2112.08534" TargetMode="External"/><Relationship Id="rId4" Type="http://schemas.openxmlformats.org/officeDocument/2006/relationships/hyperlink" Target="https://arxiv.org/abs/1912.09363" TargetMode="External"/><Relationship Id="rId5" Type="http://schemas.openxmlformats.org/officeDocument/2006/relationships/hyperlink" Target="https://www.kaggle.com/competitions/optiver-trading-at-the-clos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299800"/>
            <a:ext cx="9144000" cy="249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it"/>
              <a:t>Hybrid LSTM-Transformer Approach for Intraday Financial Forecasting</a:t>
            </a:r>
            <a:endParaRPr b="1"/>
          </a:p>
        </p:txBody>
      </p:sp>
      <p:sp>
        <p:nvSpPr>
          <p:cNvPr id="55" name="Google Shape;55;p13"/>
          <p:cNvSpPr txBox="1"/>
          <p:nvPr>
            <p:ph idx="1" type="subTitle"/>
          </p:nvPr>
        </p:nvSpPr>
        <p:spPr>
          <a:xfrm>
            <a:off x="0" y="3348075"/>
            <a:ext cx="91440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it">
                <a:solidFill>
                  <a:schemeClr val="dk1"/>
                </a:solidFill>
              </a:rPr>
              <a:t>Filippo Tomelleri, Sean Boos, Giovanni Parri, Said Haji Abukar</a:t>
            </a:r>
            <a:endParaRPr>
              <a:solidFill>
                <a:schemeClr val="dk1"/>
              </a:solidFill>
            </a:endParaRPr>
          </a:p>
          <a:p>
            <a:pPr indent="0" lvl="0" marL="0" rtl="0" algn="ctr">
              <a:spcBef>
                <a:spcPts val="0"/>
              </a:spcBef>
              <a:spcAft>
                <a:spcPts val="0"/>
              </a:spcAft>
              <a:buNone/>
            </a:pPr>
            <a:r>
              <a:rPr lang="it" sz="1505">
                <a:solidFill>
                  <a:schemeClr val="dk1"/>
                </a:solidFill>
              </a:rPr>
              <a:t>Advanced Machine Learning - University of Zurich</a:t>
            </a:r>
            <a:endParaRPr sz="1505">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Gated Linear Units (GLU)</a:t>
            </a:r>
            <a:endParaRPr sz="2720">
              <a:solidFill>
                <a:srgbClr val="000000"/>
              </a:solidFill>
            </a:endParaRPr>
          </a:p>
        </p:txBody>
      </p:sp>
      <p:sp>
        <p:nvSpPr>
          <p:cNvPr id="111" name="Google Shape;111;p22"/>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it">
                <a:solidFill>
                  <a:srgbClr val="000000"/>
                </a:solidFill>
              </a:rPr>
              <a:t>Suppress components of the architecture that aren't necessary </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Applied position wise</a:t>
            </a:r>
            <a:endParaRPr>
              <a:solidFill>
                <a:srgbClr val="000000"/>
              </a:solidFill>
            </a:endParaRPr>
          </a:p>
          <a:p>
            <a:pPr indent="0" lvl="0" marL="457200" rtl="0" algn="l">
              <a:spcBef>
                <a:spcPts val="1000"/>
              </a:spcBef>
              <a:spcAft>
                <a:spcPts val="1200"/>
              </a:spcAft>
              <a:buNone/>
            </a:pPr>
            <a:r>
              <a:t/>
            </a:r>
            <a:endParaRPr>
              <a:solidFill>
                <a:srgbClr val="000000"/>
              </a:solidFill>
            </a:endParaRPr>
          </a:p>
        </p:txBody>
      </p:sp>
      <p:pic>
        <p:nvPicPr>
          <p:cNvPr id="112" name="Google Shape;112;p22"/>
          <p:cNvPicPr preferRelativeResize="0"/>
          <p:nvPr/>
        </p:nvPicPr>
        <p:blipFill>
          <a:blip r:embed="rId3">
            <a:alphaModFix/>
          </a:blip>
          <a:stretch>
            <a:fillRect/>
          </a:stretch>
        </p:blipFill>
        <p:spPr>
          <a:xfrm>
            <a:off x="1491538" y="1810105"/>
            <a:ext cx="5446274" cy="480550"/>
          </a:xfrm>
          <a:prstGeom prst="rect">
            <a:avLst/>
          </a:prstGeom>
          <a:noFill/>
          <a:ln>
            <a:noFill/>
          </a:ln>
        </p:spPr>
      </p:pic>
      <p:pic>
        <p:nvPicPr>
          <p:cNvPr id="113" name="Google Shape;113;p22"/>
          <p:cNvPicPr preferRelativeResize="0"/>
          <p:nvPr/>
        </p:nvPicPr>
        <p:blipFill>
          <a:blip r:embed="rId4">
            <a:alphaModFix/>
          </a:blip>
          <a:stretch>
            <a:fillRect/>
          </a:stretch>
        </p:blipFill>
        <p:spPr>
          <a:xfrm>
            <a:off x="132575" y="2290650"/>
            <a:ext cx="6281428" cy="1999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Gated Residual Network GRN</a:t>
            </a:r>
            <a:endParaRPr sz="2720">
              <a:solidFill>
                <a:srgbClr val="000000"/>
              </a:solidFill>
            </a:endParaRPr>
          </a:p>
        </p:txBody>
      </p:sp>
      <p:sp>
        <p:nvSpPr>
          <p:cNvPr id="119" name="Google Shape;119;p23"/>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it">
                <a:solidFill>
                  <a:srgbClr val="000000"/>
                </a:solidFill>
              </a:rPr>
              <a:t>Allows the model to only apply non-linear processing when needed</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Applied position wise</a:t>
            </a:r>
            <a:endParaRPr>
              <a:solidFill>
                <a:srgbClr val="000000"/>
              </a:solidFill>
            </a:endParaRPr>
          </a:p>
          <a:p>
            <a:pPr indent="0" lvl="0" marL="457200" rtl="0" algn="l">
              <a:spcBef>
                <a:spcPts val="1000"/>
              </a:spcBef>
              <a:spcAft>
                <a:spcPts val="1200"/>
              </a:spcAft>
              <a:buNone/>
            </a:pPr>
            <a:r>
              <a:t/>
            </a:r>
            <a:endParaRPr>
              <a:solidFill>
                <a:srgbClr val="000000"/>
              </a:solidFill>
            </a:endParaRPr>
          </a:p>
        </p:txBody>
      </p:sp>
      <p:pic>
        <p:nvPicPr>
          <p:cNvPr id="120" name="Google Shape;120;p23"/>
          <p:cNvPicPr preferRelativeResize="0"/>
          <p:nvPr/>
        </p:nvPicPr>
        <p:blipFill>
          <a:blip r:embed="rId3">
            <a:alphaModFix/>
          </a:blip>
          <a:stretch>
            <a:fillRect/>
          </a:stretch>
        </p:blipFill>
        <p:spPr>
          <a:xfrm>
            <a:off x="1419850" y="1730600"/>
            <a:ext cx="5747176" cy="1341000"/>
          </a:xfrm>
          <a:prstGeom prst="rect">
            <a:avLst/>
          </a:prstGeom>
          <a:noFill/>
          <a:ln>
            <a:noFill/>
          </a:ln>
        </p:spPr>
      </p:pic>
      <p:pic>
        <p:nvPicPr>
          <p:cNvPr id="121" name="Google Shape;121;p23"/>
          <p:cNvPicPr preferRelativeResize="0"/>
          <p:nvPr/>
        </p:nvPicPr>
        <p:blipFill>
          <a:blip r:embed="rId4">
            <a:alphaModFix/>
          </a:blip>
          <a:stretch>
            <a:fillRect/>
          </a:stretch>
        </p:blipFill>
        <p:spPr>
          <a:xfrm>
            <a:off x="227600" y="3257775"/>
            <a:ext cx="6441076" cy="152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Interpretable MHA</a:t>
            </a:r>
            <a:endParaRPr sz="2720">
              <a:solidFill>
                <a:srgbClr val="000000"/>
              </a:solidFill>
            </a:endParaRPr>
          </a:p>
        </p:txBody>
      </p:sp>
      <p:sp>
        <p:nvSpPr>
          <p:cNvPr id="127" name="Google Shape;127;p24"/>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it">
                <a:solidFill>
                  <a:srgbClr val="000000"/>
                </a:solidFill>
              </a:rPr>
              <a:t>Similar to standard MHA</a:t>
            </a:r>
            <a:endParaRPr>
              <a:solidFill>
                <a:srgbClr val="000000"/>
              </a:solidFill>
            </a:endParaRPr>
          </a:p>
          <a:p>
            <a:pPr indent="-342900" lvl="0" marL="457200" rtl="0" algn="l">
              <a:spcBef>
                <a:spcPts val="1000"/>
              </a:spcBef>
              <a:spcAft>
                <a:spcPts val="0"/>
              </a:spcAft>
              <a:buClr>
                <a:srgbClr val="000000"/>
              </a:buClr>
              <a:buSzPts val="1800"/>
              <a:buChar char="●"/>
            </a:pPr>
            <a:r>
              <a:rPr b="1" lang="it">
                <a:solidFill>
                  <a:srgbClr val="000000"/>
                </a:solidFill>
              </a:rPr>
              <a:t>Share values</a:t>
            </a:r>
            <a:r>
              <a:rPr lang="it">
                <a:solidFill>
                  <a:srgbClr val="000000"/>
                </a:solidFill>
              </a:rPr>
              <a:t> </a:t>
            </a:r>
            <a:r>
              <a:rPr lang="it">
                <a:solidFill>
                  <a:srgbClr val="000000"/>
                </a:solidFill>
              </a:rPr>
              <a:t>across</a:t>
            </a:r>
            <a:r>
              <a:rPr lang="it">
                <a:solidFill>
                  <a:srgbClr val="000000"/>
                </a:solidFill>
              </a:rPr>
              <a:t> all attention heads</a:t>
            </a:r>
            <a:endParaRPr>
              <a:solidFill>
                <a:srgbClr val="000000"/>
              </a:solidFill>
            </a:endParaRPr>
          </a:p>
          <a:p>
            <a:pPr indent="-342900" lvl="0" marL="457200" rtl="0" algn="l">
              <a:spcBef>
                <a:spcPts val="1000"/>
              </a:spcBef>
              <a:spcAft>
                <a:spcPts val="0"/>
              </a:spcAft>
              <a:buClr>
                <a:srgbClr val="000000"/>
              </a:buClr>
              <a:buSzPts val="1800"/>
              <a:buChar char="●"/>
            </a:pPr>
            <a:r>
              <a:rPr i="1" lang="it">
                <a:solidFill>
                  <a:srgbClr val="000000"/>
                </a:solidFill>
              </a:rPr>
              <a:t>Given that different values are used in each head, attention weights alone would </a:t>
            </a:r>
            <a:r>
              <a:rPr b="1" i="1" lang="it">
                <a:solidFill>
                  <a:srgbClr val="000000"/>
                </a:solidFill>
              </a:rPr>
              <a:t>not be indicative of a particular </a:t>
            </a:r>
            <a:r>
              <a:rPr b="1" i="1" lang="it">
                <a:solidFill>
                  <a:srgbClr val="000000"/>
                </a:solidFill>
              </a:rPr>
              <a:t>feature’s</a:t>
            </a:r>
            <a:r>
              <a:rPr b="1" i="1" lang="it">
                <a:solidFill>
                  <a:srgbClr val="000000"/>
                </a:solidFill>
              </a:rPr>
              <a:t> importance</a:t>
            </a:r>
            <a:endParaRPr b="1" i="1">
              <a:solidFill>
                <a:srgbClr val="000000"/>
              </a:solidFill>
            </a:endParaRPr>
          </a:p>
          <a:p>
            <a:pPr indent="0" lvl="0" marL="914400" rtl="0" algn="l">
              <a:spcBef>
                <a:spcPts val="1000"/>
              </a:spcBef>
              <a:spcAft>
                <a:spcPts val="0"/>
              </a:spcAft>
              <a:buNone/>
            </a:pPr>
            <a:r>
              <a:t/>
            </a:r>
            <a:endParaRPr>
              <a:solidFill>
                <a:srgbClr val="000000"/>
              </a:solidFill>
            </a:endParaRPr>
          </a:p>
          <a:p>
            <a:pPr indent="0" lvl="0" marL="457200" rtl="0" algn="l">
              <a:spcBef>
                <a:spcPts val="1000"/>
              </a:spcBef>
              <a:spcAft>
                <a:spcPts val="1200"/>
              </a:spcAft>
              <a:buNone/>
            </a:pPr>
            <a:r>
              <a:t/>
            </a:r>
            <a:endParaRPr>
              <a:solidFill>
                <a:srgbClr val="000000"/>
              </a:solidFill>
            </a:endParaRPr>
          </a:p>
        </p:txBody>
      </p:sp>
      <p:pic>
        <p:nvPicPr>
          <p:cNvPr id="128" name="Google Shape;128;p24"/>
          <p:cNvPicPr preferRelativeResize="0"/>
          <p:nvPr/>
        </p:nvPicPr>
        <p:blipFill>
          <a:blip r:embed="rId3">
            <a:alphaModFix/>
          </a:blip>
          <a:stretch>
            <a:fillRect/>
          </a:stretch>
        </p:blipFill>
        <p:spPr>
          <a:xfrm>
            <a:off x="2192075" y="2905325"/>
            <a:ext cx="4478975" cy="182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Model Architecture: Self-Attention Momentum Transformer</a:t>
            </a:r>
            <a:endParaRPr sz="2720">
              <a:solidFill>
                <a:srgbClr val="000000"/>
              </a:solidFill>
            </a:endParaRPr>
          </a:p>
        </p:txBody>
      </p:sp>
      <p:sp>
        <p:nvSpPr>
          <p:cNvPr id="134" name="Google Shape;134;p25"/>
          <p:cNvSpPr txBox="1"/>
          <p:nvPr>
            <p:ph idx="1" type="body"/>
          </p:nvPr>
        </p:nvSpPr>
        <p:spPr>
          <a:xfrm>
            <a:off x="0" y="813900"/>
            <a:ext cx="8832300" cy="43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000000"/>
                </a:solidFill>
              </a:rPr>
              <a:t>Main Components</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LSTM Encoder</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GRN Components</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(Regular) Multihead Attention</a:t>
            </a:r>
            <a:endParaRPr>
              <a:solidFill>
                <a:srgbClr val="000000"/>
              </a:solidFill>
            </a:endParaRPr>
          </a:p>
          <a:p>
            <a:pPr indent="0" lvl="0" marL="0" rtl="0" algn="l">
              <a:spcBef>
                <a:spcPts val="1000"/>
              </a:spcBef>
              <a:spcAft>
                <a:spcPts val="0"/>
              </a:spcAft>
              <a:buNone/>
            </a:pPr>
            <a:r>
              <a:rPr lang="it">
                <a:solidFill>
                  <a:srgbClr val="000000"/>
                </a:solidFill>
              </a:rPr>
              <a:t>Motivation:</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Finding out if using the custom attention architecture is beneficial over using regular </a:t>
            </a:r>
            <a:r>
              <a:rPr lang="it">
                <a:solidFill>
                  <a:srgbClr val="000000"/>
                </a:solidFill>
              </a:rPr>
              <a:t>multihead</a:t>
            </a:r>
            <a:r>
              <a:rPr lang="it">
                <a:solidFill>
                  <a:srgbClr val="000000"/>
                </a:solidFill>
              </a:rPr>
              <a:t> attention</a:t>
            </a:r>
            <a:endParaRPr>
              <a:solidFill>
                <a:srgbClr val="000000"/>
              </a:solidFill>
            </a:endParaRPr>
          </a:p>
          <a:p>
            <a:pPr indent="0" lvl="0" marL="0" rtl="0" algn="l">
              <a:spcBef>
                <a:spcPts val="1000"/>
              </a:spcBef>
              <a:spcAft>
                <a:spcPts val="0"/>
              </a:spcAft>
              <a:buNone/>
            </a:pPr>
            <a:r>
              <a:t/>
            </a:r>
            <a:endParaRPr>
              <a:solidFill>
                <a:srgbClr val="000000"/>
              </a:solidFill>
            </a:endParaRPr>
          </a:p>
          <a:p>
            <a:pPr indent="0" lvl="0" marL="457200" rtl="0" algn="l">
              <a:spcBef>
                <a:spcPts val="1000"/>
              </a:spcBef>
              <a:spcAft>
                <a:spcPts val="12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Model Architecture: GRU Momentum Transformer</a:t>
            </a:r>
            <a:endParaRPr sz="2720">
              <a:solidFill>
                <a:srgbClr val="000000"/>
              </a:solidFill>
            </a:endParaRPr>
          </a:p>
        </p:txBody>
      </p:sp>
      <p:sp>
        <p:nvSpPr>
          <p:cNvPr id="140" name="Google Shape;140;p26"/>
          <p:cNvSpPr txBox="1"/>
          <p:nvPr>
            <p:ph idx="1" type="body"/>
          </p:nvPr>
        </p:nvSpPr>
        <p:spPr>
          <a:xfrm>
            <a:off x="0" y="813900"/>
            <a:ext cx="8832300" cy="43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000000"/>
                </a:solidFill>
              </a:rPr>
              <a:t>Main Components</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GRU Encoder</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GRN Components</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Interpretable</a:t>
            </a:r>
            <a:r>
              <a:rPr lang="it">
                <a:solidFill>
                  <a:srgbClr val="000000"/>
                </a:solidFill>
              </a:rPr>
              <a:t> Multihead Attention</a:t>
            </a:r>
            <a:endParaRPr>
              <a:solidFill>
                <a:srgbClr val="000000"/>
              </a:solidFill>
            </a:endParaRPr>
          </a:p>
          <a:p>
            <a:pPr indent="0" lvl="0" marL="0" rtl="0" algn="l">
              <a:spcBef>
                <a:spcPts val="1000"/>
              </a:spcBef>
              <a:spcAft>
                <a:spcPts val="0"/>
              </a:spcAft>
              <a:buNone/>
            </a:pPr>
            <a:r>
              <a:rPr lang="it">
                <a:solidFill>
                  <a:srgbClr val="000000"/>
                </a:solidFill>
              </a:rPr>
              <a:t>Motivation:</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Literature tells us for some tasks LSTM networks are better than GRU ones but for others it’s the other way around.</a:t>
            </a:r>
            <a:endParaRPr>
              <a:solidFill>
                <a:srgbClr val="000000"/>
              </a:solidFill>
            </a:endParaRPr>
          </a:p>
          <a:p>
            <a:pPr indent="0" lvl="0" marL="0" rtl="0" algn="l">
              <a:spcBef>
                <a:spcPts val="1000"/>
              </a:spcBef>
              <a:spcAft>
                <a:spcPts val="0"/>
              </a:spcAft>
              <a:buNone/>
            </a:pPr>
            <a:r>
              <a:t/>
            </a:r>
            <a:endParaRPr>
              <a:solidFill>
                <a:srgbClr val="D9D9D9"/>
              </a:solidFill>
            </a:endParaRPr>
          </a:p>
          <a:p>
            <a:pPr indent="0" lvl="0" marL="457200" rtl="0" algn="l">
              <a:spcBef>
                <a:spcPts val="1000"/>
              </a:spcBef>
              <a:spcAft>
                <a:spcPts val="1200"/>
              </a:spcAft>
              <a:buNone/>
            </a:pPr>
            <a:r>
              <a:t/>
            </a:r>
            <a:endParaRPr>
              <a:solidFill>
                <a:srgbClr val="D9D9D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Model Architecture: CNN Momentum Transformer</a:t>
            </a:r>
            <a:endParaRPr sz="2720">
              <a:solidFill>
                <a:srgbClr val="000000"/>
              </a:solidFill>
            </a:endParaRPr>
          </a:p>
        </p:txBody>
      </p:sp>
      <p:sp>
        <p:nvSpPr>
          <p:cNvPr id="146" name="Google Shape;146;p27"/>
          <p:cNvSpPr txBox="1"/>
          <p:nvPr>
            <p:ph idx="1" type="body"/>
          </p:nvPr>
        </p:nvSpPr>
        <p:spPr>
          <a:xfrm>
            <a:off x="0" y="813900"/>
            <a:ext cx="8832300" cy="43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000000"/>
                </a:solidFill>
              </a:rPr>
              <a:t>Main Components</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LSTM Encoder</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CNN Components</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Interpretable Multihead Attention</a:t>
            </a:r>
            <a:endParaRPr>
              <a:solidFill>
                <a:srgbClr val="000000"/>
              </a:solidFill>
            </a:endParaRPr>
          </a:p>
          <a:p>
            <a:pPr indent="0" lvl="0" marL="0" rtl="0" algn="l">
              <a:spcBef>
                <a:spcPts val="1000"/>
              </a:spcBef>
              <a:spcAft>
                <a:spcPts val="0"/>
              </a:spcAft>
              <a:buNone/>
            </a:pPr>
            <a:r>
              <a:rPr lang="it">
                <a:solidFill>
                  <a:srgbClr val="000000"/>
                </a:solidFill>
              </a:rPr>
              <a:t>Motivation</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CNNs have the benefit of having fewer parameters than fully connected networks, making them better suited for handling noisy data due to their efficient feature extraction capabilities.</a:t>
            </a:r>
            <a:endParaRPr>
              <a:solidFill>
                <a:srgbClr val="000000"/>
              </a:solidFill>
            </a:endParaRPr>
          </a:p>
          <a:p>
            <a:pPr indent="0" lvl="0" marL="0" rtl="0" algn="l">
              <a:spcBef>
                <a:spcPts val="1000"/>
              </a:spcBef>
              <a:spcAft>
                <a:spcPts val="0"/>
              </a:spcAft>
              <a:buNone/>
            </a:pPr>
            <a:r>
              <a:rPr lang="it">
                <a:solidFill>
                  <a:srgbClr val="000000"/>
                </a:solidFill>
              </a:rPr>
              <a:t>Architecture</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We treat the different time steps of the sequences as different channels.</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Benchmark models</a:t>
            </a:r>
            <a:endParaRPr sz="2720">
              <a:solidFill>
                <a:srgbClr val="000000"/>
              </a:solidFill>
            </a:endParaRPr>
          </a:p>
        </p:txBody>
      </p:sp>
      <p:sp>
        <p:nvSpPr>
          <p:cNvPr id="152" name="Google Shape;152;p28"/>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it">
                <a:solidFill>
                  <a:srgbClr val="000000"/>
                </a:solidFill>
              </a:rPr>
              <a:t>Transformers (Encoder only and Encoder-Decoder)</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LSTM model</a:t>
            </a:r>
            <a:endParaRPr>
              <a:solidFill>
                <a:srgbClr val="000000"/>
              </a:solidFill>
            </a:endParaRPr>
          </a:p>
          <a:p>
            <a:pPr indent="-342900" lvl="0" marL="457200" rtl="0" algn="l">
              <a:spcBef>
                <a:spcPts val="1000"/>
              </a:spcBef>
              <a:spcAft>
                <a:spcPts val="1000"/>
              </a:spcAft>
              <a:buClr>
                <a:srgbClr val="000000"/>
              </a:buClr>
              <a:buSzPts val="1800"/>
              <a:buChar char="●"/>
            </a:pPr>
            <a:r>
              <a:rPr lang="it">
                <a:solidFill>
                  <a:srgbClr val="000000"/>
                </a:solidFill>
              </a:rPr>
              <a:t>Random Forest model</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chemeClr val="dk1"/>
                </a:solidFill>
                <a:highlight>
                  <a:schemeClr val="lt1"/>
                </a:highlight>
              </a:rPr>
              <a:t>Neural network architecture designed for sequential data, leverages self-attention for efficient parallel processing to capture long-range dependencies, widely used in NLP.</a:t>
            </a:r>
            <a:endParaRPr sz="1700">
              <a:solidFill>
                <a:schemeClr val="dk1"/>
              </a:solidFill>
              <a:highlight>
                <a:schemeClr val="lt1"/>
              </a:highlight>
            </a:endParaRPr>
          </a:p>
          <a:p>
            <a:pPr indent="0" lvl="0" marL="0" rtl="0" algn="l">
              <a:spcBef>
                <a:spcPts val="0"/>
              </a:spcBef>
              <a:spcAft>
                <a:spcPts val="0"/>
              </a:spcAft>
              <a:buNone/>
            </a:pPr>
            <a:r>
              <a:t/>
            </a:r>
            <a:endParaRPr sz="1700">
              <a:solidFill>
                <a:schemeClr val="dk1"/>
              </a:solidFill>
              <a:highlight>
                <a:schemeClr val="lt1"/>
              </a:highlight>
            </a:endParaRPr>
          </a:p>
          <a:p>
            <a:pPr indent="-336550" lvl="0" marL="457200" rtl="0" algn="l">
              <a:spcBef>
                <a:spcPts val="0"/>
              </a:spcBef>
              <a:spcAft>
                <a:spcPts val="0"/>
              </a:spcAft>
              <a:buClr>
                <a:srgbClr val="000000"/>
              </a:buClr>
              <a:buSzPts val="1700"/>
              <a:buChar char="●"/>
            </a:pPr>
            <a:r>
              <a:rPr lang="it" sz="1700">
                <a:solidFill>
                  <a:srgbClr val="000000"/>
                </a:solidFill>
              </a:rPr>
              <a:t>Transformer Encoder Layer:</a:t>
            </a:r>
            <a:endParaRPr sz="1700">
              <a:solidFill>
                <a:srgbClr val="000000"/>
              </a:solidFill>
            </a:endParaRPr>
          </a:p>
          <a:p>
            <a:pPr indent="-336550" lvl="1" marL="914400" rtl="0" algn="l">
              <a:spcBef>
                <a:spcPts val="0"/>
              </a:spcBef>
              <a:spcAft>
                <a:spcPts val="0"/>
              </a:spcAft>
              <a:buClr>
                <a:srgbClr val="000000"/>
              </a:buClr>
              <a:buSzPts val="1700"/>
              <a:buChar char="○"/>
            </a:pPr>
            <a:r>
              <a:rPr lang="it" sz="1700">
                <a:solidFill>
                  <a:srgbClr val="000000"/>
                </a:solidFill>
              </a:rPr>
              <a:t>Multi-Head Self-Attention: Allows the model to focus on different parts of the sequence simultaneously</a:t>
            </a:r>
            <a:endParaRPr sz="1700">
              <a:solidFill>
                <a:srgbClr val="000000"/>
              </a:solidFill>
            </a:endParaRPr>
          </a:p>
          <a:p>
            <a:pPr indent="-336550" lvl="1" marL="914400" rtl="0" algn="l">
              <a:spcBef>
                <a:spcPts val="0"/>
              </a:spcBef>
              <a:spcAft>
                <a:spcPts val="0"/>
              </a:spcAft>
              <a:buClr>
                <a:srgbClr val="000000"/>
              </a:buClr>
              <a:buSzPts val="1700"/>
              <a:buChar char="○"/>
            </a:pPr>
            <a:r>
              <a:rPr lang="it" sz="1700">
                <a:solidFill>
                  <a:srgbClr val="000000"/>
                </a:solidFill>
              </a:rPr>
              <a:t>Feed-Forward Network Applies Transformation to each position</a:t>
            </a:r>
            <a:endParaRPr sz="1700">
              <a:solidFill>
                <a:srgbClr val="000000"/>
              </a:solidFill>
            </a:endParaRPr>
          </a:p>
          <a:p>
            <a:pPr indent="-336550" lvl="1" marL="914400" rtl="0" algn="l">
              <a:spcBef>
                <a:spcPts val="0"/>
              </a:spcBef>
              <a:spcAft>
                <a:spcPts val="0"/>
              </a:spcAft>
              <a:buClr>
                <a:srgbClr val="000000"/>
              </a:buClr>
              <a:buSzPts val="1700"/>
              <a:buChar char="○"/>
            </a:pPr>
            <a:r>
              <a:rPr lang="it" sz="1700">
                <a:solidFill>
                  <a:srgbClr val="000000"/>
                </a:solidFill>
              </a:rPr>
              <a:t>Layer Normalization: Stabilizing training</a:t>
            </a:r>
            <a:endParaRPr sz="1700">
              <a:solidFill>
                <a:srgbClr val="000000"/>
              </a:solidFill>
            </a:endParaRPr>
          </a:p>
          <a:p>
            <a:pPr indent="0" lvl="0" marL="0" rtl="0" algn="l">
              <a:spcBef>
                <a:spcPts val="1200"/>
              </a:spcBef>
              <a:spcAft>
                <a:spcPts val="1200"/>
              </a:spcAft>
              <a:buNone/>
            </a:pPr>
            <a:r>
              <a:t/>
            </a:r>
            <a:endParaRPr sz="1700">
              <a:solidFill>
                <a:srgbClr val="000000"/>
              </a:solidFill>
            </a:endParaRPr>
          </a:p>
        </p:txBody>
      </p:sp>
      <p:sp>
        <p:nvSpPr>
          <p:cNvPr id="158" name="Google Shape;158;p29"/>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a:t>Transformer- Components Encoder</a:t>
            </a:r>
            <a:endParaRPr sz="272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it" sz="1700">
                <a:solidFill>
                  <a:srgbClr val="000000"/>
                </a:solidFill>
              </a:rPr>
              <a:t>Target Mask: Each position in the target can only attend to previous positions, not future ones</a:t>
            </a:r>
            <a:endParaRPr sz="1700">
              <a:solidFill>
                <a:srgbClr val="000000"/>
              </a:solidFill>
            </a:endParaRPr>
          </a:p>
          <a:p>
            <a:pPr indent="-336550" lvl="0" marL="457200" rtl="0" algn="l">
              <a:spcBef>
                <a:spcPts val="0"/>
              </a:spcBef>
              <a:spcAft>
                <a:spcPts val="0"/>
              </a:spcAft>
              <a:buClr>
                <a:srgbClr val="000000"/>
              </a:buClr>
              <a:buSzPts val="1700"/>
              <a:buChar char="●"/>
            </a:pPr>
            <a:r>
              <a:rPr lang="it" sz="1700">
                <a:solidFill>
                  <a:srgbClr val="000000"/>
                </a:solidFill>
              </a:rPr>
              <a:t>Transformer Decoder: Processes the target input (tgt) along with the encoded source (src)</a:t>
            </a:r>
            <a:endParaRPr sz="1700">
              <a:solidFill>
                <a:srgbClr val="000000"/>
              </a:solidFill>
            </a:endParaRPr>
          </a:p>
          <a:p>
            <a:pPr indent="-336550" lvl="0" marL="457200" rtl="0" algn="l">
              <a:spcBef>
                <a:spcPts val="0"/>
              </a:spcBef>
              <a:spcAft>
                <a:spcPts val="0"/>
              </a:spcAft>
              <a:buClr>
                <a:srgbClr val="000000"/>
              </a:buClr>
              <a:buSzPts val="1700"/>
              <a:buChar char="●"/>
            </a:pPr>
            <a:r>
              <a:rPr lang="it" sz="1700">
                <a:solidFill>
                  <a:srgbClr val="000000"/>
                </a:solidFill>
              </a:rPr>
              <a:t>Output Linear Layer: maps output of the transformer to the target feature dimension</a:t>
            </a:r>
            <a:endParaRPr sz="1700">
              <a:solidFill>
                <a:srgbClr val="000000"/>
              </a:solidFill>
            </a:endParaRPr>
          </a:p>
          <a:p>
            <a:pPr indent="-336550" lvl="0" marL="457200" rtl="0" algn="l">
              <a:spcBef>
                <a:spcPts val="0"/>
              </a:spcBef>
              <a:spcAft>
                <a:spcPts val="0"/>
              </a:spcAft>
              <a:buClr>
                <a:srgbClr val="000000"/>
              </a:buClr>
              <a:buSzPts val="1700"/>
              <a:buChar char="●"/>
            </a:pPr>
            <a:r>
              <a:rPr lang="it" sz="1700">
                <a:solidFill>
                  <a:schemeClr val="dk1"/>
                </a:solidFill>
              </a:rPr>
              <a:t>Tan Activation: Ensures output values are between -1 and 1</a:t>
            </a:r>
            <a:endParaRPr sz="1700">
              <a:solidFill>
                <a:srgbClr val="000000"/>
              </a:solidFill>
            </a:endParaRPr>
          </a:p>
          <a:p>
            <a:pPr indent="0" lvl="0" marL="457200" rtl="0" algn="l">
              <a:spcBef>
                <a:spcPts val="1200"/>
              </a:spcBef>
              <a:spcAft>
                <a:spcPts val="1200"/>
              </a:spcAft>
              <a:buNone/>
            </a:pPr>
            <a:r>
              <a:t/>
            </a:r>
            <a:endParaRPr sz="1700">
              <a:solidFill>
                <a:srgbClr val="000000"/>
              </a:solidFill>
            </a:endParaRPr>
          </a:p>
        </p:txBody>
      </p:sp>
      <p:sp>
        <p:nvSpPr>
          <p:cNvPr id="164" name="Google Shape;164;p30"/>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a:t>Transformer- Components Decoder</a:t>
            </a:r>
            <a:endParaRPr sz="272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700">
                <a:solidFill>
                  <a:srgbClr val="000000"/>
                </a:solidFill>
                <a:highlight>
                  <a:schemeClr val="lt1"/>
                </a:highlight>
              </a:rPr>
              <a:t>Long short-term memory (LSTM) is a variation of the RNN architecture. RNN models can only memorize short-term information, LSTM can better handle long term relationships in the data. Moreover, RNN models suffer from the vanishing gradient problem for long data sequences; however, LSTM can reduce this issue.</a:t>
            </a:r>
            <a:endParaRPr sz="1700">
              <a:solidFill>
                <a:srgbClr val="000000"/>
              </a:solidFill>
              <a:highlight>
                <a:schemeClr val="lt1"/>
              </a:highlight>
            </a:endParaRPr>
          </a:p>
          <a:p>
            <a:pPr indent="0" lvl="0" marL="0" rtl="0" algn="l">
              <a:spcBef>
                <a:spcPts val="0"/>
              </a:spcBef>
              <a:spcAft>
                <a:spcPts val="0"/>
              </a:spcAft>
              <a:buNone/>
            </a:pPr>
            <a:r>
              <a:t/>
            </a:r>
            <a:endParaRPr sz="1700">
              <a:solidFill>
                <a:srgbClr val="000000"/>
              </a:solidFill>
              <a:highlight>
                <a:schemeClr val="lt1"/>
              </a:highlight>
            </a:endParaRPr>
          </a:p>
          <a:p>
            <a:pPr indent="0" lvl="0" marL="0" rtl="0" algn="l">
              <a:spcBef>
                <a:spcPts val="0"/>
              </a:spcBef>
              <a:spcAft>
                <a:spcPts val="0"/>
              </a:spcAft>
              <a:buNone/>
            </a:pPr>
            <a:r>
              <a:rPr b="1" lang="it" sz="1700">
                <a:solidFill>
                  <a:srgbClr val="000000"/>
                </a:solidFill>
                <a:highlight>
                  <a:schemeClr val="lt1"/>
                </a:highlight>
              </a:rPr>
              <a:t>Components:</a:t>
            </a:r>
            <a:endParaRPr b="1" sz="1700">
              <a:solidFill>
                <a:srgbClr val="000000"/>
              </a:solidFill>
              <a:highlight>
                <a:schemeClr val="lt1"/>
              </a:highlight>
            </a:endParaRPr>
          </a:p>
          <a:p>
            <a:pPr indent="-336550" lvl="0" marL="457200" rtl="0" algn="l">
              <a:spcBef>
                <a:spcPts val="0"/>
              </a:spcBef>
              <a:spcAft>
                <a:spcPts val="0"/>
              </a:spcAft>
              <a:buClr>
                <a:srgbClr val="000000"/>
              </a:buClr>
              <a:buSzPts val="1700"/>
              <a:buChar char="●"/>
            </a:pPr>
            <a:r>
              <a:rPr lang="it" sz="1700">
                <a:solidFill>
                  <a:srgbClr val="000000"/>
                </a:solidFill>
              </a:rPr>
              <a:t>LSTM Layer: Captures sequential dependencies</a:t>
            </a:r>
            <a:endParaRPr sz="1700">
              <a:solidFill>
                <a:srgbClr val="000000"/>
              </a:solidFill>
            </a:endParaRPr>
          </a:p>
          <a:p>
            <a:pPr indent="-336550" lvl="0" marL="457200" rtl="0" algn="l">
              <a:spcBef>
                <a:spcPts val="0"/>
              </a:spcBef>
              <a:spcAft>
                <a:spcPts val="0"/>
              </a:spcAft>
              <a:buClr>
                <a:srgbClr val="000000"/>
              </a:buClr>
              <a:buSzPts val="1700"/>
              <a:buChar char="●"/>
            </a:pPr>
            <a:r>
              <a:rPr lang="it" sz="1700">
                <a:solidFill>
                  <a:srgbClr val="000000"/>
                </a:solidFill>
              </a:rPr>
              <a:t>Dropout Layer: Regularizes the model </a:t>
            </a:r>
            <a:endParaRPr sz="1700">
              <a:solidFill>
                <a:srgbClr val="000000"/>
              </a:solidFill>
            </a:endParaRPr>
          </a:p>
          <a:p>
            <a:pPr indent="-336550" lvl="0" marL="457200" rtl="0" algn="l">
              <a:spcBef>
                <a:spcPts val="0"/>
              </a:spcBef>
              <a:spcAft>
                <a:spcPts val="0"/>
              </a:spcAft>
              <a:buClr>
                <a:srgbClr val="000000"/>
              </a:buClr>
              <a:buSzPts val="1700"/>
              <a:buChar char="●"/>
            </a:pPr>
            <a:r>
              <a:rPr lang="it" sz="1700">
                <a:solidFill>
                  <a:srgbClr val="000000"/>
                </a:solidFill>
              </a:rPr>
              <a:t>Linear Layer: Maps hidden state output to the desired output size</a:t>
            </a:r>
            <a:endParaRPr sz="1700">
              <a:solidFill>
                <a:srgbClr val="000000"/>
              </a:solidFill>
            </a:endParaRPr>
          </a:p>
          <a:p>
            <a:pPr indent="-336550" lvl="0" marL="457200" rtl="0" algn="l">
              <a:spcBef>
                <a:spcPts val="0"/>
              </a:spcBef>
              <a:spcAft>
                <a:spcPts val="0"/>
              </a:spcAft>
              <a:buClr>
                <a:srgbClr val="000000"/>
              </a:buClr>
              <a:buSzPts val="1700"/>
              <a:buChar char="●"/>
            </a:pPr>
            <a:r>
              <a:rPr lang="it" sz="1700">
                <a:solidFill>
                  <a:srgbClr val="000000"/>
                </a:solidFill>
              </a:rPr>
              <a:t>Tan Activation: Ensures output values are between -1 and 1</a:t>
            </a:r>
            <a:endParaRPr sz="1700">
              <a:solidFill>
                <a:srgbClr val="000000"/>
              </a:solidFill>
            </a:endParaRPr>
          </a:p>
        </p:txBody>
      </p:sp>
      <p:sp>
        <p:nvSpPr>
          <p:cNvPr id="170" name="Google Shape;170;p31"/>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a:t>Long Short-Term Memory (LSTM) Model</a:t>
            </a:r>
            <a:endParaRPr sz="272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Introduction</a:t>
            </a:r>
            <a:endParaRPr sz="2720">
              <a:solidFill>
                <a:srgbClr val="000000"/>
              </a:solidFill>
            </a:endParaRPr>
          </a:p>
        </p:txBody>
      </p:sp>
      <p:sp>
        <p:nvSpPr>
          <p:cNvPr id="61" name="Google Shape;61;p14"/>
          <p:cNvSpPr txBox="1"/>
          <p:nvPr>
            <p:ph idx="1" type="body"/>
          </p:nvPr>
        </p:nvSpPr>
        <p:spPr>
          <a:xfrm>
            <a:off x="0" y="813900"/>
            <a:ext cx="9102900" cy="43296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Char char="●"/>
            </a:pPr>
            <a:r>
              <a:rPr b="1" lang="it" sz="1900">
                <a:solidFill>
                  <a:srgbClr val="000000"/>
                </a:solidFill>
              </a:rPr>
              <a:t>Goal</a:t>
            </a:r>
            <a:r>
              <a:rPr lang="it" sz="1900">
                <a:solidFill>
                  <a:srgbClr val="000000"/>
                </a:solidFill>
              </a:rPr>
              <a:t>: Predicting Intraday Financial Time Series using Transformers</a:t>
            </a:r>
            <a:endParaRPr sz="1900">
              <a:solidFill>
                <a:srgbClr val="000000"/>
              </a:solidFill>
            </a:endParaRPr>
          </a:p>
          <a:p>
            <a:pPr indent="-342900" lvl="0" marL="457200" rtl="0" algn="l">
              <a:lnSpc>
                <a:spcPct val="115000"/>
              </a:lnSpc>
              <a:spcBef>
                <a:spcPts val="1000"/>
              </a:spcBef>
              <a:spcAft>
                <a:spcPts val="0"/>
              </a:spcAft>
              <a:buClr>
                <a:srgbClr val="000000"/>
              </a:buClr>
              <a:buSzPts val="1800"/>
              <a:buChar char="●"/>
            </a:pPr>
            <a:r>
              <a:rPr b="1" lang="it" sz="1900">
                <a:solidFill>
                  <a:srgbClr val="000000"/>
                </a:solidFill>
              </a:rPr>
              <a:t>Model</a:t>
            </a:r>
            <a:r>
              <a:rPr lang="it" sz="1900">
                <a:solidFill>
                  <a:srgbClr val="000000"/>
                </a:solidFill>
              </a:rPr>
              <a:t>: based on the paper “</a:t>
            </a:r>
            <a:r>
              <a:rPr i="1" lang="it" sz="1900">
                <a:solidFill>
                  <a:srgbClr val="000000"/>
                </a:solidFill>
              </a:rPr>
              <a:t>Trading with the Momentum Transformer: An Intelligent and Interpretable Architecture</a:t>
            </a:r>
            <a:r>
              <a:rPr lang="it" sz="1900">
                <a:solidFill>
                  <a:srgbClr val="000000"/>
                </a:solidFill>
              </a:rPr>
              <a:t>” (arXiv:2112.08534)</a:t>
            </a:r>
            <a:endParaRPr sz="1900">
              <a:solidFill>
                <a:srgbClr val="000000"/>
              </a:solidFill>
            </a:endParaRPr>
          </a:p>
          <a:p>
            <a:pPr indent="-349250" lvl="0" marL="457200" rtl="0" algn="l">
              <a:spcBef>
                <a:spcPts val="1000"/>
              </a:spcBef>
              <a:spcAft>
                <a:spcPts val="1000"/>
              </a:spcAft>
              <a:buClr>
                <a:srgbClr val="000000"/>
              </a:buClr>
              <a:buSzPts val="1900"/>
              <a:buChar char="●"/>
            </a:pPr>
            <a:r>
              <a:rPr b="1" lang="it" sz="1900">
                <a:solidFill>
                  <a:srgbClr val="000000"/>
                </a:solidFill>
              </a:rPr>
              <a:t>Data</a:t>
            </a:r>
            <a:r>
              <a:rPr lang="it" sz="1900">
                <a:solidFill>
                  <a:srgbClr val="000000"/>
                </a:solidFill>
              </a:rPr>
              <a:t>: Kaggle competition “Optiver - Trading at the Close”</a:t>
            </a:r>
            <a:endParaRPr sz="19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it">
                <a:solidFill>
                  <a:srgbClr val="000000"/>
                </a:solidFill>
                <a:highlight>
                  <a:schemeClr val="lt1"/>
                </a:highlight>
              </a:rPr>
              <a:t>The Random Forest model is bagging based ensemble learning method used for regression and classification tasks. It operates by constructing multiple decision trees during training and outputting the average prediction of the individual trees to improve predictive accuracy and control overfitting.</a:t>
            </a:r>
            <a:endParaRPr>
              <a:solidFill>
                <a:srgbClr val="000000"/>
              </a:solidFill>
              <a:highlight>
                <a:schemeClr val="lt1"/>
              </a:highlight>
            </a:endParaRPr>
          </a:p>
          <a:p>
            <a:pPr indent="0" lvl="0" marL="0" rtl="0" algn="l">
              <a:spcBef>
                <a:spcPts val="1200"/>
              </a:spcBef>
              <a:spcAft>
                <a:spcPts val="0"/>
              </a:spcAft>
              <a:buNone/>
            </a:pPr>
            <a:r>
              <a:t/>
            </a:r>
            <a:endParaRPr sz="1700">
              <a:solidFill>
                <a:srgbClr val="000000"/>
              </a:solidFill>
              <a:highlight>
                <a:schemeClr val="lt1"/>
              </a:highlight>
            </a:endParaRPr>
          </a:p>
          <a:p>
            <a:pPr indent="0" lvl="0" marL="0" rtl="0" algn="l">
              <a:spcBef>
                <a:spcPts val="0"/>
              </a:spcBef>
              <a:spcAft>
                <a:spcPts val="0"/>
              </a:spcAft>
              <a:buNone/>
            </a:pPr>
            <a:r>
              <a:t/>
            </a:r>
            <a:endParaRPr sz="1700">
              <a:solidFill>
                <a:srgbClr val="000000"/>
              </a:solidFill>
              <a:highlight>
                <a:schemeClr val="lt1"/>
              </a:highlight>
            </a:endParaRPr>
          </a:p>
          <a:p>
            <a:pPr indent="0" lvl="0" marL="0" rtl="0" algn="l">
              <a:spcBef>
                <a:spcPts val="0"/>
              </a:spcBef>
              <a:spcAft>
                <a:spcPts val="0"/>
              </a:spcAft>
              <a:buNone/>
            </a:pPr>
            <a:r>
              <a:rPr b="1" lang="it" sz="1700">
                <a:solidFill>
                  <a:srgbClr val="000000"/>
                </a:solidFill>
                <a:highlight>
                  <a:schemeClr val="lt1"/>
                </a:highlight>
              </a:rPr>
              <a:t>Components:</a:t>
            </a:r>
            <a:endParaRPr b="1" sz="1700">
              <a:solidFill>
                <a:srgbClr val="000000"/>
              </a:solidFill>
              <a:highlight>
                <a:schemeClr val="lt1"/>
              </a:highlight>
            </a:endParaRPr>
          </a:p>
          <a:p>
            <a:pPr indent="-336550" lvl="0" marL="457200" rtl="0" algn="l">
              <a:spcBef>
                <a:spcPts val="0"/>
              </a:spcBef>
              <a:spcAft>
                <a:spcPts val="0"/>
              </a:spcAft>
              <a:buClr>
                <a:srgbClr val="000000"/>
              </a:buClr>
              <a:buSzPts val="1700"/>
              <a:buChar char="●"/>
            </a:pPr>
            <a:r>
              <a:rPr lang="it" sz="1700">
                <a:solidFill>
                  <a:srgbClr val="000000"/>
                </a:solidFill>
              </a:rPr>
              <a:t>RandomForestRegressor: sklearn model</a:t>
            </a:r>
            <a:endParaRPr sz="1700">
              <a:solidFill>
                <a:srgbClr val="000000"/>
              </a:solidFill>
            </a:endParaRPr>
          </a:p>
          <a:p>
            <a:pPr indent="-336550" lvl="0" marL="457200" rtl="0" algn="l">
              <a:spcBef>
                <a:spcPts val="0"/>
              </a:spcBef>
              <a:spcAft>
                <a:spcPts val="0"/>
              </a:spcAft>
              <a:buClr>
                <a:srgbClr val="000000"/>
              </a:buClr>
              <a:buSzPts val="1700"/>
              <a:buChar char="●"/>
            </a:pPr>
            <a:r>
              <a:rPr lang="it" sz="1700">
                <a:solidFill>
                  <a:srgbClr val="000000"/>
                </a:solidFill>
              </a:rPr>
              <a:t>n_estimators: number of trees in forest</a:t>
            </a:r>
            <a:endParaRPr sz="1700">
              <a:solidFill>
                <a:srgbClr val="000000"/>
              </a:solidFill>
            </a:endParaRPr>
          </a:p>
          <a:p>
            <a:pPr indent="-336550" lvl="0" marL="457200" rtl="0" algn="l">
              <a:spcBef>
                <a:spcPts val="0"/>
              </a:spcBef>
              <a:spcAft>
                <a:spcPts val="0"/>
              </a:spcAft>
              <a:buClr>
                <a:srgbClr val="000000"/>
              </a:buClr>
              <a:buSzPts val="1700"/>
              <a:buChar char="●"/>
            </a:pPr>
            <a:r>
              <a:rPr lang="it" sz="1700">
                <a:solidFill>
                  <a:srgbClr val="000000"/>
                </a:solidFill>
              </a:rPr>
              <a:t>max_depth: maximum depth of trees</a:t>
            </a:r>
            <a:endParaRPr sz="1700">
              <a:solidFill>
                <a:srgbClr val="000000"/>
              </a:solidFill>
            </a:endParaRPr>
          </a:p>
          <a:p>
            <a:pPr indent="-336550" lvl="0" marL="457200" rtl="0" algn="l">
              <a:spcBef>
                <a:spcPts val="0"/>
              </a:spcBef>
              <a:spcAft>
                <a:spcPts val="0"/>
              </a:spcAft>
              <a:buClr>
                <a:srgbClr val="000000"/>
              </a:buClr>
              <a:buSzPts val="1700"/>
              <a:buChar char="●"/>
            </a:pPr>
            <a:r>
              <a:rPr lang="it" sz="1700">
                <a:solidFill>
                  <a:srgbClr val="000000"/>
                </a:solidFill>
              </a:rPr>
              <a:t>criterion: measurement of split quality (squared error)</a:t>
            </a:r>
            <a:endParaRPr sz="1700">
              <a:solidFill>
                <a:srgbClr val="000000"/>
              </a:solidFill>
            </a:endParaRPr>
          </a:p>
        </p:txBody>
      </p:sp>
      <p:sp>
        <p:nvSpPr>
          <p:cNvPr id="176" name="Google Shape;176;p32"/>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1100"/>
              <a:buNone/>
            </a:pPr>
            <a:r>
              <a:rPr lang="it"/>
              <a:t>Random Forest Model</a:t>
            </a:r>
            <a:endParaRPr sz="272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Training</a:t>
            </a:r>
            <a:endParaRPr sz="2720">
              <a:solidFill>
                <a:srgbClr val="000000"/>
              </a:solidFill>
            </a:endParaRPr>
          </a:p>
        </p:txBody>
      </p:sp>
      <p:sp>
        <p:nvSpPr>
          <p:cNvPr id="182" name="Google Shape;182;p33"/>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solidFill>
                  <a:srgbClr val="000000"/>
                </a:solidFill>
              </a:rPr>
              <a:t>Training</a:t>
            </a:r>
            <a:endParaRPr>
              <a:solidFill>
                <a:srgbClr val="000000"/>
              </a:solidFill>
            </a:endParaRPr>
          </a:p>
          <a:p>
            <a:pPr indent="-342900" lvl="0" marL="457200" rtl="0" algn="l">
              <a:spcBef>
                <a:spcPts val="1200"/>
              </a:spcBef>
              <a:spcAft>
                <a:spcPts val="0"/>
              </a:spcAft>
              <a:buClr>
                <a:srgbClr val="000000"/>
              </a:buClr>
              <a:buSzPts val="1800"/>
              <a:buChar char="●"/>
            </a:pPr>
            <a:r>
              <a:rPr lang="it">
                <a:solidFill>
                  <a:srgbClr val="000000"/>
                </a:solidFill>
              </a:rPr>
              <a:t>Batches shuffled at every epoch</a:t>
            </a:r>
            <a:endParaRPr>
              <a:solidFill>
                <a:srgbClr val="000000"/>
              </a:solidFill>
            </a:endParaRPr>
          </a:p>
          <a:p>
            <a:pPr indent="-342900" lvl="0" marL="457200" rtl="0" algn="l">
              <a:spcBef>
                <a:spcPts val="0"/>
              </a:spcBef>
              <a:spcAft>
                <a:spcPts val="0"/>
              </a:spcAft>
              <a:buClr>
                <a:srgbClr val="000000"/>
              </a:buClr>
              <a:buSzPts val="1800"/>
              <a:buChar char="●"/>
            </a:pPr>
            <a:r>
              <a:rPr lang="it">
                <a:solidFill>
                  <a:srgbClr val="000000"/>
                </a:solidFill>
              </a:rPr>
              <a:t>Gradient clipped</a:t>
            </a:r>
            <a:endParaRPr>
              <a:solidFill>
                <a:srgbClr val="000000"/>
              </a:solidFill>
            </a:endParaRPr>
          </a:p>
          <a:p>
            <a:pPr indent="-342900" lvl="0" marL="457200" rtl="0" algn="l">
              <a:spcBef>
                <a:spcPts val="0"/>
              </a:spcBef>
              <a:spcAft>
                <a:spcPts val="0"/>
              </a:spcAft>
              <a:buClr>
                <a:srgbClr val="000000"/>
              </a:buClr>
              <a:buSzPts val="1800"/>
              <a:buChar char="●"/>
            </a:pPr>
            <a:r>
              <a:rPr lang="it">
                <a:solidFill>
                  <a:srgbClr val="000000"/>
                </a:solidFill>
              </a:rPr>
              <a:t>Optimizer: </a:t>
            </a:r>
            <a:r>
              <a:rPr b="1" lang="it">
                <a:solidFill>
                  <a:srgbClr val="000000"/>
                </a:solidFill>
              </a:rPr>
              <a:t>Adam</a:t>
            </a:r>
            <a:endParaRPr b="1">
              <a:solidFill>
                <a:srgbClr val="000000"/>
              </a:solidFill>
            </a:endParaRPr>
          </a:p>
          <a:p>
            <a:pPr indent="-342900" lvl="0" marL="457200" rtl="0" algn="l">
              <a:spcBef>
                <a:spcPts val="0"/>
              </a:spcBef>
              <a:spcAft>
                <a:spcPts val="0"/>
              </a:spcAft>
              <a:buClr>
                <a:srgbClr val="000000"/>
              </a:buClr>
              <a:buSzPts val="1800"/>
              <a:buChar char="●"/>
            </a:pPr>
            <a:r>
              <a:rPr lang="it">
                <a:solidFill>
                  <a:srgbClr val="000000"/>
                </a:solidFill>
              </a:rPr>
              <a:t>Loss function: </a:t>
            </a:r>
            <a:r>
              <a:rPr b="1" lang="it">
                <a:solidFill>
                  <a:srgbClr val="000000"/>
                </a:solidFill>
              </a:rPr>
              <a:t>MSELoss</a:t>
            </a:r>
            <a:endParaRPr b="1">
              <a:solidFill>
                <a:srgbClr val="000000"/>
              </a:solidFill>
            </a:endParaRPr>
          </a:p>
          <a:p>
            <a:pPr indent="-342900" lvl="0" marL="457200" rtl="0" algn="l">
              <a:spcBef>
                <a:spcPts val="0"/>
              </a:spcBef>
              <a:spcAft>
                <a:spcPts val="0"/>
              </a:spcAft>
              <a:buClr>
                <a:srgbClr val="000000"/>
              </a:buClr>
              <a:buSzPts val="1800"/>
              <a:buChar char="●"/>
            </a:pPr>
            <a:r>
              <a:rPr lang="it">
                <a:solidFill>
                  <a:srgbClr val="000000"/>
                </a:solidFill>
              </a:rPr>
              <a:t>Long time to train some models (</a:t>
            </a:r>
            <a:r>
              <a:rPr lang="it" sz="1500">
                <a:solidFill>
                  <a:srgbClr val="040C28"/>
                </a:solidFill>
                <a:highlight>
                  <a:srgbClr val="FFFFFF"/>
                </a:highlight>
              </a:rPr>
              <a:t>≈ 4 hours for GRU Momentum Transformer</a:t>
            </a:r>
            <a:r>
              <a:rPr lang="it">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Char char="●"/>
            </a:pPr>
            <a:r>
              <a:rPr b="1" lang="it">
                <a:solidFill>
                  <a:srgbClr val="000000"/>
                </a:solidFill>
              </a:rPr>
              <a:t>Mostly on CPU</a:t>
            </a:r>
            <a:r>
              <a:rPr lang="it">
                <a:solidFill>
                  <a:srgbClr val="000000"/>
                </a:solidFill>
              </a:rPr>
              <a:t> because free GPU on colab was used up quickly</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Hyperparameters</a:t>
            </a:r>
            <a:r>
              <a:rPr lang="it" sz="2720">
                <a:solidFill>
                  <a:srgbClr val="000000"/>
                </a:solidFill>
              </a:rPr>
              <a:t> Optimization &amp; Evaluation Protocol</a:t>
            </a:r>
            <a:endParaRPr sz="2720">
              <a:solidFill>
                <a:srgbClr val="000000"/>
              </a:solidFill>
            </a:endParaRPr>
          </a:p>
        </p:txBody>
      </p:sp>
      <p:sp>
        <p:nvSpPr>
          <p:cNvPr id="188" name="Google Shape;188;p34"/>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t">
                <a:solidFill>
                  <a:schemeClr val="dk1"/>
                </a:solidFill>
              </a:rPr>
              <a:t>Hyperparameters Optimization</a:t>
            </a:r>
            <a:endParaRPr>
              <a:solidFill>
                <a:schemeClr val="dk1"/>
              </a:solidFill>
            </a:endParaRPr>
          </a:p>
          <a:p>
            <a:pPr indent="-342900" lvl="0" marL="457200" rtl="0" algn="l">
              <a:spcBef>
                <a:spcPts val="1200"/>
              </a:spcBef>
              <a:spcAft>
                <a:spcPts val="0"/>
              </a:spcAft>
              <a:buClr>
                <a:schemeClr val="dk1"/>
              </a:buClr>
              <a:buSzPts val="1800"/>
              <a:buChar char="●"/>
            </a:pPr>
            <a:r>
              <a:rPr lang="it">
                <a:solidFill>
                  <a:schemeClr val="dk1"/>
                </a:solidFill>
              </a:rPr>
              <a:t>Implemented </a:t>
            </a:r>
            <a:r>
              <a:rPr b="1" lang="it">
                <a:solidFill>
                  <a:schemeClr val="dk1"/>
                </a:solidFill>
              </a:rPr>
              <a:t>Random Gridsearch</a:t>
            </a:r>
            <a:endParaRPr b="1">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Not enough power and time to run it for the large models</a:t>
            </a:r>
            <a:endParaRPr>
              <a:solidFill>
                <a:srgbClr val="000000"/>
              </a:solidFill>
            </a:endParaRPr>
          </a:p>
          <a:p>
            <a:pPr indent="0" lvl="0" marL="0" rtl="0" algn="l">
              <a:spcBef>
                <a:spcPts val="1200"/>
              </a:spcBef>
              <a:spcAft>
                <a:spcPts val="0"/>
              </a:spcAft>
              <a:buNone/>
            </a:pPr>
            <a:r>
              <a:rPr lang="it">
                <a:solidFill>
                  <a:srgbClr val="000000"/>
                </a:solidFill>
              </a:rPr>
              <a:t>Evaluation Protocol</a:t>
            </a:r>
            <a:endParaRPr>
              <a:solidFill>
                <a:srgbClr val="000000"/>
              </a:solidFill>
            </a:endParaRPr>
          </a:p>
          <a:p>
            <a:pPr indent="-342900" lvl="0" marL="457200" rtl="0" algn="l">
              <a:spcBef>
                <a:spcPts val="1200"/>
              </a:spcBef>
              <a:spcAft>
                <a:spcPts val="0"/>
              </a:spcAft>
              <a:buClr>
                <a:srgbClr val="000000"/>
              </a:buClr>
              <a:buSzPts val="1800"/>
              <a:buChar char="●"/>
            </a:pPr>
            <a:r>
              <a:rPr lang="it">
                <a:solidFill>
                  <a:srgbClr val="000000"/>
                </a:solidFill>
              </a:rPr>
              <a:t>Time-based Splitting (15% of the most recent part of the time series)</a:t>
            </a:r>
            <a:endParaRPr>
              <a:solidFill>
                <a:srgbClr val="000000"/>
              </a:solidFill>
            </a:endParaRPr>
          </a:p>
          <a:p>
            <a:pPr indent="-342900" lvl="0" marL="457200" rtl="0" algn="l">
              <a:spcBef>
                <a:spcPts val="0"/>
              </a:spcBef>
              <a:spcAft>
                <a:spcPts val="0"/>
              </a:spcAft>
              <a:buClr>
                <a:srgbClr val="000000"/>
              </a:buClr>
              <a:buSzPts val="1800"/>
              <a:buChar char="●"/>
            </a:pPr>
            <a:r>
              <a:rPr lang="it">
                <a:solidFill>
                  <a:srgbClr val="000000"/>
                </a:solidFill>
              </a:rPr>
              <a:t>Testing on </a:t>
            </a:r>
            <a:r>
              <a:rPr b="1" lang="it">
                <a:solidFill>
                  <a:srgbClr val="000000"/>
                </a:solidFill>
              </a:rPr>
              <a:t>unseen Test Set</a:t>
            </a:r>
            <a:endParaRPr b="1">
              <a:solidFill>
                <a:srgbClr val="000000"/>
              </a:solidFill>
            </a:endParaRPr>
          </a:p>
          <a:p>
            <a:pPr indent="-342900" lvl="0" marL="457200" rtl="0" algn="l">
              <a:spcBef>
                <a:spcPts val="0"/>
              </a:spcBef>
              <a:spcAft>
                <a:spcPts val="0"/>
              </a:spcAft>
              <a:buClr>
                <a:srgbClr val="000000"/>
              </a:buClr>
              <a:buSzPts val="1800"/>
              <a:buChar char="●"/>
            </a:pPr>
            <a:r>
              <a:rPr b="1" lang="it">
                <a:solidFill>
                  <a:srgbClr val="000000"/>
                </a:solidFill>
              </a:rPr>
              <a:t>MSE </a:t>
            </a:r>
            <a:r>
              <a:rPr lang="it">
                <a:solidFill>
                  <a:srgbClr val="000000"/>
                </a:solidFill>
              </a:rPr>
              <a:t>as Evaluation Metric</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Evaluation</a:t>
            </a:r>
            <a:r>
              <a:rPr lang="it" sz="2720">
                <a:solidFill>
                  <a:srgbClr val="000000"/>
                </a:solidFill>
              </a:rPr>
              <a:t> Results</a:t>
            </a:r>
            <a:endParaRPr sz="2720">
              <a:solidFill>
                <a:srgbClr val="000000"/>
              </a:solidFill>
            </a:endParaRPr>
          </a:p>
        </p:txBody>
      </p:sp>
      <p:graphicFrame>
        <p:nvGraphicFramePr>
          <p:cNvPr id="194" name="Google Shape;194;p35"/>
          <p:cNvGraphicFramePr/>
          <p:nvPr/>
        </p:nvGraphicFramePr>
        <p:xfrm>
          <a:off x="0" y="813900"/>
          <a:ext cx="3000000" cy="3000000"/>
        </p:xfrm>
        <a:graphic>
          <a:graphicData uri="http://schemas.openxmlformats.org/drawingml/2006/table">
            <a:tbl>
              <a:tblPr>
                <a:noFill/>
                <a:tableStyleId>{423056BF-2DE8-41A4-A2A4-A825DC5450E0}</a:tableStyleId>
              </a:tblPr>
              <a:tblGrid>
                <a:gridCol w="3634650"/>
                <a:gridCol w="1974900"/>
                <a:gridCol w="3534450"/>
              </a:tblGrid>
              <a:tr h="291700">
                <a:tc>
                  <a:txBody>
                    <a:bodyPr/>
                    <a:lstStyle/>
                    <a:p>
                      <a:pPr indent="0" lvl="0" marL="0" rtl="0" algn="l">
                        <a:spcBef>
                          <a:spcPts val="0"/>
                        </a:spcBef>
                        <a:spcAft>
                          <a:spcPts val="0"/>
                        </a:spcAft>
                        <a:buNone/>
                      </a:pPr>
                      <a:r>
                        <a:rPr b="1" lang="it" sz="1200"/>
                        <a:t>MODEL</a:t>
                      </a:r>
                      <a:endParaRPr b="1" sz="1200"/>
                    </a:p>
                  </a:txBody>
                  <a:tcPr marT="91425" marB="91425" marR="91425" marL="91425">
                    <a:solidFill>
                      <a:srgbClr val="CCCCCC"/>
                    </a:solidFill>
                  </a:tcPr>
                </a:tc>
                <a:tc>
                  <a:txBody>
                    <a:bodyPr/>
                    <a:lstStyle/>
                    <a:p>
                      <a:pPr indent="0" lvl="0" marL="0" rtl="0" algn="l">
                        <a:spcBef>
                          <a:spcPts val="0"/>
                        </a:spcBef>
                        <a:spcAft>
                          <a:spcPts val="0"/>
                        </a:spcAft>
                        <a:buNone/>
                      </a:pPr>
                      <a:r>
                        <a:rPr b="1" lang="it" sz="1200"/>
                        <a:t># PARAMETERS</a:t>
                      </a:r>
                      <a:endParaRPr b="1" sz="1200"/>
                    </a:p>
                  </a:txBody>
                  <a:tcPr marT="91425" marB="91425" marR="91425" marL="91425">
                    <a:solidFill>
                      <a:srgbClr val="CCCCCC"/>
                    </a:solidFill>
                  </a:tcPr>
                </a:tc>
                <a:tc>
                  <a:txBody>
                    <a:bodyPr/>
                    <a:lstStyle/>
                    <a:p>
                      <a:pPr indent="0" lvl="0" marL="0" rtl="0" algn="l">
                        <a:spcBef>
                          <a:spcPts val="0"/>
                        </a:spcBef>
                        <a:spcAft>
                          <a:spcPts val="0"/>
                        </a:spcAft>
                        <a:buNone/>
                      </a:pPr>
                      <a:r>
                        <a:rPr b="1" lang="it" sz="1200"/>
                        <a:t>TEST LOSS</a:t>
                      </a:r>
                      <a:endParaRPr b="1" sz="1200"/>
                    </a:p>
                  </a:txBody>
                  <a:tcPr marT="91425" marB="91425" marR="91425" marL="91425">
                    <a:solidFill>
                      <a:srgbClr val="CCCCCC"/>
                    </a:solidFill>
                  </a:tcPr>
                </a:tc>
              </a:tr>
              <a:tr h="378275">
                <a:tc>
                  <a:txBody>
                    <a:bodyPr/>
                    <a:lstStyle/>
                    <a:p>
                      <a:pPr indent="0" lvl="0" marL="0" rtl="0" algn="l">
                        <a:spcBef>
                          <a:spcPts val="0"/>
                        </a:spcBef>
                        <a:spcAft>
                          <a:spcPts val="0"/>
                        </a:spcAft>
                        <a:buNone/>
                      </a:pPr>
                      <a:r>
                        <a:rPr lang="it" sz="1300">
                          <a:solidFill>
                            <a:schemeClr val="dk1"/>
                          </a:solidFill>
                        </a:rPr>
                        <a:t>IMHA Momentum Transformer</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it" sz="1300">
                          <a:solidFill>
                            <a:schemeClr val="dk1"/>
                          </a:solidFill>
                        </a:rPr>
                        <a:t>119246</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b="1" lang="it" sz="1300">
                          <a:solidFill>
                            <a:srgbClr val="6AA84F"/>
                          </a:solidFill>
                        </a:rPr>
                        <a:t>3.9019851267221384</a:t>
                      </a:r>
                      <a:endParaRPr b="1" sz="1300">
                        <a:solidFill>
                          <a:srgbClr val="6AA84F"/>
                        </a:solidFill>
                      </a:endParaRPr>
                    </a:p>
                  </a:txBody>
                  <a:tcPr marT="91425" marB="91425" marR="91425" marL="91425"/>
                </a:tc>
              </a:tr>
              <a:tr h="291425">
                <a:tc>
                  <a:txBody>
                    <a:bodyPr/>
                    <a:lstStyle/>
                    <a:p>
                      <a:pPr indent="0" lvl="0" marL="0" rtl="0" algn="l">
                        <a:spcBef>
                          <a:spcPts val="0"/>
                        </a:spcBef>
                        <a:spcAft>
                          <a:spcPts val="0"/>
                        </a:spcAft>
                        <a:buNone/>
                      </a:pPr>
                      <a:r>
                        <a:rPr lang="it" sz="1300"/>
                        <a:t>Self-Attention Momentum Transformer</a:t>
                      </a:r>
                      <a:endParaRPr sz="1300"/>
                    </a:p>
                  </a:txBody>
                  <a:tcPr marT="91425" marB="91425" marR="91425" marL="91425"/>
                </a:tc>
                <a:tc>
                  <a:txBody>
                    <a:bodyPr/>
                    <a:lstStyle/>
                    <a:p>
                      <a:pPr indent="0" lvl="0" marL="0" rtl="0" algn="l">
                        <a:spcBef>
                          <a:spcPts val="0"/>
                        </a:spcBef>
                        <a:spcAft>
                          <a:spcPts val="0"/>
                        </a:spcAft>
                        <a:buNone/>
                      </a:pPr>
                      <a:r>
                        <a:rPr lang="it" sz="1300"/>
                        <a:t>140206</a:t>
                      </a:r>
                      <a:endParaRPr sz="1300"/>
                    </a:p>
                  </a:txBody>
                  <a:tcPr marT="91425" marB="91425" marR="91425" marL="91425"/>
                </a:tc>
                <a:tc>
                  <a:txBody>
                    <a:bodyPr/>
                    <a:lstStyle/>
                    <a:p>
                      <a:pPr indent="0" lvl="0" marL="0" rtl="0" algn="l">
                        <a:spcBef>
                          <a:spcPts val="0"/>
                        </a:spcBef>
                        <a:spcAft>
                          <a:spcPts val="0"/>
                        </a:spcAft>
                        <a:buNone/>
                      </a:pPr>
                      <a:r>
                        <a:rPr lang="it" sz="1300"/>
                        <a:t>3.9260342489287723</a:t>
                      </a:r>
                      <a:endParaRPr sz="1300"/>
                    </a:p>
                  </a:txBody>
                  <a:tcPr marT="91425" marB="91425" marR="91425" marL="91425"/>
                </a:tc>
              </a:tr>
              <a:tr h="291425">
                <a:tc>
                  <a:txBody>
                    <a:bodyPr/>
                    <a:lstStyle/>
                    <a:p>
                      <a:pPr indent="0" lvl="0" marL="0" rtl="0" algn="l">
                        <a:spcBef>
                          <a:spcPts val="0"/>
                        </a:spcBef>
                        <a:spcAft>
                          <a:spcPts val="0"/>
                        </a:spcAft>
                        <a:buNone/>
                      </a:pPr>
                      <a:r>
                        <a:rPr lang="it" sz="1300"/>
                        <a:t>GRU Momentum Transformer</a:t>
                      </a:r>
                      <a:endParaRPr sz="1300"/>
                    </a:p>
                  </a:txBody>
                  <a:tcPr marT="91425" marB="91425" marR="91425" marL="91425"/>
                </a:tc>
                <a:tc>
                  <a:txBody>
                    <a:bodyPr/>
                    <a:lstStyle/>
                    <a:p>
                      <a:pPr indent="0" lvl="0" marL="0" rtl="0" algn="l">
                        <a:spcBef>
                          <a:spcPts val="0"/>
                        </a:spcBef>
                        <a:spcAft>
                          <a:spcPts val="0"/>
                        </a:spcAft>
                        <a:buNone/>
                      </a:pPr>
                      <a:r>
                        <a:rPr lang="it" sz="1300"/>
                        <a:t>126751</a:t>
                      </a:r>
                      <a:endParaRPr sz="1300"/>
                    </a:p>
                  </a:txBody>
                  <a:tcPr marT="91425" marB="91425" marR="91425" marL="91425"/>
                </a:tc>
                <a:tc>
                  <a:txBody>
                    <a:bodyPr/>
                    <a:lstStyle/>
                    <a:p>
                      <a:pPr indent="0" lvl="0" marL="0" rtl="0" algn="l">
                        <a:spcBef>
                          <a:spcPts val="0"/>
                        </a:spcBef>
                        <a:spcAft>
                          <a:spcPts val="0"/>
                        </a:spcAft>
                        <a:buNone/>
                      </a:pPr>
                      <a:r>
                        <a:rPr lang="it" sz="1300">
                          <a:solidFill>
                            <a:schemeClr val="dk1"/>
                          </a:solidFill>
                        </a:rPr>
                        <a:t>4.01184778381139</a:t>
                      </a:r>
                      <a:endParaRPr sz="1300"/>
                    </a:p>
                  </a:txBody>
                  <a:tcPr marT="91425" marB="91425" marR="91425" marL="91425"/>
                </a:tc>
              </a:tr>
              <a:tr h="280225">
                <a:tc>
                  <a:txBody>
                    <a:bodyPr/>
                    <a:lstStyle/>
                    <a:p>
                      <a:pPr indent="0" lvl="0" marL="0" rtl="0" algn="l">
                        <a:spcBef>
                          <a:spcPts val="0"/>
                        </a:spcBef>
                        <a:spcAft>
                          <a:spcPts val="0"/>
                        </a:spcAft>
                        <a:buNone/>
                      </a:pPr>
                      <a:r>
                        <a:rPr lang="it" sz="1300"/>
                        <a:t>CNN Momentum Transformer</a:t>
                      </a:r>
                      <a:endParaRPr sz="1300"/>
                    </a:p>
                  </a:txBody>
                  <a:tcPr marT="91425" marB="91425" marR="91425" marL="91425"/>
                </a:tc>
                <a:tc>
                  <a:txBody>
                    <a:bodyPr/>
                    <a:lstStyle/>
                    <a:p>
                      <a:pPr indent="0" lvl="0" marL="0" rtl="0" algn="l">
                        <a:spcBef>
                          <a:spcPts val="0"/>
                        </a:spcBef>
                        <a:spcAft>
                          <a:spcPts val="0"/>
                        </a:spcAft>
                        <a:buNone/>
                      </a:pPr>
                      <a:r>
                        <a:rPr lang="it" sz="1300"/>
                        <a:t>101919</a:t>
                      </a:r>
                      <a:endParaRPr sz="1300"/>
                    </a:p>
                  </a:txBody>
                  <a:tcPr marT="91425" marB="91425" marR="91425" marL="91425"/>
                </a:tc>
                <a:tc>
                  <a:txBody>
                    <a:bodyPr/>
                    <a:lstStyle/>
                    <a:p>
                      <a:pPr indent="0" lvl="0" marL="0" rtl="0" algn="l">
                        <a:spcBef>
                          <a:spcPts val="0"/>
                        </a:spcBef>
                        <a:spcAft>
                          <a:spcPts val="0"/>
                        </a:spcAft>
                        <a:buNone/>
                      </a:pPr>
                      <a:r>
                        <a:rPr lang="it" sz="1300">
                          <a:solidFill>
                            <a:schemeClr val="dk1"/>
                          </a:solidFill>
                        </a:rPr>
                        <a:t>3.907413617038401</a:t>
                      </a:r>
                      <a:endParaRPr sz="1300"/>
                    </a:p>
                  </a:txBody>
                  <a:tcPr marT="91425" marB="91425" marR="91425" marL="91425"/>
                </a:tc>
              </a:tr>
            </a:tbl>
          </a:graphicData>
        </a:graphic>
      </p:graphicFrame>
      <p:graphicFrame>
        <p:nvGraphicFramePr>
          <p:cNvPr id="195" name="Google Shape;195;p35"/>
          <p:cNvGraphicFramePr/>
          <p:nvPr/>
        </p:nvGraphicFramePr>
        <p:xfrm>
          <a:off x="0" y="2703425"/>
          <a:ext cx="3000000" cy="3000000"/>
        </p:xfrm>
        <a:graphic>
          <a:graphicData uri="http://schemas.openxmlformats.org/drawingml/2006/table">
            <a:tbl>
              <a:tblPr>
                <a:noFill/>
                <a:tableStyleId>{423056BF-2DE8-41A4-A2A4-A825DC5450E0}</a:tableStyleId>
              </a:tblPr>
              <a:tblGrid>
                <a:gridCol w="3634650"/>
                <a:gridCol w="1974900"/>
                <a:gridCol w="3534450"/>
              </a:tblGrid>
              <a:tr h="273225">
                <a:tc>
                  <a:txBody>
                    <a:bodyPr/>
                    <a:lstStyle/>
                    <a:p>
                      <a:pPr indent="0" lvl="0" marL="0" rtl="0" algn="l">
                        <a:spcBef>
                          <a:spcPts val="0"/>
                        </a:spcBef>
                        <a:spcAft>
                          <a:spcPts val="0"/>
                        </a:spcAft>
                        <a:buNone/>
                      </a:pPr>
                      <a:r>
                        <a:rPr b="1" lang="it" sz="1200"/>
                        <a:t>BENCHMARK </a:t>
                      </a:r>
                      <a:r>
                        <a:rPr b="1" lang="it" sz="1200"/>
                        <a:t>MODEL</a:t>
                      </a:r>
                      <a:endParaRPr b="1" sz="1200"/>
                    </a:p>
                  </a:txBody>
                  <a:tcPr marT="91425" marB="91425" marR="91425" marL="91425">
                    <a:solidFill>
                      <a:srgbClr val="CCCCCC"/>
                    </a:solidFill>
                  </a:tcPr>
                </a:tc>
                <a:tc>
                  <a:txBody>
                    <a:bodyPr/>
                    <a:lstStyle/>
                    <a:p>
                      <a:pPr indent="0" lvl="0" marL="0" rtl="0" algn="l">
                        <a:spcBef>
                          <a:spcPts val="0"/>
                        </a:spcBef>
                        <a:spcAft>
                          <a:spcPts val="0"/>
                        </a:spcAft>
                        <a:buNone/>
                      </a:pPr>
                      <a:r>
                        <a:rPr b="1" lang="it" sz="1200"/>
                        <a:t># PARAMETERS</a:t>
                      </a:r>
                      <a:endParaRPr b="1" sz="1200"/>
                    </a:p>
                  </a:txBody>
                  <a:tcPr marT="91425" marB="91425" marR="91425" marL="91425">
                    <a:solidFill>
                      <a:srgbClr val="CCCCCC"/>
                    </a:solidFill>
                  </a:tcPr>
                </a:tc>
                <a:tc>
                  <a:txBody>
                    <a:bodyPr/>
                    <a:lstStyle/>
                    <a:p>
                      <a:pPr indent="0" lvl="0" marL="0" rtl="0" algn="l">
                        <a:spcBef>
                          <a:spcPts val="0"/>
                        </a:spcBef>
                        <a:spcAft>
                          <a:spcPts val="0"/>
                        </a:spcAft>
                        <a:buNone/>
                      </a:pPr>
                      <a:r>
                        <a:rPr b="1" lang="it" sz="1200"/>
                        <a:t>TEST LOSS</a:t>
                      </a:r>
                      <a:endParaRPr b="1" sz="1200"/>
                    </a:p>
                  </a:txBody>
                  <a:tcPr marT="91425" marB="91425" marR="91425" marL="91425">
                    <a:solidFill>
                      <a:srgbClr val="CCCCCC"/>
                    </a:solidFill>
                  </a:tcPr>
                </a:tc>
              </a:tr>
              <a:tr h="378275">
                <a:tc>
                  <a:txBody>
                    <a:bodyPr/>
                    <a:lstStyle/>
                    <a:p>
                      <a:pPr indent="0" lvl="0" marL="0" rtl="0" algn="l">
                        <a:spcBef>
                          <a:spcPts val="0"/>
                        </a:spcBef>
                        <a:spcAft>
                          <a:spcPts val="0"/>
                        </a:spcAft>
                        <a:buNone/>
                      </a:pPr>
                      <a:r>
                        <a:rPr lang="it" sz="1300">
                          <a:solidFill>
                            <a:schemeClr val="dk1"/>
                          </a:solidFill>
                        </a:rPr>
                        <a:t>LSTM</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it" sz="1300">
                          <a:solidFill>
                            <a:schemeClr val="dk1"/>
                          </a:solidFill>
                        </a:rPr>
                        <a:t>2345</a:t>
                      </a:r>
                      <a:r>
                        <a:rPr lang="it" sz="1300">
                          <a:solidFill>
                            <a:schemeClr val="dk1"/>
                          </a:solidFill>
                        </a:rPr>
                        <a:t>1</a:t>
                      </a:r>
                      <a:endParaRPr sz="13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 sz="1300">
                          <a:solidFill>
                            <a:schemeClr val="dk1"/>
                          </a:solidFill>
                        </a:rPr>
                        <a:t>3.998927083594026</a:t>
                      </a:r>
                      <a:endParaRPr b="1" sz="1300">
                        <a:solidFill>
                          <a:srgbClr val="6AA84F"/>
                        </a:solidFill>
                      </a:endParaRPr>
                    </a:p>
                  </a:txBody>
                  <a:tcPr marT="91425" marB="91425" marR="91425" marL="91425"/>
                </a:tc>
              </a:tr>
              <a:tr h="291425">
                <a:tc>
                  <a:txBody>
                    <a:bodyPr/>
                    <a:lstStyle/>
                    <a:p>
                      <a:pPr indent="0" lvl="0" marL="0" rtl="0" algn="l">
                        <a:spcBef>
                          <a:spcPts val="0"/>
                        </a:spcBef>
                        <a:spcAft>
                          <a:spcPts val="0"/>
                        </a:spcAft>
                        <a:buNone/>
                      </a:pPr>
                      <a:r>
                        <a:rPr lang="it" sz="1300"/>
                        <a:t>Transformer (Encoder+Decoder)</a:t>
                      </a:r>
                      <a:endParaRPr sz="1300"/>
                    </a:p>
                  </a:txBody>
                  <a:tcPr marT="91425" marB="91425" marR="91425" marL="91425"/>
                </a:tc>
                <a:tc>
                  <a:txBody>
                    <a:bodyPr/>
                    <a:lstStyle/>
                    <a:p>
                      <a:pPr indent="0" lvl="0" marL="0" rtl="0" algn="l">
                        <a:spcBef>
                          <a:spcPts val="0"/>
                        </a:spcBef>
                        <a:spcAft>
                          <a:spcPts val="0"/>
                        </a:spcAft>
                        <a:buNone/>
                      </a:pPr>
                      <a:r>
                        <a:rPr lang="it" sz="1300"/>
                        <a:t>223205</a:t>
                      </a:r>
                      <a:endParaRPr sz="13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it" sz="1300">
                          <a:solidFill>
                            <a:schemeClr val="dk1"/>
                          </a:solidFill>
                        </a:rPr>
                        <a:t>4.068714729597559</a:t>
                      </a:r>
                      <a:endParaRPr sz="1300"/>
                    </a:p>
                  </a:txBody>
                  <a:tcPr marT="91425" marB="91425" marR="91425" marL="91425"/>
                </a:tc>
              </a:tr>
              <a:tr h="291425">
                <a:tc>
                  <a:txBody>
                    <a:bodyPr/>
                    <a:lstStyle/>
                    <a:p>
                      <a:pPr indent="0" lvl="0" marL="0" rtl="0" algn="l">
                        <a:spcBef>
                          <a:spcPts val="0"/>
                        </a:spcBef>
                        <a:spcAft>
                          <a:spcPts val="0"/>
                        </a:spcAft>
                        <a:buNone/>
                      </a:pPr>
                      <a:r>
                        <a:rPr lang="it" sz="1300"/>
                        <a:t>Transformer Encoder</a:t>
                      </a:r>
                      <a:endParaRPr sz="1300"/>
                    </a:p>
                  </a:txBody>
                  <a:tcPr marT="91425" marB="91425" marR="91425" marL="91425"/>
                </a:tc>
                <a:tc>
                  <a:txBody>
                    <a:bodyPr/>
                    <a:lstStyle/>
                    <a:p>
                      <a:pPr indent="0" lvl="0" marL="0" rtl="0" algn="l">
                        <a:spcBef>
                          <a:spcPts val="0"/>
                        </a:spcBef>
                        <a:spcAft>
                          <a:spcPts val="0"/>
                        </a:spcAft>
                        <a:buNone/>
                      </a:pPr>
                      <a:r>
                        <a:rPr lang="it" sz="1300"/>
                        <a:t>154701</a:t>
                      </a:r>
                      <a:endParaRPr sz="1300"/>
                    </a:p>
                  </a:txBody>
                  <a:tcPr marT="91425" marB="91425" marR="91425" marL="91425"/>
                </a:tc>
                <a:tc>
                  <a:txBody>
                    <a:bodyPr/>
                    <a:lstStyle/>
                    <a:p>
                      <a:pPr indent="0" lvl="0" marL="0" rtl="0" algn="l">
                        <a:spcBef>
                          <a:spcPts val="0"/>
                        </a:spcBef>
                        <a:spcAft>
                          <a:spcPts val="0"/>
                        </a:spcAft>
                        <a:buNone/>
                      </a:pPr>
                      <a:r>
                        <a:rPr lang="it" sz="1300">
                          <a:solidFill>
                            <a:schemeClr val="dk1"/>
                          </a:solidFill>
                        </a:rPr>
                        <a:t>4.125702866062056</a:t>
                      </a:r>
                      <a:endParaRPr sz="1300"/>
                    </a:p>
                  </a:txBody>
                  <a:tcPr marT="91425" marB="91425" marR="91425" marL="91425"/>
                </a:tc>
              </a:tr>
              <a:tr h="483825">
                <a:tc>
                  <a:txBody>
                    <a:bodyPr/>
                    <a:lstStyle/>
                    <a:p>
                      <a:pPr indent="0" lvl="0" marL="0" rtl="0" algn="l">
                        <a:spcBef>
                          <a:spcPts val="0"/>
                        </a:spcBef>
                        <a:spcAft>
                          <a:spcPts val="0"/>
                        </a:spcAft>
                        <a:buNone/>
                      </a:pPr>
                      <a:r>
                        <a:rPr lang="it" sz="1300"/>
                        <a:t>Random Forest</a:t>
                      </a:r>
                      <a:endParaRPr sz="1300"/>
                    </a:p>
                  </a:txBody>
                  <a:tcPr marT="91425" marB="91425" marR="91425" marL="91425"/>
                </a:tc>
                <a:tc>
                  <a:txBody>
                    <a:bodyPr/>
                    <a:lstStyle/>
                    <a:p>
                      <a:pPr indent="0" lvl="0" marL="0" rtl="0" algn="l">
                        <a:spcBef>
                          <a:spcPts val="0"/>
                        </a:spcBef>
                        <a:spcAft>
                          <a:spcPts val="0"/>
                        </a:spcAft>
                        <a:buNone/>
                      </a:pPr>
                      <a:r>
                        <a:rPr lang="it" sz="1300"/>
                        <a:t>701328 </a:t>
                      </a:r>
                      <a:r>
                        <a:rPr lang="it" sz="1100"/>
                        <a:t>(# of Leaf Nodes)</a:t>
                      </a:r>
                      <a:endParaRPr sz="1100"/>
                    </a:p>
                  </a:txBody>
                  <a:tcPr marT="91425" marB="91425" marR="91425" marL="91425"/>
                </a:tc>
                <a:tc>
                  <a:txBody>
                    <a:bodyPr/>
                    <a:lstStyle/>
                    <a:p>
                      <a:pPr indent="0" lvl="0" marL="0" rtl="0" algn="l">
                        <a:spcBef>
                          <a:spcPts val="0"/>
                        </a:spcBef>
                        <a:spcAft>
                          <a:spcPts val="0"/>
                        </a:spcAft>
                        <a:buNone/>
                      </a:pPr>
                      <a:r>
                        <a:rPr lang="it" sz="1300">
                          <a:solidFill>
                            <a:schemeClr val="dk1"/>
                          </a:solidFill>
                        </a:rPr>
                        <a:t>5.415680542938186 </a:t>
                      </a:r>
                      <a:r>
                        <a:rPr lang="it" sz="1100">
                          <a:solidFill>
                            <a:schemeClr val="dk1"/>
                          </a:solidFill>
                        </a:rPr>
                        <a:t>(based on test data subset)</a:t>
                      </a:r>
                      <a:endParaRPr sz="1100"/>
                    </a:p>
                  </a:txBody>
                  <a:tcPr marT="91425" marB="91425" marR="91425" marL="91425"/>
                </a:tc>
              </a:tr>
              <a:tr h="447675">
                <a:tc>
                  <a:txBody>
                    <a:bodyPr/>
                    <a:lstStyle/>
                    <a:p>
                      <a:pPr indent="0" lvl="0" marL="0" rtl="0" algn="l">
                        <a:spcBef>
                          <a:spcPts val="0"/>
                        </a:spcBef>
                        <a:spcAft>
                          <a:spcPts val="0"/>
                        </a:spcAft>
                        <a:buNone/>
                      </a:pPr>
                      <a:r>
                        <a:rPr lang="it" sz="1300"/>
                        <a:t>Constantly Guessing Training Mean</a:t>
                      </a:r>
                      <a:endParaRPr sz="1300"/>
                    </a:p>
                  </a:txBody>
                  <a:tcPr marT="91425" marB="91425" marR="91425" marL="91425"/>
                </a:tc>
                <a:tc>
                  <a:txBody>
                    <a:bodyPr/>
                    <a:lstStyle/>
                    <a:p>
                      <a:pPr indent="0" lvl="0" marL="0" rtl="0" algn="l">
                        <a:spcBef>
                          <a:spcPts val="0"/>
                        </a:spcBef>
                        <a:spcAft>
                          <a:spcPts val="0"/>
                        </a:spcAft>
                        <a:buNone/>
                      </a:pPr>
                      <a:r>
                        <a:rPr lang="it" sz="1300"/>
                        <a:t>0</a:t>
                      </a:r>
                      <a:endParaRPr sz="1300"/>
                    </a:p>
                  </a:txBody>
                  <a:tcPr marT="91425" marB="91425" marR="91425" marL="91425"/>
                </a:tc>
                <a:tc>
                  <a:txBody>
                    <a:bodyPr/>
                    <a:lstStyle/>
                    <a:p>
                      <a:pPr indent="0" lvl="0" marL="0" rtl="0" algn="l">
                        <a:spcBef>
                          <a:spcPts val="0"/>
                        </a:spcBef>
                        <a:spcAft>
                          <a:spcPts val="0"/>
                        </a:spcAft>
                        <a:buNone/>
                      </a:pPr>
                      <a:r>
                        <a:rPr lang="it" sz="1300">
                          <a:solidFill>
                            <a:schemeClr val="dk1"/>
                          </a:solidFill>
                        </a:rPr>
                        <a:t>4.0670643</a:t>
                      </a:r>
                      <a:endParaRPr sz="1300">
                        <a:solidFill>
                          <a:schemeClr val="dk1"/>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t>Evaluation Results</a:t>
            </a:r>
            <a:endParaRPr sz="2720"/>
          </a:p>
        </p:txBody>
      </p:sp>
      <p:sp>
        <p:nvSpPr>
          <p:cNvPr id="201" name="Google Shape;201;p36"/>
          <p:cNvSpPr txBox="1"/>
          <p:nvPr>
            <p:ph idx="1" type="body"/>
          </p:nvPr>
        </p:nvSpPr>
        <p:spPr>
          <a:xfrm>
            <a:off x="0" y="813900"/>
            <a:ext cx="9144000" cy="43296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457200" rtl="0" algn="l">
              <a:spcBef>
                <a:spcPts val="1200"/>
              </a:spcBef>
              <a:spcAft>
                <a:spcPts val="1200"/>
              </a:spcAft>
              <a:buNone/>
            </a:pPr>
            <a:r>
              <a:t/>
            </a:r>
            <a:endParaRPr>
              <a:solidFill>
                <a:srgbClr val="D9D9D9"/>
              </a:solidFill>
            </a:endParaRPr>
          </a:p>
        </p:txBody>
      </p:sp>
      <p:pic>
        <p:nvPicPr>
          <p:cNvPr id="202" name="Google Shape;202;p36"/>
          <p:cNvPicPr preferRelativeResize="0"/>
          <p:nvPr/>
        </p:nvPicPr>
        <p:blipFill>
          <a:blip r:embed="rId3">
            <a:alphaModFix/>
          </a:blip>
          <a:stretch>
            <a:fillRect/>
          </a:stretch>
        </p:blipFill>
        <p:spPr>
          <a:xfrm>
            <a:off x="1371463" y="813900"/>
            <a:ext cx="6401075" cy="432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Conclusions</a:t>
            </a:r>
            <a:endParaRPr sz="2720">
              <a:solidFill>
                <a:srgbClr val="000000"/>
              </a:solidFill>
            </a:endParaRPr>
          </a:p>
        </p:txBody>
      </p:sp>
      <p:sp>
        <p:nvSpPr>
          <p:cNvPr id="208" name="Google Shape;208;p37"/>
          <p:cNvSpPr txBox="1"/>
          <p:nvPr>
            <p:ph idx="1" type="body"/>
          </p:nvPr>
        </p:nvSpPr>
        <p:spPr>
          <a:xfrm>
            <a:off x="0" y="813900"/>
            <a:ext cx="9144000" cy="4329600"/>
          </a:xfrm>
          <a:prstGeom prst="rect">
            <a:avLst/>
          </a:prstGeom>
        </p:spPr>
        <p:txBody>
          <a:bodyPr anchorCtr="0" anchor="t" bIns="91425" lIns="91425" spcFirstLastPara="1" rIns="91425" wrap="square" tIns="91425">
            <a:normAutofit lnSpcReduction="20000"/>
          </a:bodyPr>
          <a:lstStyle/>
          <a:p>
            <a:pPr indent="-342900" lvl="0" marL="457200" rtl="0" algn="l">
              <a:spcBef>
                <a:spcPts val="1000"/>
              </a:spcBef>
              <a:spcAft>
                <a:spcPts val="0"/>
              </a:spcAft>
              <a:buClr>
                <a:srgbClr val="202124"/>
              </a:buClr>
              <a:buSzPts val="1800"/>
              <a:buChar char="●"/>
            </a:pPr>
            <a:r>
              <a:rPr lang="it">
                <a:solidFill>
                  <a:srgbClr val="202124"/>
                </a:solidFill>
                <a:highlight>
                  <a:srgbClr val="FFFFFF"/>
                </a:highlight>
              </a:rPr>
              <a:t>Results should be taken with a grain of salt given that the Hyperparameters were not optimized </a:t>
            </a:r>
            <a:endParaRPr>
              <a:solidFill>
                <a:srgbClr val="202124"/>
              </a:solidFill>
              <a:highlight>
                <a:srgbClr val="FFFFFF"/>
              </a:highlight>
            </a:endParaRPr>
          </a:p>
          <a:p>
            <a:pPr indent="-342900" lvl="0" marL="457200" rtl="0" algn="l">
              <a:spcBef>
                <a:spcPts val="1200"/>
              </a:spcBef>
              <a:spcAft>
                <a:spcPts val="0"/>
              </a:spcAft>
              <a:buClr>
                <a:schemeClr val="dk1"/>
              </a:buClr>
              <a:buSzPts val="1800"/>
              <a:buChar char="●"/>
            </a:pPr>
            <a:r>
              <a:rPr lang="it">
                <a:solidFill>
                  <a:schemeClr val="dk1"/>
                </a:solidFill>
              </a:rPr>
              <a:t>After Hyperparameters Optimization results might be different</a:t>
            </a:r>
            <a:endParaRPr>
              <a:solidFill>
                <a:schemeClr val="dk1"/>
              </a:solidFill>
            </a:endParaRPr>
          </a:p>
          <a:p>
            <a:pPr indent="-342900" lvl="0" marL="457200" rtl="0" algn="l">
              <a:spcBef>
                <a:spcPts val="1200"/>
              </a:spcBef>
              <a:spcAft>
                <a:spcPts val="0"/>
              </a:spcAft>
              <a:buClr>
                <a:schemeClr val="dk1"/>
              </a:buClr>
              <a:buSzPts val="1800"/>
              <a:buChar char="●"/>
            </a:pPr>
            <a:r>
              <a:rPr lang="it">
                <a:solidFill>
                  <a:schemeClr val="dk1"/>
                </a:solidFill>
              </a:rPr>
              <a:t>Momentum Transformers work </a:t>
            </a:r>
            <a:r>
              <a:rPr b="1" lang="it">
                <a:solidFill>
                  <a:schemeClr val="dk1"/>
                </a:solidFill>
              </a:rPr>
              <a:t>better than benchmark models</a:t>
            </a:r>
            <a:endParaRPr b="1">
              <a:solidFill>
                <a:schemeClr val="dk1"/>
              </a:solidFill>
            </a:endParaRPr>
          </a:p>
          <a:p>
            <a:pPr indent="-342900" lvl="0" marL="457200" rtl="0" algn="l">
              <a:spcBef>
                <a:spcPts val="1200"/>
              </a:spcBef>
              <a:spcAft>
                <a:spcPts val="0"/>
              </a:spcAft>
              <a:buClr>
                <a:schemeClr val="dk1"/>
              </a:buClr>
              <a:buSzPts val="1800"/>
              <a:buChar char="●"/>
            </a:pPr>
            <a:r>
              <a:rPr lang="it">
                <a:solidFill>
                  <a:schemeClr val="dk1"/>
                </a:solidFill>
              </a:rPr>
              <a:t>More parameters </a:t>
            </a:r>
            <a:r>
              <a:rPr b="1" lang="it">
                <a:solidFill>
                  <a:srgbClr val="202124"/>
                </a:solidFill>
                <a:highlight>
                  <a:srgbClr val="FFFFFF"/>
                </a:highlight>
              </a:rPr>
              <a:t>⇏</a:t>
            </a:r>
            <a:r>
              <a:rPr lang="it" sz="1500">
                <a:solidFill>
                  <a:srgbClr val="202124"/>
                </a:solidFill>
                <a:highlight>
                  <a:srgbClr val="FFFFFF"/>
                </a:highlight>
              </a:rPr>
              <a:t> </a:t>
            </a:r>
            <a:r>
              <a:rPr lang="it">
                <a:solidFill>
                  <a:srgbClr val="202124"/>
                </a:solidFill>
                <a:highlight>
                  <a:srgbClr val="FFFFFF"/>
                </a:highlight>
              </a:rPr>
              <a:t>better results (at least across different models)</a:t>
            </a:r>
            <a:endParaRPr>
              <a:solidFill>
                <a:srgbClr val="202124"/>
              </a:solidFill>
              <a:highlight>
                <a:srgbClr val="FFFFFF"/>
              </a:highlight>
            </a:endParaRPr>
          </a:p>
          <a:p>
            <a:pPr indent="-342900" lvl="0" marL="457200" rtl="0" algn="l">
              <a:spcBef>
                <a:spcPts val="1200"/>
              </a:spcBef>
              <a:spcAft>
                <a:spcPts val="0"/>
              </a:spcAft>
              <a:buClr>
                <a:srgbClr val="202124"/>
              </a:buClr>
              <a:buSzPts val="1800"/>
              <a:buChar char="●"/>
            </a:pPr>
            <a:r>
              <a:rPr lang="it">
                <a:solidFill>
                  <a:srgbClr val="202124"/>
                </a:solidFill>
                <a:highlight>
                  <a:srgbClr val="FFFFFF"/>
                </a:highlight>
              </a:rPr>
              <a:t>Modification study showed that for our given setup the LSTM, GRN and IMHA combination proposed by the paper performed better than the presented alternatives (GRU, CNN, regular MHA)</a:t>
            </a:r>
            <a:endParaRPr>
              <a:solidFill>
                <a:srgbClr val="202124"/>
              </a:solidFill>
              <a:highlight>
                <a:srgbClr val="FFFFFF"/>
              </a:highlight>
            </a:endParaRPr>
          </a:p>
          <a:p>
            <a:pPr indent="-342900" lvl="0" marL="457200" rtl="0" algn="l">
              <a:spcBef>
                <a:spcPts val="1200"/>
              </a:spcBef>
              <a:spcAft>
                <a:spcPts val="0"/>
              </a:spcAft>
              <a:buClr>
                <a:schemeClr val="dk1"/>
              </a:buClr>
              <a:buSzPts val="1800"/>
              <a:buChar char="●"/>
            </a:pPr>
            <a:r>
              <a:rPr lang="it">
                <a:solidFill>
                  <a:schemeClr val="dk1"/>
                </a:solidFill>
              </a:rPr>
              <a:t>The CNN modification also performed well, suggesting potential in using CNNs for financial time series prediction, specifically by treating sequence elements as separate channels.</a:t>
            </a:r>
            <a:endParaRPr>
              <a:solidFill>
                <a:schemeClr val="dk1"/>
              </a:solidFill>
            </a:endParaRPr>
          </a:p>
          <a:p>
            <a:pPr indent="0" lvl="0" marL="457200" rtl="0" algn="l">
              <a:spcBef>
                <a:spcPts val="1200"/>
              </a:spcBef>
              <a:spcAft>
                <a:spcPts val="1200"/>
              </a:spcAft>
              <a:buNone/>
            </a:pPr>
            <a:r>
              <a:t/>
            </a:r>
            <a:endParaRPr>
              <a:solidFill>
                <a:srgbClr val="D9D9D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References </a:t>
            </a:r>
            <a:endParaRPr sz="2720">
              <a:solidFill>
                <a:srgbClr val="000000"/>
              </a:solidFill>
            </a:endParaRPr>
          </a:p>
        </p:txBody>
      </p:sp>
      <p:sp>
        <p:nvSpPr>
          <p:cNvPr id="214" name="Google Shape;214;p38"/>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Clr>
                <a:schemeClr val="dk1"/>
              </a:buClr>
              <a:buSzPts val="1800"/>
              <a:buChar char="●"/>
            </a:pPr>
            <a:r>
              <a:rPr lang="it" sz="1900">
                <a:solidFill>
                  <a:schemeClr val="dk1"/>
                </a:solidFill>
              </a:rPr>
              <a:t>“</a:t>
            </a:r>
            <a:r>
              <a:rPr i="1" lang="it" sz="1900">
                <a:solidFill>
                  <a:schemeClr val="dk1"/>
                </a:solidFill>
              </a:rPr>
              <a:t>Trading with the Momentum Transformer: An Intelligent and Interpretable Architecture</a:t>
            </a:r>
            <a:r>
              <a:rPr lang="it" sz="1900">
                <a:solidFill>
                  <a:schemeClr val="dk1"/>
                </a:solidFill>
              </a:rPr>
              <a:t>” (</a:t>
            </a:r>
            <a:r>
              <a:rPr lang="it" sz="1900" u="sng">
                <a:solidFill>
                  <a:schemeClr val="hlink"/>
                </a:solidFill>
                <a:hlinkClick r:id="rId3"/>
              </a:rPr>
              <a:t>https://arxiv.org/abs/2112.08534</a:t>
            </a:r>
            <a:r>
              <a:rPr lang="it" sz="1900">
                <a:solidFill>
                  <a:schemeClr val="dk1"/>
                </a:solidFill>
              </a:rPr>
              <a:t>)</a:t>
            </a:r>
            <a:endParaRPr sz="1900">
              <a:solidFill>
                <a:schemeClr val="dk1"/>
              </a:solidFill>
            </a:endParaRPr>
          </a:p>
          <a:p>
            <a:pPr indent="-342900" lvl="0" marL="457200" rtl="0" algn="l">
              <a:spcBef>
                <a:spcPts val="1000"/>
              </a:spcBef>
              <a:spcAft>
                <a:spcPts val="0"/>
              </a:spcAft>
              <a:buClr>
                <a:schemeClr val="dk1"/>
              </a:buClr>
              <a:buSzPts val="1800"/>
              <a:buChar char="●"/>
            </a:pPr>
            <a:r>
              <a:rPr lang="it">
                <a:solidFill>
                  <a:schemeClr val="dk1"/>
                </a:solidFill>
              </a:rPr>
              <a:t>“</a:t>
            </a:r>
            <a:r>
              <a:rPr i="1" lang="it">
                <a:solidFill>
                  <a:schemeClr val="dk1"/>
                </a:solidFill>
              </a:rPr>
              <a:t>Temporal Fusion Transformers for Interpretable Multi-horizon Time Series Forecasting” </a:t>
            </a:r>
            <a:r>
              <a:rPr lang="it">
                <a:solidFill>
                  <a:schemeClr val="dk1"/>
                </a:solidFill>
              </a:rPr>
              <a:t>(</a:t>
            </a:r>
            <a:r>
              <a:rPr lang="it" u="sng">
                <a:solidFill>
                  <a:schemeClr val="hlink"/>
                </a:solidFill>
                <a:hlinkClick r:id="rId4"/>
              </a:rPr>
              <a:t>https://arxiv.org/abs/1912.09363</a:t>
            </a:r>
            <a:r>
              <a:rPr lang="it">
                <a:solidFill>
                  <a:schemeClr val="dk1"/>
                </a:solidFill>
              </a:rPr>
              <a:t>)</a:t>
            </a:r>
            <a:endParaRPr>
              <a:solidFill>
                <a:schemeClr val="dk1"/>
              </a:solidFill>
            </a:endParaRPr>
          </a:p>
          <a:p>
            <a:pPr indent="-342900" lvl="0" marL="457200" rtl="0" algn="l">
              <a:spcBef>
                <a:spcPts val="1000"/>
              </a:spcBef>
              <a:spcAft>
                <a:spcPts val="0"/>
              </a:spcAft>
              <a:buClr>
                <a:schemeClr val="dk1"/>
              </a:buClr>
              <a:buSzPts val="1800"/>
              <a:buChar char="●"/>
            </a:pPr>
            <a:r>
              <a:rPr lang="it">
                <a:solidFill>
                  <a:schemeClr val="dk1"/>
                </a:solidFill>
              </a:rPr>
              <a:t>Data Set </a:t>
            </a:r>
            <a:r>
              <a:rPr lang="it" u="sng">
                <a:solidFill>
                  <a:schemeClr val="hlink"/>
                </a:solidFill>
                <a:hlinkClick r:id="rId5"/>
              </a:rPr>
              <a:t>https://www.kaggle.com/competitions/optiver-trading-at-the-close</a:t>
            </a:r>
            <a:endParaRPr>
              <a:solidFill>
                <a:schemeClr val="dk1"/>
              </a:solidFill>
            </a:endParaRPr>
          </a:p>
          <a:p>
            <a:pPr indent="0" lvl="0" marL="457200" rtl="0" algn="l">
              <a:spcBef>
                <a:spcPts val="1200"/>
              </a:spcBef>
              <a:spcAft>
                <a:spcPts val="1200"/>
              </a:spcAft>
              <a:buNone/>
            </a:pPr>
            <a:r>
              <a:t/>
            </a:r>
            <a:endParaRPr>
              <a:solidFill>
                <a:srgbClr val="D9D9D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Appendix - Complete Testing </a:t>
            </a:r>
            <a:r>
              <a:rPr lang="it" sz="2720">
                <a:solidFill>
                  <a:srgbClr val="000000"/>
                </a:solidFill>
              </a:rPr>
              <a:t>Results</a:t>
            </a:r>
            <a:endParaRPr sz="2720">
              <a:solidFill>
                <a:srgbClr val="000000"/>
              </a:solidFill>
            </a:endParaRPr>
          </a:p>
        </p:txBody>
      </p:sp>
      <p:pic>
        <p:nvPicPr>
          <p:cNvPr id="220" name="Google Shape;220;p39"/>
          <p:cNvPicPr preferRelativeResize="0"/>
          <p:nvPr/>
        </p:nvPicPr>
        <p:blipFill>
          <a:blip r:embed="rId3">
            <a:alphaModFix/>
          </a:blip>
          <a:stretch>
            <a:fillRect/>
          </a:stretch>
        </p:blipFill>
        <p:spPr>
          <a:xfrm>
            <a:off x="0" y="1335793"/>
            <a:ext cx="9144003" cy="305688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Appendix - LSTM benchmark model</a:t>
            </a:r>
            <a:endParaRPr sz="2720">
              <a:solidFill>
                <a:srgbClr val="000000"/>
              </a:solidFill>
            </a:endParaRPr>
          </a:p>
        </p:txBody>
      </p:sp>
      <p:pic>
        <p:nvPicPr>
          <p:cNvPr id="226" name="Google Shape;226;p40"/>
          <p:cNvPicPr preferRelativeResize="0"/>
          <p:nvPr/>
        </p:nvPicPr>
        <p:blipFill>
          <a:blip r:embed="rId3">
            <a:alphaModFix/>
          </a:blip>
          <a:stretch>
            <a:fillRect/>
          </a:stretch>
        </p:blipFill>
        <p:spPr>
          <a:xfrm>
            <a:off x="1670247" y="813900"/>
            <a:ext cx="5803503" cy="4329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Appendix - Transformer (Encoder) benchmark model </a:t>
            </a:r>
            <a:endParaRPr sz="2720">
              <a:solidFill>
                <a:srgbClr val="000000"/>
              </a:solidFill>
            </a:endParaRPr>
          </a:p>
        </p:txBody>
      </p:sp>
      <p:pic>
        <p:nvPicPr>
          <p:cNvPr id="232" name="Google Shape;232;p41"/>
          <p:cNvPicPr preferRelativeResize="0"/>
          <p:nvPr/>
        </p:nvPicPr>
        <p:blipFill>
          <a:blip r:embed="rId3">
            <a:alphaModFix/>
          </a:blip>
          <a:stretch>
            <a:fillRect/>
          </a:stretch>
        </p:blipFill>
        <p:spPr>
          <a:xfrm>
            <a:off x="1670244" y="813900"/>
            <a:ext cx="5803506" cy="432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Formal Problem Setting</a:t>
            </a:r>
            <a:endParaRPr sz="2720">
              <a:solidFill>
                <a:srgbClr val="000000"/>
              </a:solidFill>
            </a:endParaRPr>
          </a:p>
        </p:txBody>
      </p:sp>
      <p:sp>
        <p:nvSpPr>
          <p:cNvPr id="67" name="Google Shape;67;p15"/>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b="1" lang="it">
                <a:solidFill>
                  <a:srgbClr val="000000"/>
                </a:solidFill>
              </a:rPr>
              <a:t>Observables</a:t>
            </a:r>
            <a:r>
              <a:rPr lang="it">
                <a:solidFill>
                  <a:srgbClr val="000000"/>
                </a:solidFill>
              </a:rPr>
              <a:t>:</a:t>
            </a:r>
            <a:r>
              <a:rPr lang="it">
                <a:solidFill>
                  <a:srgbClr val="000000"/>
                </a:solidFill>
              </a:rPr>
              <a:t> limit order book and auction data at time available at time </a:t>
            </a:r>
            <a:r>
              <a:rPr b="1" i="1" lang="it">
                <a:solidFill>
                  <a:schemeClr val="dk1"/>
                </a:solidFill>
              </a:rPr>
              <a:t>t</a:t>
            </a:r>
            <a:r>
              <a:rPr lang="it">
                <a:solidFill>
                  <a:srgbClr val="000000"/>
                </a:solidFill>
              </a:rPr>
              <a:t> which we denote as </a:t>
            </a:r>
            <a:r>
              <a:rPr b="1" lang="it">
                <a:solidFill>
                  <a:srgbClr val="000000"/>
                </a:solidFill>
              </a:rPr>
              <a:t>𝑋</a:t>
            </a:r>
            <a:r>
              <a:rPr b="1" baseline="-25000" i="1" lang="it" sz="2000">
                <a:solidFill>
                  <a:srgbClr val="000000"/>
                </a:solidFill>
              </a:rPr>
              <a:t>t</a:t>
            </a:r>
            <a:endParaRPr b="1" i="1">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T</a:t>
            </a:r>
            <a:r>
              <a:rPr lang="it">
                <a:solidFill>
                  <a:srgbClr val="000000"/>
                </a:solidFill>
              </a:rPr>
              <a:t>he filtration </a:t>
            </a:r>
            <a:r>
              <a:rPr b="1" i="1" lang="it">
                <a:solidFill>
                  <a:srgbClr val="000000"/>
                </a:solidFill>
              </a:rPr>
              <a:t>𝐹</a:t>
            </a:r>
            <a:r>
              <a:rPr b="1" baseline="-25000" i="1" lang="it">
                <a:solidFill>
                  <a:srgbClr val="000000"/>
                </a:solidFill>
              </a:rPr>
              <a:t>t </a:t>
            </a:r>
            <a:r>
              <a:rPr b="1" i="1" lang="it">
                <a:solidFill>
                  <a:srgbClr val="000000"/>
                </a:solidFill>
              </a:rPr>
              <a:t> </a:t>
            </a:r>
            <a:r>
              <a:rPr lang="it">
                <a:solidFill>
                  <a:srgbClr val="000000"/>
                </a:solidFill>
              </a:rPr>
              <a:t>contains all the information available up to time </a:t>
            </a:r>
            <a:r>
              <a:rPr b="1" i="1" lang="it">
                <a:solidFill>
                  <a:schemeClr val="dk1"/>
                </a:solidFill>
              </a:rPr>
              <a:t>t</a:t>
            </a:r>
            <a:endParaRPr b="1" i="1">
              <a:solidFill>
                <a:schemeClr val="dk1"/>
              </a:solidFill>
            </a:endParaRPr>
          </a:p>
          <a:p>
            <a:pPr indent="-342900" lvl="1" marL="914400" rtl="0" algn="l">
              <a:spcBef>
                <a:spcPts val="1000"/>
              </a:spcBef>
              <a:spcAft>
                <a:spcPts val="0"/>
              </a:spcAft>
              <a:buClr>
                <a:schemeClr val="dk1"/>
              </a:buClr>
              <a:buSzPts val="1800"/>
              <a:buChar char="○"/>
            </a:pPr>
            <a:r>
              <a:rPr lang="it" sz="1800">
                <a:solidFill>
                  <a:schemeClr val="dk1"/>
                </a:solidFill>
              </a:rPr>
              <a:t>Formally, the filtration </a:t>
            </a:r>
            <a:r>
              <a:rPr b="1" i="1" lang="it" sz="1800">
                <a:solidFill>
                  <a:schemeClr val="dk1"/>
                </a:solidFill>
              </a:rPr>
              <a:t>𝐹</a:t>
            </a:r>
            <a:r>
              <a:rPr b="1" baseline="-25000" i="1" lang="it" sz="1800">
                <a:solidFill>
                  <a:schemeClr val="dk1"/>
                </a:solidFill>
              </a:rPr>
              <a:t>t </a:t>
            </a:r>
            <a:r>
              <a:rPr lang="it" sz="1800">
                <a:solidFill>
                  <a:schemeClr val="dk1"/>
                </a:solidFill>
              </a:rPr>
              <a:t> is defined as: </a:t>
            </a:r>
            <a:r>
              <a:rPr b="1" i="1" lang="it" sz="1800">
                <a:solidFill>
                  <a:schemeClr val="dk1"/>
                </a:solidFill>
              </a:rPr>
              <a:t>𝐹</a:t>
            </a:r>
            <a:r>
              <a:rPr b="1" baseline="-25000" i="1" lang="it" sz="1800">
                <a:solidFill>
                  <a:schemeClr val="dk1"/>
                </a:solidFill>
              </a:rPr>
              <a:t>t</a:t>
            </a:r>
            <a:r>
              <a:rPr baseline="-25000" i="1" lang="it" sz="1800">
                <a:solidFill>
                  <a:schemeClr val="dk1"/>
                </a:solidFill>
              </a:rPr>
              <a:t> </a:t>
            </a:r>
            <a:r>
              <a:rPr lang="it" sz="1800">
                <a:solidFill>
                  <a:schemeClr val="dk1"/>
                </a:solidFill>
              </a:rPr>
              <a:t> = </a:t>
            </a:r>
            <a:r>
              <a:rPr i="1" lang="it" sz="1800">
                <a:solidFill>
                  <a:schemeClr val="dk1"/>
                </a:solidFill>
              </a:rPr>
              <a:t>σ</a:t>
            </a:r>
            <a:r>
              <a:rPr lang="it" sz="1800">
                <a:solidFill>
                  <a:schemeClr val="dk1"/>
                </a:solidFill>
              </a:rPr>
              <a:t>( </a:t>
            </a:r>
            <a:r>
              <a:rPr b="1" lang="it" sz="1800">
                <a:solidFill>
                  <a:schemeClr val="dk1"/>
                </a:solidFill>
              </a:rPr>
              <a:t>𝑋</a:t>
            </a:r>
            <a:r>
              <a:rPr b="1" baseline="-25000" i="1" lang="it" sz="2000">
                <a:solidFill>
                  <a:schemeClr val="dk1"/>
                </a:solidFill>
              </a:rPr>
              <a:t>t</a:t>
            </a:r>
            <a:r>
              <a:rPr lang="it" sz="1800">
                <a:solidFill>
                  <a:schemeClr val="dk1"/>
                </a:solidFill>
              </a:rPr>
              <a:t> : 0 ≤ </a:t>
            </a:r>
            <a:r>
              <a:rPr i="1" lang="it" sz="1800">
                <a:solidFill>
                  <a:schemeClr val="dk1"/>
                </a:solidFill>
              </a:rPr>
              <a:t>s</a:t>
            </a:r>
            <a:r>
              <a:rPr lang="it" sz="1800">
                <a:solidFill>
                  <a:schemeClr val="dk1"/>
                </a:solidFill>
              </a:rPr>
              <a:t> ≤ </a:t>
            </a:r>
            <a:r>
              <a:rPr i="1" lang="it" sz="1800">
                <a:solidFill>
                  <a:schemeClr val="dk1"/>
                </a:solidFill>
              </a:rPr>
              <a:t>t</a:t>
            </a:r>
            <a:r>
              <a:rPr lang="it" sz="1800">
                <a:solidFill>
                  <a:schemeClr val="dk1"/>
                </a:solidFill>
              </a:rPr>
              <a:t>)</a:t>
            </a:r>
            <a:endParaRPr sz="1800">
              <a:solidFill>
                <a:schemeClr val="dk1"/>
              </a:solidFill>
            </a:endParaRPr>
          </a:p>
          <a:p>
            <a:pPr indent="-342900" lvl="0" marL="457200" rtl="0" algn="l">
              <a:spcBef>
                <a:spcPts val="1000"/>
              </a:spcBef>
              <a:spcAft>
                <a:spcPts val="0"/>
              </a:spcAft>
              <a:buClr>
                <a:srgbClr val="000000"/>
              </a:buClr>
              <a:buSzPts val="1800"/>
              <a:buChar char="●"/>
            </a:pPr>
            <a:r>
              <a:rPr b="1" lang="it">
                <a:solidFill>
                  <a:srgbClr val="000000"/>
                </a:solidFill>
              </a:rPr>
              <a:t>Objective</a:t>
            </a:r>
            <a:r>
              <a:rPr lang="it">
                <a:solidFill>
                  <a:srgbClr val="000000"/>
                </a:solidFill>
              </a:rPr>
              <a:t>: </a:t>
            </a:r>
            <a:r>
              <a:rPr lang="it">
                <a:solidFill>
                  <a:srgbClr val="000000"/>
                </a:solidFill>
              </a:rPr>
              <a:t>Find a model 𝒇 and predict </a:t>
            </a:r>
            <a:r>
              <a:rPr lang="it" sz="2000">
                <a:solidFill>
                  <a:srgbClr val="000000"/>
                </a:solidFill>
              </a:rPr>
              <a:t> </a:t>
            </a:r>
            <a:r>
              <a:rPr b="1" i="1" lang="it" sz="2000">
                <a:solidFill>
                  <a:srgbClr val="000000"/>
                </a:solidFill>
              </a:rPr>
              <a:t>ŷ</a:t>
            </a:r>
            <a:r>
              <a:rPr b="1" baseline="-25000" i="1" lang="it" sz="2000">
                <a:solidFill>
                  <a:srgbClr val="000000"/>
                </a:solidFill>
              </a:rPr>
              <a:t>t+1</a:t>
            </a:r>
            <a:r>
              <a:rPr lang="it" sz="1900">
                <a:solidFill>
                  <a:srgbClr val="000000"/>
                </a:solidFill>
              </a:rPr>
              <a:t>= </a:t>
            </a:r>
            <a:r>
              <a:rPr lang="it" sz="2000">
                <a:solidFill>
                  <a:srgbClr val="000000"/>
                </a:solidFill>
              </a:rPr>
              <a:t>𝒇(</a:t>
            </a:r>
            <a:r>
              <a:rPr b="1" lang="it" sz="2000">
                <a:solidFill>
                  <a:srgbClr val="000000"/>
                </a:solidFill>
              </a:rPr>
              <a:t>𝑋ₜ, 𝛳</a:t>
            </a:r>
            <a:r>
              <a:rPr lang="it" sz="2000">
                <a:solidFill>
                  <a:srgbClr val="000000"/>
                </a:solidFill>
              </a:rPr>
              <a:t>) </a:t>
            </a:r>
            <a:r>
              <a:rPr lang="it" sz="1900">
                <a:solidFill>
                  <a:srgbClr val="000000"/>
                </a:solidFill>
              </a:rPr>
              <a:t>that minimizes the objective </a:t>
            </a:r>
            <a:r>
              <a:rPr lang="it" sz="1900">
                <a:solidFill>
                  <a:srgbClr val="000000"/>
                </a:solidFill>
              </a:rPr>
              <a:t>function</a:t>
            </a:r>
            <a:endParaRPr sz="1900">
              <a:solidFill>
                <a:srgbClr val="000000"/>
              </a:solidFill>
            </a:endParaRPr>
          </a:p>
          <a:p>
            <a:pPr indent="-355600" lvl="1" marL="914400" rtl="0" algn="l">
              <a:spcBef>
                <a:spcPts val="1000"/>
              </a:spcBef>
              <a:spcAft>
                <a:spcPts val="0"/>
              </a:spcAft>
              <a:buClr>
                <a:srgbClr val="000000"/>
              </a:buClr>
              <a:buSzPts val="2000"/>
              <a:buChar char="○"/>
            </a:pPr>
            <a:r>
              <a:rPr lang="it" sz="1900">
                <a:solidFill>
                  <a:srgbClr val="000000"/>
                </a:solidFill>
              </a:rPr>
              <a:t>Formally, we define</a:t>
            </a:r>
            <a:r>
              <a:rPr lang="it" sz="2000">
                <a:solidFill>
                  <a:srgbClr val="000000"/>
                </a:solidFill>
              </a:rPr>
              <a:t> </a:t>
            </a:r>
            <a:r>
              <a:rPr lang="it" sz="1800">
                <a:solidFill>
                  <a:schemeClr val="dk1"/>
                </a:solidFill>
              </a:rPr>
              <a:t>𝒇 to be adapted to the filtration </a:t>
            </a:r>
            <a:r>
              <a:rPr b="1" i="1" lang="it" sz="1800">
                <a:solidFill>
                  <a:schemeClr val="dk1"/>
                </a:solidFill>
              </a:rPr>
              <a:t>𝐹</a:t>
            </a:r>
            <a:r>
              <a:rPr b="1" baseline="-25000" i="1" lang="it" sz="1800">
                <a:solidFill>
                  <a:schemeClr val="dk1"/>
                </a:solidFill>
              </a:rPr>
              <a:t>t</a:t>
            </a:r>
            <a:r>
              <a:rPr lang="it" sz="1800">
                <a:solidFill>
                  <a:schemeClr val="dk1"/>
                </a:solidFill>
              </a:rPr>
              <a:t>. This ensures that the model only uses information known at that point in time.</a:t>
            </a:r>
            <a:endParaRPr sz="2000">
              <a:solidFill>
                <a:srgbClr val="000000"/>
              </a:solidFill>
            </a:endParaRPr>
          </a:p>
          <a:p>
            <a:pPr indent="-342900" lvl="0" marL="457200" rtl="0" algn="l">
              <a:spcBef>
                <a:spcPts val="1000"/>
              </a:spcBef>
              <a:spcAft>
                <a:spcPts val="0"/>
              </a:spcAft>
              <a:buClr>
                <a:srgbClr val="000000"/>
              </a:buClr>
              <a:buSzPts val="1800"/>
              <a:buChar char="●"/>
            </a:pPr>
            <a:r>
              <a:rPr b="1" lang="it">
                <a:solidFill>
                  <a:srgbClr val="000000"/>
                </a:solidFill>
              </a:rPr>
              <a:t>Objective Function</a:t>
            </a:r>
            <a:r>
              <a:rPr lang="it">
                <a:solidFill>
                  <a:srgbClr val="000000"/>
                </a:solidFill>
              </a:rPr>
              <a:t>: Mean Squared Error (MSE):   </a:t>
            </a:r>
            <a:r>
              <a:rPr b="1" i="1" lang="it">
                <a:solidFill>
                  <a:srgbClr val="000000"/>
                </a:solidFill>
              </a:rPr>
              <a:t>MSE( </a:t>
            </a:r>
            <a:r>
              <a:rPr b="1" i="1" lang="it" sz="2000">
                <a:solidFill>
                  <a:srgbClr val="000000"/>
                </a:solidFill>
              </a:rPr>
              <a:t>ŷ</a:t>
            </a:r>
            <a:r>
              <a:rPr b="1" baseline="-25000" i="1" lang="it" sz="2000">
                <a:solidFill>
                  <a:srgbClr val="000000"/>
                </a:solidFill>
              </a:rPr>
              <a:t>t+1</a:t>
            </a:r>
            <a:r>
              <a:rPr b="1" i="1" lang="it" sz="2000">
                <a:solidFill>
                  <a:srgbClr val="000000"/>
                </a:solidFill>
              </a:rPr>
              <a:t> ,  </a:t>
            </a:r>
            <a:r>
              <a:rPr b="1" i="1" lang="it" sz="2000">
                <a:solidFill>
                  <a:srgbClr val="000000"/>
                </a:solidFill>
              </a:rPr>
              <a:t>y</a:t>
            </a:r>
            <a:r>
              <a:rPr b="1" baseline="-25000" i="1" lang="it" sz="2000">
                <a:solidFill>
                  <a:srgbClr val="000000"/>
                </a:solidFill>
              </a:rPr>
              <a:t>t+1</a:t>
            </a:r>
            <a:r>
              <a:rPr b="1" i="1" lang="it" sz="2000">
                <a:solidFill>
                  <a:srgbClr val="000000"/>
                </a:solidFill>
              </a:rPr>
              <a:t> </a:t>
            </a:r>
            <a:r>
              <a:rPr b="1" i="1" lang="it" sz="2000">
                <a:solidFill>
                  <a:srgbClr val="000000"/>
                </a:solidFill>
              </a:rPr>
              <a:t>) </a:t>
            </a:r>
            <a:endParaRPr b="1" i="1">
              <a:solidFill>
                <a:srgbClr val="000000"/>
              </a:solidFill>
            </a:endParaRPr>
          </a:p>
          <a:p>
            <a:pPr indent="0" lvl="0" marL="457200" rtl="0" algn="l">
              <a:spcBef>
                <a:spcPts val="1000"/>
              </a:spcBef>
              <a:spcAft>
                <a:spcPts val="1200"/>
              </a:spcAft>
              <a:buNone/>
            </a:pPr>
            <a:r>
              <a:t/>
            </a:r>
            <a:endParaRPr>
              <a:solidFill>
                <a:srgbClr val="D9D9D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2720">
              <a:solidFill>
                <a:srgbClr val="000000"/>
              </a:solidFill>
            </a:endParaRPr>
          </a:p>
        </p:txBody>
      </p:sp>
      <p:sp>
        <p:nvSpPr>
          <p:cNvPr id="238" name="Google Shape;238;p42"/>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t>Features and target</a:t>
            </a:r>
            <a:endParaRPr sz="2720"/>
          </a:p>
        </p:txBody>
      </p:sp>
      <p:sp>
        <p:nvSpPr>
          <p:cNvPr id="73" name="Google Shape;73;p16"/>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it">
                <a:solidFill>
                  <a:srgbClr val="000000"/>
                </a:solidFill>
              </a:rPr>
              <a:t>For each stock ID, historic data for the </a:t>
            </a:r>
            <a:r>
              <a:rPr b="1" lang="it">
                <a:solidFill>
                  <a:srgbClr val="000000"/>
                </a:solidFill>
              </a:rPr>
              <a:t>daily ten minute closing auction</a:t>
            </a:r>
            <a:r>
              <a:rPr lang="it">
                <a:solidFill>
                  <a:srgbClr val="000000"/>
                </a:solidFill>
              </a:rPr>
              <a:t> on the NASDAQ stock exchange</a:t>
            </a:r>
            <a:endParaRPr>
              <a:solidFill>
                <a:srgbClr val="000000"/>
              </a:solidFill>
            </a:endParaRPr>
          </a:p>
          <a:p>
            <a:pPr indent="-342900" lvl="0" marL="457200" rtl="0" algn="l">
              <a:spcBef>
                <a:spcPts val="1000"/>
              </a:spcBef>
              <a:spcAft>
                <a:spcPts val="0"/>
              </a:spcAft>
              <a:buClr>
                <a:srgbClr val="000000"/>
              </a:buClr>
              <a:buSzPts val="1800"/>
              <a:buChar char="●"/>
            </a:pPr>
            <a:r>
              <a:rPr b="1" lang="it">
                <a:solidFill>
                  <a:srgbClr val="000000"/>
                </a:solidFill>
              </a:rPr>
              <a:t>Features </a:t>
            </a:r>
            <a:r>
              <a:rPr lang="it">
                <a:solidFill>
                  <a:srgbClr val="000000"/>
                </a:solidFill>
              </a:rPr>
              <a:t>on trade timing and more technical aspects such as imbalance size, bid/ask price, far/near price and the weighted average price (WAP) in the non-auction book</a:t>
            </a:r>
            <a:endParaRPr>
              <a:solidFill>
                <a:srgbClr val="000000"/>
              </a:solidFill>
            </a:endParaRPr>
          </a:p>
          <a:p>
            <a:pPr indent="-342900" lvl="0" marL="457200" rtl="0" algn="l">
              <a:spcBef>
                <a:spcPts val="1000"/>
              </a:spcBef>
              <a:spcAft>
                <a:spcPts val="1000"/>
              </a:spcAft>
              <a:buClr>
                <a:srgbClr val="000000"/>
              </a:buClr>
              <a:buSzPts val="1800"/>
              <a:buChar char="●"/>
            </a:pPr>
            <a:r>
              <a:rPr b="1" lang="it">
                <a:solidFill>
                  <a:srgbClr val="000000"/>
                </a:solidFill>
              </a:rPr>
              <a:t>Target </a:t>
            </a:r>
            <a:r>
              <a:rPr lang="it">
                <a:solidFill>
                  <a:srgbClr val="000000"/>
                </a:solidFill>
              </a:rPr>
              <a:t>measures the difference between the 60-second future move in the stock's WAP and the 60-second future move of a custom synthetic index.</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Features Amplification</a:t>
            </a:r>
            <a:endParaRPr sz="2720">
              <a:solidFill>
                <a:srgbClr val="000000"/>
              </a:solidFill>
            </a:endParaRPr>
          </a:p>
        </p:txBody>
      </p:sp>
      <p:sp>
        <p:nvSpPr>
          <p:cNvPr id="79" name="Google Shape;79;p17"/>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Clr>
                <a:srgbClr val="000000"/>
              </a:buClr>
              <a:buSzPts val="1800"/>
              <a:buChar char="●"/>
            </a:pPr>
            <a:r>
              <a:rPr lang="it">
                <a:solidFill>
                  <a:srgbClr val="000000"/>
                </a:solidFill>
              </a:rPr>
              <a:t>We added features as:</a:t>
            </a:r>
            <a:endParaRPr>
              <a:solidFill>
                <a:srgbClr val="000000"/>
              </a:solidFill>
            </a:endParaRPr>
          </a:p>
          <a:p>
            <a:pPr indent="-342900" lvl="1" marL="914400" rtl="0" algn="l">
              <a:spcBef>
                <a:spcPts val="1000"/>
              </a:spcBef>
              <a:spcAft>
                <a:spcPts val="0"/>
              </a:spcAft>
              <a:buClr>
                <a:srgbClr val="000000"/>
              </a:buClr>
              <a:buSzPts val="1800"/>
              <a:buChar char="○"/>
            </a:pPr>
            <a:r>
              <a:rPr lang="it" sz="1800">
                <a:solidFill>
                  <a:srgbClr val="000000"/>
                </a:solidFill>
              </a:rPr>
              <a:t>E</a:t>
            </a:r>
            <a:r>
              <a:rPr lang="it" sz="1800">
                <a:solidFill>
                  <a:srgbClr val="000000"/>
                </a:solidFill>
              </a:rPr>
              <a:t>xponential moving average (</a:t>
            </a:r>
            <a:r>
              <a:rPr b="1" lang="it" sz="1800">
                <a:solidFill>
                  <a:srgbClr val="000000"/>
                </a:solidFill>
              </a:rPr>
              <a:t>EMA</a:t>
            </a:r>
            <a:r>
              <a:rPr lang="it" sz="1800">
                <a:solidFill>
                  <a:srgbClr val="000000"/>
                </a:solidFill>
              </a:rPr>
              <a:t>), which gives more weight to recent prices</a:t>
            </a:r>
            <a:endParaRPr sz="1800">
              <a:solidFill>
                <a:srgbClr val="000000"/>
              </a:solidFill>
            </a:endParaRPr>
          </a:p>
          <a:p>
            <a:pPr indent="-342900" lvl="1" marL="914400" rtl="0" algn="l">
              <a:spcBef>
                <a:spcPts val="1000"/>
              </a:spcBef>
              <a:spcAft>
                <a:spcPts val="0"/>
              </a:spcAft>
              <a:buClr>
                <a:srgbClr val="000000"/>
              </a:buClr>
              <a:buSzPts val="1800"/>
              <a:buChar char="○"/>
            </a:pPr>
            <a:r>
              <a:rPr b="1" lang="it" sz="1800">
                <a:solidFill>
                  <a:srgbClr val="000000"/>
                </a:solidFill>
              </a:rPr>
              <a:t>Spread</a:t>
            </a:r>
            <a:r>
              <a:rPr lang="it" sz="1800">
                <a:solidFill>
                  <a:srgbClr val="000000"/>
                </a:solidFill>
              </a:rPr>
              <a:t>, referring to the difference between the bid price and the ask price </a:t>
            </a:r>
            <a:endParaRPr sz="1800">
              <a:solidFill>
                <a:srgbClr val="000000"/>
              </a:solidFill>
            </a:endParaRPr>
          </a:p>
          <a:p>
            <a:pPr indent="-342900" lvl="1" marL="914400" rtl="0" algn="l">
              <a:spcBef>
                <a:spcPts val="1000"/>
              </a:spcBef>
              <a:spcAft>
                <a:spcPts val="0"/>
              </a:spcAft>
              <a:buClr>
                <a:srgbClr val="000000"/>
              </a:buClr>
              <a:buSzPts val="1800"/>
              <a:buChar char="○"/>
            </a:pPr>
            <a:r>
              <a:rPr b="1" lang="it" sz="1800">
                <a:solidFill>
                  <a:srgbClr val="000000"/>
                </a:solidFill>
              </a:rPr>
              <a:t>Indices</a:t>
            </a:r>
            <a:r>
              <a:rPr lang="it" sz="1800">
                <a:solidFill>
                  <a:srgbClr val="000000"/>
                </a:solidFill>
              </a:rPr>
              <a:t>, representing the collective performance of a group of selected stocks, providing a benchmark for assessing market trends and investment performance.</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D = </a:t>
            </a:r>
            <a:r>
              <a:rPr lang="it" sz="1800">
                <a:solidFill>
                  <a:srgbClr val="000000"/>
                </a:solidFill>
              </a:rPr>
              <a:t>65 </a:t>
            </a:r>
            <a:r>
              <a:rPr b="1" lang="it" sz="1800">
                <a:solidFill>
                  <a:srgbClr val="000000"/>
                </a:solidFill>
              </a:rPr>
              <a:t>features </a:t>
            </a:r>
            <a:r>
              <a:rPr lang="it" sz="1800">
                <a:solidFill>
                  <a:srgbClr val="000000"/>
                </a:solidFill>
              </a:rPr>
              <a:t>in total</a:t>
            </a:r>
            <a:endParaRPr sz="1800">
              <a:solidFill>
                <a:srgbClr val="000000"/>
              </a:solidFill>
            </a:endParaRPr>
          </a:p>
          <a:p>
            <a:pPr indent="0" lvl="0" marL="457200" rtl="0" algn="l">
              <a:spcBef>
                <a:spcPts val="1000"/>
              </a:spcBef>
              <a:spcAft>
                <a:spcPts val="1200"/>
              </a:spcAft>
              <a:buNone/>
            </a:pPr>
            <a:r>
              <a:t/>
            </a:r>
            <a:endParaRPr>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Data Preparation</a:t>
            </a:r>
            <a:endParaRPr sz="2720">
              <a:solidFill>
                <a:srgbClr val="000000"/>
              </a:solidFill>
            </a:endParaRPr>
          </a:p>
        </p:txBody>
      </p:sp>
      <p:sp>
        <p:nvSpPr>
          <p:cNvPr id="85" name="Google Shape;85;p18"/>
          <p:cNvSpPr txBox="1"/>
          <p:nvPr>
            <p:ph idx="1" type="body"/>
          </p:nvPr>
        </p:nvSpPr>
        <p:spPr>
          <a:xfrm>
            <a:off x="0" y="813900"/>
            <a:ext cx="4440300" cy="432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it">
                <a:solidFill>
                  <a:srgbClr val="000000"/>
                </a:solidFill>
              </a:rPr>
              <a:t>Splitting data according to time:</a:t>
            </a:r>
            <a:endParaRPr>
              <a:solidFill>
                <a:srgbClr val="000000"/>
              </a:solidFill>
            </a:endParaRPr>
          </a:p>
          <a:p>
            <a:pPr indent="-342900" lvl="1" marL="914400" rtl="0" algn="l">
              <a:spcBef>
                <a:spcPts val="1200"/>
              </a:spcBef>
              <a:spcAft>
                <a:spcPts val="0"/>
              </a:spcAft>
              <a:buClr>
                <a:srgbClr val="000000"/>
              </a:buClr>
              <a:buSzPts val="1800"/>
              <a:buChar char="○"/>
            </a:pPr>
            <a:r>
              <a:rPr lang="it">
                <a:solidFill>
                  <a:srgbClr val="000000"/>
                </a:solidFill>
              </a:rPr>
              <a:t> </a:t>
            </a:r>
            <a:r>
              <a:rPr b="1" lang="it" sz="1800">
                <a:solidFill>
                  <a:srgbClr val="000000"/>
                </a:solidFill>
              </a:rPr>
              <a:t>training </a:t>
            </a:r>
            <a:r>
              <a:rPr lang="it" sz="1200">
                <a:solidFill>
                  <a:srgbClr val="000000"/>
                </a:solidFill>
              </a:rPr>
              <a:t>⁓</a:t>
            </a:r>
            <a:r>
              <a:rPr lang="it" sz="1800">
                <a:solidFill>
                  <a:srgbClr val="000000"/>
                </a:solidFill>
              </a:rPr>
              <a:t> 70%,  </a:t>
            </a:r>
            <a:r>
              <a:rPr i="1" lang="it" sz="1800">
                <a:solidFill>
                  <a:srgbClr val="000000"/>
                </a:solidFill>
              </a:rPr>
              <a:t>“oldest”</a:t>
            </a:r>
            <a:endParaRPr i="1" sz="1800">
              <a:solidFill>
                <a:srgbClr val="000000"/>
              </a:solidFill>
            </a:endParaRPr>
          </a:p>
          <a:p>
            <a:pPr indent="-342900" lvl="1" marL="914400" rtl="0" algn="l">
              <a:spcBef>
                <a:spcPts val="1200"/>
              </a:spcBef>
              <a:spcAft>
                <a:spcPts val="0"/>
              </a:spcAft>
              <a:buClr>
                <a:srgbClr val="000000"/>
              </a:buClr>
              <a:buSzPts val="1800"/>
              <a:buChar char="○"/>
            </a:pPr>
            <a:r>
              <a:rPr b="1" lang="it" sz="1800">
                <a:solidFill>
                  <a:srgbClr val="000000"/>
                </a:solidFill>
              </a:rPr>
              <a:t>validation </a:t>
            </a:r>
            <a:r>
              <a:rPr lang="it" sz="1200">
                <a:solidFill>
                  <a:srgbClr val="000000"/>
                </a:solidFill>
              </a:rPr>
              <a:t>⁓</a:t>
            </a:r>
            <a:r>
              <a:rPr lang="it" sz="1800">
                <a:solidFill>
                  <a:srgbClr val="000000"/>
                </a:solidFill>
              </a:rPr>
              <a:t> 15%,  </a:t>
            </a:r>
            <a:r>
              <a:rPr i="1" lang="it" sz="1800">
                <a:solidFill>
                  <a:srgbClr val="000000"/>
                </a:solidFill>
              </a:rPr>
              <a:t>“2</a:t>
            </a:r>
            <a:r>
              <a:rPr baseline="30000" i="1" lang="it" sz="1800">
                <a:solidFill>
                  <a:srgbClr val="000000"/>
                </a:solidFill>
              </a:rPr>
              <a:t>nd </a:t>
            </a:r>
            <a:r>
              <a:rPr i="1" lang="it" sz="1800">
                <a:solidFill>
                  <a:srgbClr val="000000"/>
                </a:solidFill>
              </a:rPr>
              <a:t>oldest”</a:t>
            </a:r>
            <a:endParaRPr i="1" sz="1800">
              <a:solidFill>
                <a:srgbClr val="000000"/>
              </a:solidFill>
            </a:endParaRPr>
          </a:p>
          <a:p>
            <a:pPr indent="-342900" lvl="1" marL="914400" rtl="0" algn="l">
              <a:spcBef>
                <a:spcPts val="1200"/>
              </a:spcBef>
              <a:spcAft>
                <a:spcPts val="0"/>
              </a:spcAft>
              <a:buClr>
                <a:srgbClr val="000000"/>
              </a:buClr>
              <a:buSzPts val="1800"/>
              <a:buChar char="○"/>
            </a:pPr>
            <a:r>
              <a:rPr b="1" lang="it" sz="1800">
                <a:solidFill>
                  <a:srgbClr val="000000"/>
                </a:solidFill>
              </a:rPr>
              <a:t>test </a:t>
            </a:r>
            <a:r>
              <a:rPr lang="it" sz="1200">
                <a:solidFill>
                  <a:srgbClr val="000000"/>
                </a:solidFill>
              </a:rPr>
              <a:t>⁓</a:t>
            </a:r>
            <a:r>
              <a:rPr lang="it" sz="1800">
                <a:solidFill>
                  <a:srgbClr val="000000"/>
                </a:solidFill>
              </a:rPr>
              <a:t> 15%,  </a:t>
            </a:r>
            <a:r>
              <a:rPr i="1" lang="it" sz="1800">
                <a:solidFill>
                  <a:srgbClr val="000000"/>
                </a:solidFill>
              </a:rPr>
              <a:t>“newest”</a:t>
            </a:r>
            <a:endParaRPr i="1" sz="1800">
              <a:solidFill>
                <a:srgbClr val="000000"/>
              </a:solidFill>
            </a:endParaRPr>
          </a:p>
          <a:p>
            <a:pPr indent="-342900" lvl="0" marL="457200" rtl="0" algn="l">
              <a:spcBef>
                <a:spcPts val="1200"/>
              </a:spcBef>
              <a:spcAft>
                <a:spcPts val="0"/>
              </a:spcAft>
              <a:buClr>
                <a:srgbClr val="000000"/>
              </a:buClr>
              <a:buSzPts val="1800"/>
              <a:buChar char="●"/>
            </a:pPr>
            <a:r>
              <a:rPr lang="it">
                <a:solidFill>
                  <a:srgbClr val="000000"/>
                </a:solidFill>
              </a:rPr>
              <a:t>Scaling data:</a:t>
            </a:r>
            <a:endParaRPr>
              <a:solidFill>
                <a:srgbClr val="000000"/>
              </a:solidFill>
            </a:endParaRPr>
          </a:p>
          <a:p>
            <a:pPr indent="-342900" lvl="1" marL="914400" rtl="0" algn="l">
              <a:spcBef>
                <a:spcPts val="1200"/>
              </a:spcBef>
              <a:spcAft>
                <a:spcPts val="0"/>
              </a:spcAft>
              <a:buClr>
                <a:srgbClr val="000000"/>
              </a:buClr>
              <a:buSzPts val="1800"/>
              <a:buChar char="○"/>
            </a:pPr>
            <a:r>
              <a:rPr lang="it" sz="1800">
                <a:solidFill>
                  <a:srgbClr val="000000"/>
                </a:solidFill>
              </a:rPr>
              <a:t>features: </a:t>
            </a:r>
            <a:r>
              <a:rPr b="1" lang="it" sz="1800">
                <a:solidFill>
                  <a:srgbClr val="000000"/>
                </a:solidFill>
              </a:rPr>
              <a:t>StandardScaler</a:t>
            </a:r>
            <a:endParaRPr b="1" sz="1800">
              <a:solidFill>
                <a:srgbClr val="000000"/>
              </a:solidFill>
            </a:endParaRPr>
          </a:p>
          <a:p>
            <a:pPr indent="-342900" lvl="1" marL="914400" rtl="0" algn="l">
              <a:spcBef>
                <a:spcPts val="1200"/>
              </a:spcBef>
              <a:spcAft>
                <a:spcPts val="1200"/>
              </a:spcAft>
              <a:buClr>
                <a:srgbClr val="000000"/>
              </a:buClr>
              <a:buSzPts val="1800"/>
              <a:buChar char="○"/>
            </a:pPr>
            <a:r>
              <a:rPr lang="it" sz="1800">
                <a:solidFill>
                  <a:srgbClr val="000000"/>
                </a:solidFill>
              </a:rPr>
              <a:t>targets: </a:t>
            </a:r>
            <a:r>
              <a:rPr b="1" lang="it" sz="1800">
                <a:solidFill>
                  <a:srgbClr val="000000"/>
                </a:solidFill>
              </a:rPr>
              <a:t>MinMaxScaler in [-1,1]</a:t>
            </a:r>
            <a:endParaRPr b="1">
              <a:solidFill>
                <a:srgbClr val="000000"/>
              </a:solidFill>
            </a:endParaRPr>
          </a:p>
        </p:txBody>
      </p:sp>
      <p:sp>
        <p:nvSpPr>
          <p:cNvPr id="86" name="Google Shape;86;p18"/>
          <p:cNvSpPr txBox="1"/>
          <p:nvPr>
            <p:ph idx="1" type="body"/>
          </p:nvPr>
        </p:nvSpPr>
        <p:spPr>
          <a:xfrm>
            <a:off x="4354275" y="813900"/>
            <a:ext cx="4789800" cy="43296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Clr>
                <a:srgbClr val="000000"/>
              </a:buClr>
              <a:buSzPts val="1800"/>
              <a:buChar char="●"/>
            </a:pPr>
            <a:r>
              <a:rPr lang="it">
                <a:solidFill>
                  <a:srgbClr val="000000"/>
                </a:solidFill>
              </a:rPr>
              <a:t>Splitting data by stock</a:t>
            </a:r>
            <a:endParaRPr sz="1800">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Turning</a:t>
            </a:r>
            <a:r>
              <a:rPr lang="it">
                <a:solidFill>
                  <a:srgbClr val="000000"/>
                </a:solidFill>
              </a:rPr>
              <a:t> data into </a:t>
            </a:r>
            <a:r>
              <a:rPr b="1" lang="it">
                <a:solidFill>
                  <a:srgbClr val="000000"/>
                </a:solidFill>
              </a:rPr>
              <a:t>sequences </a:t>
            </a:r>
            <a:r>
              <a:rPr lang="it">
                <a:solidFill>
                  <a:srgbClr val="000000"/>
                </a:solidFill>
              </a:rPr>
              <a:t>(S=10)</a:t>
            </a:r>
            <a:endParaRPr>
              <a:solidFill>
                <a:srgbClr val="000000"/>
              </a:solidFill>
            </a:endParaRPr>
          </a:p>
          <a:p>
            <a:pPr indent="457200" lvl="0" marL="0" rtl="0" algn="l">
              <a:spcBef>
                <a:spcPts val="1000"/>
              </a:spcBef>
              <a:spcAft>
                <a:spcPts val="0"/>
              </a:spcAft>
              <a:buNone/>
            </a:pPr>
            <a:r>
              <a:rPr lang="it">
                <a:solidFill>
                  <a:srgbClr val="000000"/>
                </a:solidFill>
              </a:rPr>
              <a:t>→ </a:t>
            </a:r>
            <a:r>
              <a:rPr lang="it" sz="1800">
                <a:solidFill>
                  <a:srgbClr val="000000"/>
                </a:solidFill>
              </a:rPr>
              <a:t>𝑿 ∈ ℝ</a:t>
            </a:r>
            <a:r>
              <a:rPr baseline="30000" lang="it" sz="1800">
                <a:solidFill>
                  <a:srgbClr val="000000"/>
                </a:solidFill>
              </a:rPr>
              <a:t>S✕D</a:t>
            </a:r>
            <a:endParaRPr>
              <a:solidFill>
                <a:srgbClr val="000000"/>
              </a:solidFill>
            </a:endParaRPr>
          </a:p>
          <a:p>
            <a:pPr indent="457200" lvl="0" marL="0" rtl="0" algn="l">
              <a:spcBef>
                <a:spcPts val="1000"/>
              </a:spcBef>
              <a:spcAft>
                <a:spcPts val="0"/>
              </a:spcAft>
              <a:buNone/>
            </a:pPr>
            <a:r>
              <a:rPr lang="it">
                <a:solidFill>
                  <a:srgbClr val="000000"/>
                </a:solidFill>
              </a:rPr>
              <a:t>→ 𝑻 ∈ ℝ</a:t>
            </a:r>
            <a:r>
              <a:rPr baseline="30000" lang="it">
                <a:solidFill>
                  <a:srgbClr val="000000"/>
                </a:solidFill>
              </a:rPr>
              <a:t>1</a:t>
            </a:r>
            <a:endParaRPr baseline="30000" sz="1800">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Turning sequences into </a:t>
            </a:r>
            <a:r>
              <a:rPr b="1" lang="it">
                <a:solidFill>
                  <a:srgbClr val="000000"/>
                </a:solidFill>
              </a:rPr>
              <a:t>batches </a:t>
            </a:r>
            <a:r>
              <a:rPr lang="it">
                <a:solidFill>
                  <a:srgbClr val="000000"/>
                </a:solidFill>
              </a:rPr>
              <a:t>(B=64)</a:t>
            </a:r>
            <a:endParaRPr>
              <a:solidFill>
                <a:srgbClr val="000000"/>
              </a:solidFill>
            </a:endParaRPr>
          </a:p>
          <a:p>
            <a:pPr indent="0" lvl="0" marL="457200" rtl="0" algn="l">
              <a:spcBef>
                <a:spcPts val="1000"/>
              </a:spcBef>
              <a:spcAft>
                <a:spcPts val="0"/>
              </a:spcAft>
              <a:buNone/>
            </a:pPr>
            <a:r>
              <a:rPr lang="it">
                <a:solidFill>
                  <a:srgbClr val="000000"/>
                </a:solidFill>
              </a:rPr>
              <a:t>→ </a:t>
            </a:r>
            <a:r>
              <a:rPr lang="it">
                <a:solidFill>
                  <a:srgbClr val="000000"/>
                </a:solidFill>
              </a:rPr>
              <a:t>𝒳 ∈ ℝ</a:t>
            </a:r>
            <a:r>
              <a:rPr baseline="30000" lang="it">
                <a:solidFill>
                  <a:srgbClr val="000000"/>
                </a:solidFill>
              </a:rPr>
              <a:t>B✕S✕D</a:t>
            </a:r>
            <a:endParaRPr>
              <a:solidFill>
                <a:srgbClr val="000000"/>
              </a:solidFill>
            </a:endParaRPr>
          </a:p>
          <a:p>
            <a:pPr indent="0" lvl="0" marL="457200" rtl="0" algn="l">
              <a:spcBef>
                <a:spcPts val="1000"/>
              </a:spcBef>
              <a:spcAft>
                <a:spcPts val="0"/>
              </a:spcAft>
              <a:buNone/>
            </a:pPr>
            <a:r>
              <a:rPr lang="it">
                <a:solidFill>
                  <a:srgbClr val="000000"/>
                </a:solidFill>
              </a:rPr>
              <a:t>→ 𝒯 ∈ ℝ</a:t>
            </a:r>
            <a:r>
              <a:rPr baseline="30000" lang="it">
                <a:solidFill>
                  <a:srgbClr val="000000"/>
                </a:solidFill>
              </a:rPr>
              <a:t>BX1</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Overview of Models</a:t>
            </a:r>
            <a:endParaRPr sz="2720">
              <a:solidFill>
                <a:srgbClr val="000000"/>
              </a:solidFill>
            </a:endParaRPr>
          </a:p>
        </p:txBody>
      </p:sp>
      <p:sp>
        <p:nvSpPr>
          <p:cNvPr id="92" name="Google Shape;92;p19"/>
          <p:cNvSpPr txBox="1"/>
          <p:nvPr>
            <p:ph idx="1" type="body"/>
          </p:nvPr>
        </p:nvSpPr>
        <p:spPr>
          <a:xfrm>
            <a:off x="0" y="813900"/>
            <a:ext cx="9144000" cy="432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it" sz="1917">
                <a:solidFill>
                  <a:schemeClr val="dk1"/>
                </a:solidFill>
              </a:rPr>
              <a:t>Model from Reference Paper</a:t>
            </a:r>
            <a:endParaRPr b="1" sz="1917">
              <a:solidFill>
                <a:schemeClr val="dk1"/>
              </a:solidFill>
            </a:endParaRPr>
          </a:p>
          <a:p>
            <a:pPr indent="-350370" lvl="0" marL="457200" rtl="0" algn="l">
              <a:spcBef>
                <a:spcPts val="1200"/>
              </a:spcBef>
              <a:spcAft>
                <a:spcPts val="0"/>
              </a:spcAft>
              <a:buClr>
                <a:schemeClr val="dk1"/>
              </a:buClr>
              <a:buSzPts val="1918"/>
              <a:buChar char="●"/>
            </a:pPr>
            <a:r>
              <a:rPr lang="it" sz="1917">
                <a:solidFill>
                  <a:schemeClr val="dk1"/>
                </a:solidFill>
              </a:rPr>
              <a:t>Momentum Transformer</a:t>
            </a:r>
            <a:endParaRPr sz="1517">
              <a:solidFill>
                <a:schemeClr val="dk1"/>
              </a:solidFill>
            </a:endParaRPr>
          </a:p>
          <a:p>
            <a:pPr indent="0" lvl="0" marL="0" rtl="0" algn="l">
              <a:spcBef>
                <a:spcPts val="1200"/>
              </a:spcBef>
              <a:spcAft>
                <a:spcPts val="0"/>
              </a:spcAft>
              <a:buNone/>
            </a:pPr>
            <a:r>
              <a:rPr b="1" lang="it" sz="1917">
                <a:solidFill>
                  <a:schemeClr val="dk1"/>
                </a:solidFill>
              </a:rPr>
              <a:t>Variations of Momentum Transformer</a:t>
            </a:r>
            <a:endParaRPr b="1" sz="1917">
              <a:solidFill>
                <a:schemeClr val="dk1"/>
              </a:solidFill>
            </a:endParaRPr>
          </a:p>
          <a:p>
            <a:pPr indent="-350370" lvl="0" marL="457200" rtl="0" algn="l">
              <a:spcBef>
                <a:spcPts val="1200"/>
              </a:spcBef>
              <a:spcAft>
                <a:spcPts val="0"/>
              </a:spcAft>
              <a:buClr>
                <a:schemeClr val="dk1"/>
              </a:buClr>
              <a:buSzPts val="1918"/>
              <a:buChar char="●"/>
            </a:pPr>
            <a:r>
              <a:rPr lang="it" sz="1917">
                <a:solidFill>
                  <a:schemeClr val="dk1"/>
                </a:solidFill>
              </a:rPr>
              <a:t>Self-Attention Momentum Transformer</a:t>
            </a:r>
            <a:endParaRPr sz="1517">
              <a:solidFill>
                <a:schemeClr val="dk1"/>
              </a:solidFill>
            </a:endParaRPr>
          </a:p>
          <a:p>
            <a:pPr indent="-350370" lvl="0" marL="457200" rtl="0" algn="l">
              <a:spcBef>
                <a:spcPts val="0"/>
              </a:spcBef>
              <a:spcAft>
                <a:spcPts val="0"/>
              </a:spcAft>
              <a:buClr>
                <a:schemeClr val="dk1"/>
              </a:buClr>
              <a:buSzPts val="1918"/>
              <a:buChar char="●"/>
            </a:pPr>
            <a:r>
              <a:rPr lang="it" sz="1917">
                <a:solidFill>
                  <a:schemeClr val="dk1"/>
                </a:solidFill>
              </a:rPr>
              <a:t>GRU Momentum Transformer</a:t>
            </a:r>
            <a:endParaRPr sz="1517">
              <a:solidFill>
                <a:schemeClr val="dk1"/>
              </a:solidFill>
            </a:endParaRPr>
          </a:p>
          <a:p>
            <a:pPr indent="-350370" lvl="0" marL="457200" rtl="0" algn="l">
              <a:spcBef>
                <a:spcPts val="0"/>
              </a:spcBef>
              <a:spcAft>
                <a:spcPts val="0"/>
              </a:spcAft>
              <a:buClr>
                <a:schemeClr val="dk1"/>
              </a:buClr>
              <a:buSzPts val="1918"/>
              <a:buChar char="●"/>
            </a:pPr>
            <a:r>
              <a:rPr lang="it" sz="1917">
                <a:solidFill>
                  <a:schemeClr val="dk1"/>
                </a:solidFill>
              </a:rPr>
              <a:t>CNN Momentum Transformer</a:t>
            </a:r>
            <a:endParaRPr sz="1917">
              <a:solidFill>
                <a:schemeClr val="dk1"/>
              </a:solidFill>
            </a:endParaRPr>
          </a:p>
          <a:p>
            <a:pPr indent="0" lvl="0" marL="0" rtl="0" algn="l">
              <a:spcBef>
                <a:spcPts val="1200"/>
              </a:spcBef>
              <a:spcAft>
                <a:spcPts val="0"/>
              </a:spcAft>
              <a:buNone/>
            </a:pPr>
            <a:r>
              <a:rPr b="1" lang="it">
                <a:solidFill>
                  <a:schemeClr val="dk1"/>
                </a:solidFill>
              </a:rPr>
              <a:t>Benchmark Models</a:t>
            </a:r>
            <a:endParaRPr b="1">
              <a:solidFill>
                <a:schemeClr val="dk1"/>
              </a:solidFill>
            </a:endParaRPr>
          </a:p>
          <a:p>
            <a:pPr indent="-342900" lvl="0" marL="457200" rtl="0" algn="l">
              <a:spcBef>
                <a:spcPts val="1200"/>
              </a:spcBef>
              <a:spcAft>
                <a:spcPts val="0"/>
              </a:spcAft>
              <a:buClr>
                <a:schemeClr val="dk1"/>
              </a:buClr>
              <a:buSzPts val="1800"/>
              <a:buChar char="●"/>
            </a:pPr>
            <a:r>
              <a:rPr lang="it">
                <a:solidFill>
                  <a:schemeClr val="dk1"/>
                </a:solidFill>
              </a:rPr>
              <a:t>LSTM</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Transformer (Encoder &amp; Decoder)</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Transformer (Encoder Only)</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Random Forest</a:t>
            </a:r>
            <a:endParaRPr sz="191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solidFill>
                  <a:srgbClr val="000000"/>
                </a:solidFill>
              </a:rPr>
              <a:t>Reference Paper Model Architecture</a:t>
            </a:r>
            <a:endParaRPr sz="2720">
              <a:solidFill>
                <a:srgbClr val="000000"/>
              </a:solidFill>
            </a:endParaRPr>
          </a:p>
        </p:txBody>
      </p:sp>
      <p:sp>
        <p:nvSpPr>
          <p:cNvPr id="98" name="Google Shape;98;p20"/>
          <p:cNvSpPr txBox="1"/>
          <p:nvPr>
            <p:ph idx="1" type="body"/>
          </p:nvPr>
        </p:nvSpPr>
        <p:spPr>
          <a:xfrm>
            <a:off x="0" y="813900"/>
            <a:ext cx="8832300" cy="432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it">
                <a:solidFill>
                  <a:srgbClr val="000000"/>
                </a:solidFill>
              </a:rPr>
              <a:t>Inputs: 𝛕 time steps of the stock </a:t>
            </a:r>
            <a:r>
              <a:rPr i="1" lang="it">
                <a:solidFill>
                  <a:srgbClr val="000000"/>
                </a:solidFill>
              </a:rPr>
              <a:t>i </a:t>
            </a:r>
            <a:endParaRPr i="1">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Static Encoder</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Variable selection</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LSTM encoder</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Gated Linear Unit (</a:t>
            </a:r>
            <a:r>
              <a:rPr lang="it">
                <a:solidFill>
                  <a:srgbClr val="000000"/>
                </a:solidFill>
              </a:rPr>
              <a:t>GLU)</a:t>
            </a:r>
            <a:endParaRPr>
              <a:solidFill>
                <a:srgbClr val="000000"/>
              </a:solidFill>
            </a:endParaRPr>
          </a:p>
          <a:p>
            <a:pPr indent="-342900" lvl="0" marL="457200" rtl="0" algn="l">
              <a:spcBef>
                <a:spcPts val="1000"/>
              </a:spcBef>
              <a:spcAft>
                <a:spcPts val="0"/>
              </a:spcAft>
              <a:buClr>
                <a:srgbClr val="000000"/>
              </a:buClr>
              <a:buSzPts val="1800"/>
              <a:buChar char="●"/>
            </a:pPr>
            <a:r>
              <a:rPr lang="it">
                <a:solidFill>
                  <a:srgbClr val="000000"/>
                </a:solidFill>
              </a:rPr>
              <a:t>Gated Residual Ne</a:t>
            </a:r>
            <a:r>
              <a:rPr lang="it">
                <a:solidFill>
                  <a:srgbClr val="000000"/>
                </a:solidFill>
              </a:rPr>
              <a:t>twork (GRN)</a:t>
            </a:r>
            <a:endParaRPr>
              <a:solidFill>
                <a:srgbClr val="000000"/>
              </a:solidFill>
            </a:endParaRPr>
          </a:p>
          <a:p>
            <a:pPr indent="-342900" lvl="0" marL="457200" rtl="0" algn="l">
              <a:spcBef>
                <a:spcPts val="1000"/>
              </a:spcBef>
              <a:spcAft>
                <a:spcPts val="1000"/>
              </a:spcAft>
              <a:buClr>
                <a:srgbClr val="000000"/>
              </a:buClr>
              <a:buSzPts val="1800"/>
              <a:buChar char="●"/>
            </a:pPr>
            <a:r>
              <a:rPr lang="it">
                <a:solidFill>
                  <a:srgbClr val="000000"/>
                </a:solidFill>
              </a:rPr>
              <a:t>Interpretable Multi-Head Attention (IMHA)</a:t>
            </a:r>
            <a:endParaRPr>
              <a:solidFill>
                <a:srgbClr val="000000"/>
              </a:solidFill>
            </a:endParaRPr>
          </a:p>
        </p:txBody>
      </p:sp>
      <p:pic>
        <p:nvPicPr>
          <p:cNvPr id="99" name="Google Shape;99;p20"/>
          <p:cNvPicPr preferRelativeResize="0"/>
          <p:nvPr/>
        </p:nvPicPr>
        <p:blipFill rotWithShape="1">
          <a:blip r:embed="rId3">
            <a:alphaModFix/>
          </a:blip>
          <a:srcRect b="0" l="7398" r="6476" t="0"/>
          <a:stretch/>
        </p:blipFill>
        <p:spPr>
          <a:xfrm>
            <a:off x="5730425" y="0"/>
            <a:ext cx="3413575" cy="51435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0" y="0"/>
            <a:ext cx="9144000" cy="8139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20"/>
              <a:t>Variable Selection Network &amp; Static Encoder</a:t>
            </a:r>
            <a:endParaRPr sz="2720"/>
          </a:p>
        </p:txBody>
      </p:sp>
      <p:sp>
        <p:nvSpPr>
          <p:cNvPr id="105" name="Google Shape;105;p21"/>
          <p:cNvSpPr txBox="1"/>
          <p:nvPr>
            <p:ph idx="1" type="body"/>
          </p:nvPr>
        </p:nvSpPr>
        <p:spPr>
          <a:xfrm>
            <a:off x="0" y="813900"/>
            <a:ext cx="9144000" cy="43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t">
                <a:solidFill>
                  <a:schemeClr val="dk1"/>
                </a:solidFill>
              </a:rPr>
              <a:t>Variable Selection Network</a:t>
            </a:r>
            <a:endParaRPr b="1">
              <a:solidFill>
                <a:schemeClr val="dk1"/>
              </a:solidFill>
            </a:endParaRPr>
          </a:p>
          <a:p>
            <a:pPr indent="-342900" lvl="0" marL="457200" rtl="0" algn="l">
              <a:spcBef>
                <a:spcPts val="1000"/>
              </a:spcBef>
              <a:spcAft>
                <a:spcPts val="0"/>
              </a:spcAft>
              <a:buClr>
                <a:schemeClr val="dk1"/>
              </a:buClr>
              <a:buSzPts val="1800"/>
              <a:buChar char="●"/>
            </a:pPr>
            <a:r>
              <a:rPr lang="it">
                <a:solidFill>
                  <a:schemeClr val="dk1"/>
                </a:solidFill>
              </a:rPr>
              <a:t>Based on the idea that you have multiple features that belong to one feature</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Take a weighted average of the features belonging to the same variable</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Not implemented in our models because it is not applicable</a:t>
            </a:r>
            <a:endParaRPr>
              <a:solidFill>
                <a:schemeClr val="dk1"/>
              </a:solidFill>
            </a:endParaRPr>
          </a:p>
          <a:p>
            <a:pPr indent="0" lvl="0" marL="0" rtl="0" algn="l">
              <a:spcBef>
                <a:spcPts val="1000"/>
              </a:spcBef>
              <a:spcAft>
                <a:spcPts val="0"/>
              </a:spcAft>
              <a:buNone/>
            </a:pPr>
            <a:r>
              <a:rPr b="1" lang="it">
                <a:solidFill>
                  <a:schemeClr val="dk1"/>
                </a:solidFill>
              </a:rPr>
              <a:t>Static Encoder</a:t>
            </a:r>
            <a:endParaRPr b="1">
              <a:solidFill>
                <a:schemeClr val="dk1"/>
              </a:solidFill>
            </a:endParaRPr>
          </a:p>
          <a:p>
            <a:pPr indent="-342900" lvl="0" marL="457200" rtl="0" algn="l">
              <a:spcBef>
                <a:spcPts val="1000"/>
              </a:spcBef>
              <a:spcAft>
                <a:spcPts val="0"/>
              </a:spcAft>
              <a:buClr>
                <a:schemeClr val="dk1"/>
              </a:buClr>
              <a:buSzPts val="1800"/>
              <a:buChar char="●"/>
            </a:pPr>
            <a:r>
              <a:rPr lang="it">
                <a:solidFill>
                  <a:schemeClr val="dk1"/>
                </a:solidFill>
              </a:rPr>
              <a:t>Encodes information for static covariates</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In the paper they used it to encode what kind of asset the model was predicting</a:t>
            </a:r>
            <a:endParaRPr>
              <a:solidFill>
                <a:schemeClr val="dk1"/>
              </a:solidFill>
            </a:endParaRPr>
          </a:p>
          <a:p>
            <a:pPr indent="-342900" lvl="0" marL="457200" rtl="0" algn="l">
              <a:spcBef>
                <a:spcPts val="0"/>
              </a:spcBef>
              <a:spcAft>
                <a:spcPts val="0"/>
              </a:spcAft>
              <a:buClr>
                <a:schemeClr val="dk1"/>
              </a:buClr>
              <a:buSzPts val="1800"/>
              <a:buChar char="●"/>
            </a:pPr>
            <a:r>
              <a:rPr lang="it">
                <a:solidFill>
                  <a:schemeClr val="dk1"/>
                </a:solidFill>
              </a:rPr>
              <a:t>Not implemented because not directly applicable (all instances of the same asset class)</a:t>
            </a:r>
            <a:endParaRPr>
              <a:solidFill>
                <a:schemeClr val="dk1"/>
              </a:solidFill>
            </a:endParaRPr>
          </a:p>
          <a:p>
            <a:pPr indent="0" lvl="0" marL="457200" rtl="0" algn="l">
              <a:spcBef>
                <a:spcPts val="1000"/>
              </a:spcBef>
              <a:spcAft>
                <a:spcPts val="120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