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3"/>
  </p:notesMasterIdLst>
  <p:handoutMasterIdLst>
    <p:handoutMasterId r:id="rId64"/>
  </p:handoutMasterIdLst>
  <p:sldIdLst>
    <p:sldId id="528" r:id="rId3"/>
    <p:sldId id="529" r:id="rId4"/>
    <p:sldId id="508" r:id="rId5"/>
    <p:sldId id="532" r:id="rId6"/>
    <p:sldId id="546" r:id="rId7"/>
    <p:sldId id="469" r:id="rId8"/>
    <p:sldId id="547" r:id="rId9"/>
    <p:sldId id="527" r:id="rId10"/>
    <p:sldId id="470" r:id="rId11"/>
    <p:sldId id="541" r:id="rId12"/>
    <p:sldId id="472" r:id="rId13"/>
    <p:sldId id="475" r:id="rId14"/>
    <p:sldId id="476" r:id="rId15"/>
    <p:sldId id="477" r:id="rId16"/>
    <p:sldId id="478" r:id="rId17"/>
    <p:sldId id="479" r:id="rId18"/>
    <p:sldId id="549" r:id="rId19"/>
    <p:sldId id="550" r:id="rId20"/>
    <p:sldId id="480" r:id="rId21"/>
    <p:sldId id="481" r:id="rId22"/>
    <p:sldId id="482" r:id="rId23"/>
    <p:sldId id="483" r:id="rId24"/>
    <p:sldId id="473" r:id="rId25"/>
    <p:sldId id="474" r:id="rId26"/>
    <p:sldId id="557" r:id="rId27"/>
    <p:sldId id="558" r:id="rId28"/>
    <p:sldId id="559" r:id="rId29"/>
    <p:sldId id="560" r:id="rId30"/>
    <p:sldId id="561" r:id="rId31"/>
    <p:sldId id="486" r:id="rId32"/>
    <p:sldId id="488" r:id="rId33"/>
    <p:sldId id="489" r:id="rId34"/>
    <p:sldId id="492" r:id="rId35"/>
    <p:sldId id="548" r:id="rId36"/>
    <p:sldId id="551" r:id="rId37"/>
    <p:sldId id="553" r:id="rId38"/>
    <p:sldId id="552" r:id="rId39"/>
    <p:sldId id="493" r:id="rId40"/>
    <p:sldId id="542" r:id="rId41"/>
    <p:sldId id="494" r:id="rId42"/>
    <p:sldId id="495" r:id="rId43"/>
    <p:sldId id="496" r:id="rId44"/>
    <p:sldId id="497" r:id="rId45"/>
    <p:sldId id="498" r:id="rId46"/>
    <p:sldId id="543" r:id="rId47"/>
    <p:sldId id="500" r:id="rId48"/>
    <p:sldId id="501" r:id="rId49"/>
    <p:sldId id="502" r:id="rId50"/>
    <p:sldId id="503" r:id="rId51"/>
    <p:sldId id="509" r:id="rId52"/>
    <p:sldId id="510" r:id="rId53"/>
    <p:sldId id="511" r:id="rId54"/>
    <p:sldId id="512" r:id="rId55"/>
    <p:sldId id="513" r:id="rId56"/>
    <p:sldId id="534" r:id="rId57"/>
    <p:sldId id="578" r:id="rId58"/>
    <p:sldId id="579" r:id="rId59"/>
    <p:sldId id="576" r:id="rId60"/>
    <p:sldId id="405" r:id="rId61"/>
    <p:sldId id="400" r:id="rId6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08"/>
          </p14:sldIdLst>
        </p14:section>
        <p14:section name="What Is a Method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Declaring and Invoking Methods" id="{8301E940-4394-4BA5-BCB0-1C993E8D6532}">
          <p14:sldIdLst>
            <p14:sldId id="527"/>
            <p14:sldId id="470"/>
            <p14:sldId id="541"/>
            <p14:sldId id="472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0"/>
            <p14:sldId id="481"/>
            <p14:sldId id="482"/>
            <p14:sldId id="483"/>
          </p14:sldIdLst>
        </p14:section>
        <p14:section name="Value vs Reference Types" id="{19AF4895-5C87-445F-A684-69444A4AB6A1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Returning Values from Methods" id="{768F46D0-5F2A-479C-9BFC-E5D7D3ADEED6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552"/>
            <p14:sldId id="493"/>
            <p14:sldId id="542"/>
          </p14:sldIdLst>
        </p14:section>
        <p14:section name="Overloading Methods" id="{C97211C1-4529-4D97-9A79-2057BEAD90E7}">
          <p14:sldIdLst>
            <p14:sldId id="494"/>
            <p14:sldId id="495"/>
            <p14:sldId id="496"/>
            <p14:sldId id="497"/>
            <p14:sldId id="498"/>
            <p14:sldId id="543"/>
          </p14:sldIdLst>
        </p14:section>
        <p14:section name="Program Execution Flow" id="{AD939C48-C2F8-48A0-9B9D-88468017A465}">
          <p14:sldIdLst>
            <p14:sldId id="500"/>
            <p14:sldId id="501"/>
            <p14:sldId id="502"/>
            <p14:sldId id="503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Conclusion" id="{7532FCCD-B372-4A12-9B10-3D812A020F3C}">
          <p14:sldIdLst>
            <p14:sldId id="534"/>
            <p14:sldId id="578"/>
            <p14:sldId id="579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A3ABBC"/>
    <a:srgbClr val="ADB4C3"/>
    <a:srgbClr val="11ABBC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2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5111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43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8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</a:t>
            </a:r>
            <a:r>
              <a:rPr lang="en-US" dirty="0"/>
              <a:t>(called) by their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46627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6126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Its own body</a:t>
            </a:r>
            <a:r>
              <a:rPr lang="en-US" b="1" dirty="0"/>
              <a:t> </a:t>
            </a:r>
            <a:r>
              <a:rPr lang="en-US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0515" y="2575559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6488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8205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097720" y="1871309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394042" y="3232895"/>
            <a:ext cx="1566274" cy="1090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4646005" y="1906421"/>
            <a:ext cx="1767184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3971073" y="2251479"/>
            <a:ext cx="1809531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5713075" y="2179076"/>
            <a:ext cx="185335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212209" y="1551282"/>
            <a:ext cx="1496104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5618882" y="3598312"/>
            <a:ext cx="1685687" cy="65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308262" y="2794895"/>
            <a:ext cx="1690243" cy="56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4788561" y="2888432"/>
            <a:ext cx="195799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4229" y="1180717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951412" y="5203923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79427" y="197446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0542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99612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5142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89411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0847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89410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0847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0847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4200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3" y="1371600"/>
            <a:ext cx="10944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343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413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9356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413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  <a:endParaRPr lang="bg-BG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79612" y="1326837"/>
            <a:ext cx="8610600" cy="464470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static void Main()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GB" dirty="0" smtClean="0">
                <a:solidFill>
                  <a:schemeClr val="bg1"/>
                </a:solidFill>
              </a:rPr>
              <a:t>PrintInWords</a:t>
            </a:r>
            <a:r>
              <a:rPr lang="en-GB" dirty="0" smtClean="0">
                <a:solidFill>
                  <a:schemeClr val="tx1"/>
                </a:solidFill>
              </a:rPr>
              <a:t>(double.Parse(Console.ReadLine())); </a:t>
            </a:r>
            <a:endParaRPr lang="en-GB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private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static void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double grade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string gradeInWords = string.Empty;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//</a:t>
            </a:r>
            <a:r>
              <a:rPr lang="bg-BG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Console.WriteLine(gradeInWords);</a:t>
            </a:r>
            <a:endParaRPr lang="bg-B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Parameters can accept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rgbClr val="FFA000"/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method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9296400" cy="241912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5856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791250" y="5567196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0412" y="5020358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27970" y="5020358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27969" y="5592225"/>
            <a:ext cx="3581401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6381" y="6164092"/>
            <a:ext cx="35829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53344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GB" sz="3600" dirty="0"/>
              <a:t>Declaring and Invoking Methods</a:t>
            </a:r>
            <a:endParaRPr lang="bg-BG" sz="3600" dirty="0"/>
          </a:p>
          <a:p>
            <a:r>
              <a:rPr lang="en-GB" sz="3600" dirty="0"/>
              <a:t>Methods with Parameters</a:t>
            </a:r>
          </a:p>
          <a:p>
            <a:r>
              <a:rPr lang="en-GB" sz="3600" dirty="0"/>
              <a:t>Value vs Reference Types</a:t>
            </a:r>
          </a:p>
          <a:p>
            <a:r>
              <a:rPr lang="en-GB" sz="3600" dirty="0"/>
              <a:t>Returning values from Methods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  <a:p>
            <a:r>
              <a:rPr lang="en-US" dirty="0"/>
              <a:t>Naming and Best Practices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3626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2795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2412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8412" y="5334000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</a:t>
            </a:r>
            <a:r>
              <a:rPr lang="en-GB" dirty="0" smtClean="0"/>
              <a:t>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94612" y="1950174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8212" y="3869785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8212" y="5229366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524000"/>
            <a:ext cx="2819400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5612" y="1981200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bool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latin typeface="Consolas" panose="020B0609020204030204" pitchFamily="49" charset="0"/>
              </a:rPr>
              <a:t>char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BigInteger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5801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48756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48756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6745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5615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99346" y="3353499"/>
            <a:ext cx="137591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99346" y="4551222"/>
            <a:ext cx="137591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29273" y="5768682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69676" y="5178971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6628" y="3882861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48756" y="2744700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Random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</a:t>
            </a:r>
            <a:r>
              <a:rPr lang="en-US" dirty="0" smtClean="0"/>
              <a:t>access/modify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6607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2566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4632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5812" y="1294907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7878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6279" y="3366257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3486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3807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1332" y="4069832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18603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7094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3412" y="1290532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08812" y="2438399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6212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18825" y="1295400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99212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6212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</a:t>
            </a:r>
            <a:r>
              <a:rPr lang="en-GB" sz="11500" b="1" smtClean="0"/>
              <a:t>-</a:t>
            </a:r>
            <a:r>
              <a:rPr lang="en-US" sz="11500" b="1" dirty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28956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1599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1612" y="2534298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2" y="399065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542369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5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3051195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4223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4223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4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316192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3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4292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4636243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4292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5612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69735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string and a repeat count n. The method should return a new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8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3136612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7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0228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4610934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0228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68867" y="1600200"/>
            <a:ext cx="8451089" cy="42463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static void Main()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inputStr = Console.ReadLine();</a:t>
            </a:r>
          </a:p>
          <a:p>
            <a:r>
              <a:rPr lang="en-GB" dirty="0">
                <a:solidFill>
                  <a:schemeClr val="tx1"/>
                </a:solidFill>
              </a:rPr>
              <a:t>  int count = int.Parse(Console.ReadLine());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string result =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(inputStr, count);</a:t>
            </a:r>
          </a:p>
          <a:p>
            <a:r>
              <a:rPr lang="en-GB" dirty="0">
                <a:solidFill>
                  <a:schemeClr val="tx1"/>
                </a:solidFill>
              </a:rPr>
              <a:t>  Console.WriteLine(result);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Repeat String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3812" y="1600200"/>
            <a:ext cx="9822689" cy="372362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private static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(string str, int count)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StringBuilder result = new StringBuilder();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i = 0; i &lt; 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  result.Append(str);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result.ToString();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Repeat String (2)</a:t>
            </a:r>
            <a:endParaRPr lang="bg-BG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/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009459" cy="5201066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3165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012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6012" y="2384856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0412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0612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362200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5012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Void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87" y="1524000"/>
            <a:ext cx="2506452" cy="22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49C-D538-4E45-ACAC-46E837CE6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7341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6412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600" cy="5201066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001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9710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001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9012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89812" y="2577353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71012" y="293048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43632" y="300159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62797" y="29403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4477" y="4852463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6" y="4389880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99373" y="49235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1412" y="1219201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1855484"/>
            <a:ext cx="9482287" cy="248791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68527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06907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040" y="5328106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43156" y="54253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98003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67108" y="54235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88647" y="539921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82097" y="5328106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https://judge.softuni.bg/Contests/1208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1648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6459" y="1691227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10133" y="471573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47212" y="3148843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4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57150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9724" y="3805751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258" y="5734525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9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479918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6433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6586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5819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1752600"/>
            <a:ext cx="4320000" cy="20816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29410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3570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1141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1812" y="198057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198057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910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590800"/>
            <a:ext cx="6203244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4653637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976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722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7688" y="1914394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6855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58564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1068" y="1233628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2011" y="2479545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6330</TotalTime>
  <Words>2758</Words>
  <Application>Microsoft Office PowerPoint</Application>
  <PresentationFormat>Custom</PresentationFormat>
  <Paragraphs>724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PowerPoint Presentation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PowerPoint Presentation</vt:lpstr>
      <vt:lpstr>PowerPoint Presentation</vt:lpstr>
      <vt:lpstr>Method Signature</vt:lpstr>
      <vt:lpstr>Overloading Methods</vt:lpstr>
      <vt:lpstr>Signature and Return Type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Evens by Odds</vt:lpstr>
      <vt:lpstr>PowerPoint Presentation</vt:lpstr>
      <vt:lpstr>Naming Methods</vt:lpstr>
      <vt:lpstr>Naming Method Parameters</vt:lpstr>
      <vt:lpstr>Methods – Best Practices</vt:lpstr>
      <vt:lpstr>Code Structure and Code Formatting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 Foundation</dc:creator>
  <cp:keywords>Programming Fundamentals, Programming, fundamentals, technologySoftware University, SoftUni, programming, coding, software development, education, training, course</cp:keywords>
  <dc:description>Software University Foundation - http://softuni.foundation/</dc:description>
  <cp:lastModifiedBy>Stoyan</cp:lastModifiedBy>
  <cp:revision>357</cp:revision>
  <dcterms:created xsi:type="dcterms:W3CDTF">2014-01-02T17:00:34Z</dcterms:created>
  <dcterms:modified xsi:type="dcterms:W3CDTF">2019-09-18T14:05:31Z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