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2"/>
  </p:sldMasterIdLst>
  <p:notesMasterIdLst>
    <p:notesMasterId r:id="rId36"/>
  </p:notesMasterIdLst>
  <p:handoutMasterIdLst>
    <p:handoutMasterId r:id="rId37"/>
  </p:handoutMasterIdLst>
  <p:sldIdLst>
    <p:sldId id="402" r:id="rId3"/>
    <p:sldId id="507" r:id="rId4"/>
    <p:sldId id="508" r:id="rId5"/>
    <p:sldId id="467" r:id="rId6"/>
    <p:sldId id="468" r:id="rId7"/>
    <p:sldId id="469" r:id="rId8"/>
    <p:sldId id="509" r:id="rId9"/>
    <p:sldId id="471" r:id="rId10"/>
    <p:sldId id="539" r:id="rId11"/>
    <p:sldId id="542" r:id="rId12"/>
    <p:sldId id="473" r:id="rId13"/>
    <p:sldId id="474" r:id="rId14"/>
    <p:sldId id="476" r:id="rId15"/>
    <p:sldId id="477" r:id="rId16"/>
    <p:sldId id="478" r:id="rId17"/>
    <p:sldId id="479" r:id="rId18"/>
    <p:sldId id="262" r:id="rId19"/>
    <p:sldId id="541" r:id="rId20"/>
    <p:sldId id="540" r:id="rId21"/>
    <p:sldId id="265" r:id="rId22"/>
    <p:sldId id="266" r:id="rId23"/>
    <p:sldId id="273" r:id="rId24"/>
    <p:sldId id="277" r:id="rId25"/>
    <p:sldId id="285" r:id="rId26"/>
    <p:sldId id="286" r:id="rId27"/>
    <p:sldId id="497" r:id="rId28"/>
    <p:sldId id="498" r:id="rId29"/>
    <p:sldId id="349" r:id="rId30"/>
    <p:sldId id="578" r:id="rId31"/>
    <p:sldId id="580" r:id="rId32"/>
    <p:sldId id="579" r:id="rId33"/>
    <p:sldId id="405" r:id="rId34"/>
    <p:sldId id="400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07"/>
            <p14:sldId id="508"/>
          </p14:sldIdLst>
        </p14:section>
        <p14:section name="Objects and Classes" id="{C08EFE6E-D894-4F94-8AFC-FF22A03B267A}">
          <p14:sldIdLst>
            <p14:sldId id="467"/>
            <p14:sldId id="468"/>
            <p14:sldId id="469"/>
            <p14:sldId id="509"/>
            <p14:sldId id="471"/>
            <p14:sldId id="539"/>
            <p14:sldId id="542"/>
          </p14:sldIdLst>
        </p14:section>
        <p14:section name="Using the Built-in API Classes" id="{2D42B56A-F38B-4058-B741-D9F831CA133A}">
          <p14:sldIdLst>
            <p14:sldId id="473"/>
            <p14:sldId id="474"/>
            <p14:sldId id="476"/>
            <p14:sldId id="477"/>
            <p14:sldId id="478"/>
            <p14:sldId id="479"/>
          </p14:sldIdLst>
        </p14:section>
        <p14:section name="Defining Simple Classes" id="{2B93D077-59AB-4B48-8A44-EADB41A8C7C0}">
          <p14:sldIdLst>
            <p14:sldId id="262"/>
            <p14:sldId id="541"/>
            <p14:sldId id="540"/>
            <p14:sldId id="265"/>
            <p14:sldId id="266"/>
            <p14:sldId id="273"/>
            <p14:sldId id="277"/>
            <p14:sldId id="285"/>
            <p14:sldId id="286"/>
            <p14:sldId id="497"/>
            <p14:sldId id="498"/>
          </p14:sldIdLst>
        </p14:section>
        <p14:section name="Conclusion" id="{5460F7B7-3ABE-4780-8F87-81FE8F0401A8}">
          <p14:sldIdLst>
            <p14:sldId id="349"/>
            <p14:sldId id="578"/>
            <p14:sldId id="580"/>
            <p14:sldId id="579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7" autoAdjust="0"/>
    <p:restoredTop sz="94533" autoAdjust="0"/>
  </p:normalViewPr>
  <p:slideViewPr>
    <p:cSldViewPr>
      <p:cViewPr varScale="1">
        <p:scale>
          <a:sx n="120" d="100"/>
          <a:sy n="120" d="100"/>
        </p:scale>
        <p:origin x="96" y="37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2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010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7040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8706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9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3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A003804-DD2F-457C-A98C-79745DA31130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9073-90CD-4296-8642-33A9EB553C25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67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7393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C72FD3-9862-4749-B796-E8B6C0C9DF17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9CA9-2D1A-44C9-A626-3E09DC719436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DF2377-BC1A-47DE-B109-C76BFE0432D3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3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E7E3E7C-683C-479E-B9CF-325AD888C2E6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D452431-4315-4CF8-AB6D-CACDEAF72E99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D2426-692D-4735-8B64-F813BAC008E5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9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4CCEC58-D76C-4EA5-9B70-8CFD1229B9B9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3DDB178-E278-4E76-9AE4-2C1A24ADE4A3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5120DE6-C968-4F89-A0D0-4EDE7D97F720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8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3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6A7CC4-B513-4967-B2C8-5D5B12CD5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date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format </a:t>
            </a:r>
            <a:r>
              <a:rPr lang="en-US" b="1" dirty="0">
                <a:solidFill>
                  <a:schemeClr val="bg1"/>
                </a:solidFill>
              </a:rPr>
              <a:t>day-month-year</a:t>
            </a:r>
          </a:p>
          <a:p>
            <a:pPr lvl="1"/>
            <a:r>
              <a:rPr lang="en-US" dirty="0"/>
              <a:t>Calculate and print the day of week in English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7382D-D633-459B-B1AD-BA6A0338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809E8-15EC-4E92-8E1F-33901AC8FC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2B1E1-C8BE-4FE2-B3A7-94D129F80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5" y="2642140"/>
            <a:ext cx="2411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18-04-2016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8457E-E683-4773-B4CB-34CED780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078" y="2642139"/>
            <a:ext cx="1905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Monday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022B5AF9-015E-49A8-9C3F-59FF6C862910}"/>
              </a:ext>
            </a:extLst>
          </p:cNvPr>
          <p:cNvSpPr/>
          <p:nvPr/>
        </p:nvSpPr>
        <p:spPr>
          <a:xfrm>
            <a:off x="3276730" y="274472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281081-FBEB-4DD9-B716-5B96250D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293" y="2642140"/>
            <a:ext cx="2411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27-11-199</a:t>
            </a:r>
            <a:r>
              <a:rPr lang="bg-BG" sz="2800" b="1" noProof="1">
                <a:latin typeface="Consolas" panose="020B0609020204030204" pitchFamily="49" charset="0"/>
              </a:rPr>
              <a:t>6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0">
            <a:extLst>
              <a:ext uri="{FF2B5EF4-FFF2-40B4-BE49-F238E27FC236}">
                <a16:creationId xmlns:a16="http://schemas.microsoft.com/office/drawing/2014/main" id="{130CAF22-7D75-4F20-85D2-BCA74F5D67CA}"/>
              </a:ext>
            </a:extLst>
          </p:cNvPr>
          <p:cNvSpPr/>
          <p:nvPr/>
        </p:nvSpPr>
        <p:spPr>
          <a:xfrm>
            <a:off x="8826848" y="274472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025BD2-A285-4855-838C-9BBBD3C0B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12" y="3581400"/>
            <a:ext cx="1068240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string dateAsText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DateTime date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DateTime.ParseExact</a:t>
            </a:r>
            <a:r>
              <a:rPr lang="en-US" sz="2398" b="1" noProof="1">
                <a:latin typeface="Consolas" pitchFamily="49" charset="0"/>
              </a:rPr>
              <a:t>(dateAsText, 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d-M-yyyy</a:t>
            </a:r>
            <a:r>
              <a:rPr lang="en-US" sz="2398" b="1" noProof="1">
                <a:latin typeface="Consolas" pitchFamily="49" charset="0"/>
              </a:rPr>
              <a:t>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CultureInfo</a:t>
            </a:r>
            <a:r>
              <a:rPr lang="en-US" sz="2398" b="1" noProof="1">
                <a:latin typeface="Consolas" pitchFamily="49" charset="0"/>
              </a:rPr>
              <a:t>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Console.WriteLine(date.DayOfWeek);</a:t>
            </a:r>
            <a:endParaRPr lang="bg-BG" sz="2398" b="1" noProof="1">
              <a:latin typeface="Consolas" pitchFamily="49" charset="0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5DCC4981-A8A0-4920-935B-7A8C8F872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619" y="4826266"/>
            <a:ext cx="3293515" cy="1363877"/>
          </a:xfrm>
          <a:prstGeom prst="wedgeRoundRectCallout">
            <a:avLst>
              <a:gd name="adj1" fmla="val -46912"/>
              <a:gd name="adj2" fmla="val -223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ParseExact(…) </a:t>
            </a:r>
            <a:r>
              <a:rPr lang="en-US" sz="2400" b="1" dirty="0">
                <a:solidFill>
                  <a:srgbClr val="FFFFFF"/>
                </a:solidFill>
              </a:rPr>
              <a:t>needs a format string + culture (locale)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845DE-3EF0-457A-8772-94C95A09B7E3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6567F9-0364-47D7-B4F5-13EFB18A8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2196" y="2642139"/>
            <a:ext cx="205482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Wednesday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Built-in API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A6FA3-DDBC-4058-9F36-42DB48A00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Math, Random, </a:t>
            </a:r>
            <a:r>
              <a:rPr lang="en-US" noProof="1"/>
              <a:t>BigInteger</a:t>
            </a:r>
            <a:r>
              <a:rPr lang="en-US" dirty="0"/>
              <a:t>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9412" y="2138380"/>
            <a:ext cx="4038600" cy="98582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.NET Core provides thousands of ready-to-use classes</a:t>
            </a:r>
          </a:p>
          <a:p>
            <a:pPr lvl="1"/>
            <a:r>
              <a:rPr lang="en-US" dirty="0"/>
              <a:t>Packaged into namespaces like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800" noProof="1"/>
              <a:t>,</a:t>
            </a:r>
            <a:r>
              <a:rPr lang="en-US" noProof="1"/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sz="2800" noProof="1"/>
              <a:t>, </a:t>
            </a:r>
            <a:br>
              <a:rPr lang="en-US" sz="2800" noProof="1"/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sz="2800" dirty="0"/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dirty="0"/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sz="2800" noProof="1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dirty="0"/>
              <a:t>Using static .NET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Core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737826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/>
              <a:t> </a:t>
            </a:r>
            <a:r>
              <a:rPr lang="en-US" noProof="1">
                <a:solidFill>
                  <a:schemeClr val="bg1"/>
                </a:solidFill>
              </a:rPr>
              <a:t>DateTime.Now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</a:t>
            </a:r>
            <a:r>
              <a:rPr lang="en-US" noProof="1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, 99);</a:t>
            </a:r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7412" y="5026768"/>
            <a:ext cx="4736462" cy="103450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79812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79812" y="3398678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3835" y="2850222"/>
            <a:ext cx="457200" cy="121339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2362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1356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0412" y="2850222"/>
            <a:ext cx="457200" cy="13716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95F36-4EE4-419F-BF0B-8378C05F7D70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8058" y="1600200"/>
            <a:ext cx="1059179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string[] words = Console.ReadLine().Split(' ');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words.Length; pos1++)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rnd.</a:t>
            </a:r>
            <a:r>
              <a:rPr lang="en-US" dirty="0">
                <a:solidFill>
                  <a:schemeClr val="bg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(words.Length);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TODO: </a:t>
            </a:r>
            <a:r>
              <a:rPr lang="en-US" i="1" dirty="0">
                <a:solidFill>
                  <a:schemeClr val="accent2"/>
                </a:solidFill>
              </a:rPr>
              <a:t>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Console.WriteLine(string.Join(Environment.NewLine, words));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8D4A1-9388-4D51-BA7B-7228519536D3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chemeClr val="bg1"/>
                </a:solidFill>
              </a:rPr>
              <a:t>!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358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7249" y="2955226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5548" y="332134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535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7249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5549" y="212608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2302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5339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2493" y="214813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756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0605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7759" y="214185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0236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7249" y="4396253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0426" y="499435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99A80-6467-48C1-AEA5-6D2CF4F9FEDC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770571"/>
            <a:ext cx="72390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System.Numerics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1;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 f *= i;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94530" y="1197570"/>
            <a:ext cx="3581400" cy="1478752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.</a:t>
            </a:r>
            <a:r>
              <a:rPr lang="en-US" sz="2400" b="1" dirty="0">
                <a:solidFill>
                  <a:schemeClr val="bg1"/>
                </a:solidFill>
              </a:rPr>
              <a:t>NET API class </a:t>
            </a:r>
            <a:r>
              <a:rPr lang="en-US" sz="2400" b="1" noProof="1">
                <a:solidFill>
                  <a:schemeClr val="bg1"/>
                </a:solidFill>
              </a:rPr>
              <a:t>System.Numerics</a:t>
            </a:r>
            <a:br>
              <a:rPr lang="en-US" sz="2400" b="1" noProof="1">
                <a:solidFill>
                  <a:schemeClr val="bg1"/>
                </a:solidFill>
              </a:rPr>
            </a:br>
            <a:r>
              <a:rPr lang="en-US" sz="2400" b="1" noProof="1">
                <a:solidFill>
                  <a:schemeClr val="bg1"/>
                </a:solidFill>
              </a:rPr>
              <a:t>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8012" y="337138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2007D-6FF7-465C-AE1D-D0A2D430C465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21F3-8653-4247-A553-C58A14660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Specification of a given type of objects from</a:t>
            </a:r>
            <a:br>
              <a:rPr lang="en-GB" dirty="0"/>
            </a:br>
            <a:r>
              <a:rPr lang="en-GB" dirty="0"/>
              <a:t>the real-world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1066" y="3987632"/>
            <a:ext cx="3062477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99212" y="3066535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05644" y="5344312"/>
            <a:ext cx="2087900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1541" y="3643187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Keyword</a:t>
            </a:r>
            <a:endParaRPr lang="en-US" sz="3200" b="1" noProof="1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3" y="1121144"/>
            <a:ext cx="10164900" cy="5276048"/>
          </a:xfrm>
        </p:spPr>
        <p:txBody>
          <a:bodyPr/>
          <a:lstStyle/>
          <a:p>
            <a:r>
              <a:rPr lang="en-US" noProof="1"/>
              <a:t>Use </a:t>
            </a:r>
            <a:r>
              <a:rPr lang="en-US" b="1" noProof="1">
                <a:solidFill>
                  <a:schemeClr val="bg1"/>
                </a:solidFill>
              </a:rPr>
              <a:t>PascalCase</a:t>
            </a:r>
            <a:r>
              <a:rPr lang="en-US" noProof="1"/>
              <a:t>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82536" y="3701849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382536" y="5181600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A682C-DC54-42EC-AFCC-68B2FA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3885548"/>
            <a:ext cx="2564200" cy="109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954AF-7B81-4793-8AB5-B62C097098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53491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Properties</a:t>
            </a:r>
          </a:p>
          <a:p>
            <a:pPr lvl="1"/>
            <a:r>
              <a:rPr lang="en-US" sz="3400" dirty="0"/>
              <a:t>Methods</a:t>
            </a:r>
          </a:p>
          <a:p>
            <a:pPr lvl="1"/>
            <a:r>
              <a:rPr lang="en-US" sz="3400" dirty="0"/>
              <a:t>Constructors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Properties </a:t>
            </a:r>
            <a:r>
              <a:rPr lang="en-GB" b="1" dirty="0">
                <a:solidFill>
                  <a:schemeClr val="bg1"/>
                </a:solidFill>
              </a:rPr>
              <a:t>store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state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6007137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public int Sides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string Type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77" y="1939542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463" y="3300739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Properties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EDEEB2D-2E7C-425C-8B61-6856EA98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490" y="5895716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b="1" dirty="0"/>
              <a:t> </a:t>
            </a:r>
            <a:r>
              <a:rPr lang="en-US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0101" y="1981200"/>
            <a:ext cx="5324311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90007" y="5176465"/>
            <a:ext cx="2284055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b="1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91" y="2047509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Describe the characteristics of a given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1140" y="2097255"/>
            <a:ext cx="6791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Student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string FirstName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string LastName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int Age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4612" y="2590800"/>
            <a:ext cx="2895600" cy="990600"/>
          </a:xfrm>
          <a:prstGeom prst="wedgeRoundRectCallout">
            <a:avLst>
              <a:gd name="adj1" fmla="val -39202"/>
              <a:gd name="adj2" fmla="val -3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getter</a:t>
            </a:r>
            <a:r>
              <a:rPr lang="en-GB" sz="2400" b="1" noProof="1">
                <a:solidFill>
                  <a:srgbClr val="FFFFFF"/>
                </a:solidFill>
              </a:rPr>
              <a:t> provides access to the 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94612" y="3886200"/>
            <a:ext cx="2895600" cy="901972"/>
          </a:xfrm>
          <a:prstGeom prst="wedgeRoundRectCallout">
            <a:avLst>
              <a:gd name="adj1" fmla="val -23164"/>
              <a:gd name="adj2" fmla="val -321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setter</a:t>
            </a:r>
            <a:r>
              <a:rPr lang="en-GB" sz="2400" b="1" noProof="1">
                <a:solidFill>
                  <a:srgbClr val="FFFFFF"/>
                </a:solidFill>
              </a:rPr>
              <a:t> provides field change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b="1" dirty="0"/>
              <a:t> </a:t>
            </a:r>
            <a:r>
              <a:rPr lang="en-US" dirty="0"/>
              <a:t>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3" y="1836596"/>
            <a:ext cx="6019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 { get; set;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rnd.Next(1, 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909" y="2057400"/>
            <a:ext cx="3102572" cy="38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57400"/>
            <a:ext cx="64008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int Sides { get; set;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public Dice()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12090" y="5186774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75" y="2345990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24564" y="3672453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rgbClr val="FFFFFF"/>
                </a:solidFill>
              </a:rPr>
              <a:t> is the same as the name of the class</a:t>
            </a:r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1891505"/>
            <a:ext cx="57150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public Dice()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public Dice(int sides)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 this.Sides = sides;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p int Sides { get; set;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6254550" y="1891505"/>
            <a:ext cx="53088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{</a:t>
            </a:r>
          </a:p>
          <a:p>
            <a:r>
              <a:rPr lang="it-IT" dirty="0"/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can define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(state) and </a:t>
            </a: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5103" y="2033305"/>
            <a:ext cx="6015109" cy="4277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Rectangle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Top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Left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Width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Height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CalcArea()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return Width * Height;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12532" y="2346820"/>
            <a:ext cx="2895600" cy="1082180"/>
          </a:xfrm>
          <a:prstGeom prst="wedgeRoundRectCallout">
            <a:avLst>
              <a:gd name="adj1" fmla="val -71707"/>
              <a:gd name="adj2" fmla="val 539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data (</a:t>
            </a:r>
            <a:r>
              <a:rPr lang="en-US" sz="2400" b="1" dirty="0">
                <a:solidFill>
                  <a:schemeClr val="bg1"/>
                </a:solidFill>
              </a:rPr>
              <a:t>properties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08812" y="4176554"/>
            <a:ext cx="2899320" cy="1538446"/>
          </a:xfrm>
          <a:prstGeom prst="wedgeRoundRectCallout">
            <a:avLst>
              <a:gd name="adj1" fmla="val -78562"/>
              <a:gd name="adj2" fmla="val 3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operations (</a:t>
            </a:r>
            <a:r>
              <a:rPr lang="en-US" sz="2400" b="1" dirty="0">
                <a:solidFill>
                  <a:schemeClr val="bg1"/>
                </a:solidFill>
              </a:rPr>
              <a:t>methods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Bottom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Top + Height;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0612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Right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Left + Width;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82347" y="1873228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180512" y="1905000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60412" y="4344772"/>
            <a:ext cx="10668000" cy="22228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IsInside(Rectangle 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(</a:t>
            </a:r>
            <a:r>
              <a:rPr lang="en-US" dirty="0">
                <a:solidFill>
                  <a:schemeClr val="bg1"/>
                </a:solidFill>
              </a:rPr>
              <a:t>r.Left &lt;= Left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r.Right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Right</a:t>
            </a:r>
            <a:r>
              <a:rPr lang="en-US" dirty="0"/>
              <a:t>) &amp;&amp;</a:t>
            </a:r>
          </a:p>
          <a:p>
            <a:r>
              <a:rPr lang="en-US" dirty="0"/>
              <a:t>      (</a:t>
            </a:r>
            <a:r>
              <a:rPr lang="en-US" dirty="0">
                <a:solidFill>
                  <a:schemeClr val="bg1"/>
                </a:solidFill>
              </a:rPr>
              <a:t>r.Top </a:t>
            </a:r>
            <a:r>
              <a:rPr lang="en-US" dirty="0"/>
              <a:t>&lt;= </a:t>
            </a:r>
            <a:r>
              <a:rPr lang="en-US" dirty="0">
                <a:solidFill>
                  <a:schemeClr val="bg1"/>
                </a:solidFill>
              </a:rPr>
              <a:t>Top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r.Bottom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Bottom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75613" y="3887572"/>
            <a:ext cx="1690800" cy="1066800"/>
          </a:xfrm>
          <a:prstGeom prst="wedgeRoundRectCallout">
            <a:avLst>
              <a:gd name="adj1" fmla="val -78916"/>
              <a:gd name="adj2" fmla="val 45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Boolean 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</a:t>
            </a:r>
            <a:r>
              <a:rPr lang="en-GB" sz="3400" dirty="0">
                <a:solidFill>
                  <a:schemeClr val="bg2"/>
                </a:solidFill>
              </a:rPr>
              <a:t>olds a set of </a:t>
            </a:r>
            <a:r>
              <a:rPr lang="en-GB" sz="3400" b="1" dirty="0">
                <a:solidFill>
                  <a:schemeClr val="bg1"/>
                </a:solidFill>
              </a:rPr>
              <a:t>named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4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</a:t>
            </a:r>
            <a:r>
              <a:rPr lang="en-GB" sz="11500" b="1" dirty="0" smtClean="0"/>
              <a:t>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6535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4420AE-66D2-4447-A0C9-6415726F15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6457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</a:t>
            </a:r>
            <a:r>
              <a:rPr lang="en-US" b="1" dirty="0">
                <a:solidFill>
                  <a:schemeClr val="bg1"/>
                </a:solidFill>
              </a:rPr>
              <a:t>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month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5790" y="5890260"/>
            <a:ext cx="986327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birthday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8" b="1" noProof="1">
                <a:latin typeface="Consolas" pitchFamily="49" charset="0"/>
              </a:rPr>
              <a:t>Day = </a:t>
            </a:r>
            <a:r>
              <a:rPr lang="pt-BR" sz="2398" b="1" noProof="1">
                <a:latin typeface="Consolas" pitchFamily="49" charset="0"/>
              </a:rPr>
              <a:t>22, Month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6, Year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1990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459231"/>
              </p:ext>
            </p:extLst>
          </p:nvPr>
        </p:nvGraphicFramePr>
        <p:xfrm>
          <a:off x="1945790" y="3009782"/>
          <a:ext cx="2140929" cy="2487168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196" y="4762317"/>
            <a:ext cx="3627411" cy="109187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operator creates a new object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828" y="3217930"/>
            <a:ext cx="4885070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day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8" b="1" noProof="1">
                <a:latin typeface="Consolas" pitchFamily="49" charset="0"/>
              </a:rPr>
              <a:t>(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  2019, 2, 25); 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Console.WriteLine(day);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719" y="4316503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719" y="3085812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007" y="2182427"/>
            <a:ext cx="3112630" cy="99943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Create a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object of type </a:t>
            </a:r>
            <a:r>
              <a:rPr lang="en-US" sz="2400" b="1" noProof="1">
                <a:solidFill>
                  <a:srgbClr val="FFFFFF"/>
                </a:solidFill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5406" y="983404"/>
            <a:ext cx="10237806" cy="52760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programming,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the structure 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(properties), e.g.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000" dirty="0"/>
              <a:t>,</a:t>
            </a:r>
            <a:r>
              <a:rPr lang="en-US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</a:t>
            </a:r>
            <a:r>
              <a:rPr lang="en-US" dirty="0" err="1" smtClean="0"/>
              <a:t>behavio</a:t>
            </a:r>
            <a:r>
              <a:rPr lang="en-US" dirty="0" err="1"/>
              <a:t>u</a:t>
            </a:r>
            <a:r>
              <a:rPr lang="en-US" dirty="0" err="1" smtClean="0"/>
              <a:t>r</a:t>
            </a:r>
            <a:r>
              <a:rPr lang="en-US" dirty="0"/>
              <a:t>), e.g.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000" dirty="0">
              <a:solidFill>
                <a:schemeClr val="bg1"/>
              </a:solidFill>
            </a:endParaRPr>
          </a:p>
          <a:p>
            <a:r>
              <a:rPr lang="en-US" dirty="0"/>
              <a:t>One class may have many instances (objects)</a:t>
            </a:r>
          </a:p>
          <a:p>
            <a:pPr lvl="1"/>
            <a:r>
              <a:rPr lang="en-US" dirty="0"/>
              <a:t>Sample class: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Sample objects: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Objects </a:t>
            </a:r>
            <a:r>
              <a:rPr lang="bg-BG" dirty="0" smtClean="0"/>
              <a:t>-</a:t>
            </a:r>
            <a:r>
              <a:rPr lang="en-GB" dirty="0" smtClean="0"/>
              <a:t> </a:t>
            </a:r>
            <a:r>
              <a:rPr lang="en-GB" dirty="0"/>
              <a:t>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/>
              <a:t>All instances have common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2" y="4343400"/>
            <a:ext cx="771725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(2013, 12, 31);</a:t>
            </a:r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and Classes –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9200"/>
            <a:ext cx="10682400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000" b="1" noProof="1">
                <a:latin typeface="Consolas" pitchFamily="49" charset="0"/>
              </a:rPr>
              <a:t> peterBirthday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000" b="1" noProof="1">
                <a:latin typeface="Consolas" pitchFamily="49" charset="0"/>
              </a:rPr>
              <a:t>(1996, 11, 27);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000" b="1" noProof="1">
                <a:latin typeface="Consolas" pitchFamily="49" charset="0"/>
              </a:rPr>
              <a:t> mariaBirthday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000" b="1" noProof="1">
                <a:latin typeface="Consolas" pitchFamily="49" charset="0"/>
              </a:rPr>
              <a:t>(1995, 6, 14);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Console.WriteLine("Peter's birth date: {0:d-MMM-yyyy}",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     peterBirthday);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Console.WriteLine("Maria's birth date: {0:d-MMM-yyyy}",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     mariaBirthday);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mariaAfter18Months = mariaBirthday.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000" b="1" noProof="1">
                <a:latin typeface="Consolas" pitchFamily="49" charset="0"/>
              </a:rPr>
              <a:t>(18);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Console.WriteLine("Maria after 18 months: {0:d-MMM-yyyy}",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mariaAfter18Months);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000" b="1" noProof="1">
                <a:latin typeface="Consolas" pitchFamily="49" charset="0"/>
              </a:rPr>
              <a:t> ageDiff = peterBirthday.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000" b="1" noProof="1">
                <a:latin typeface="Consolas" pitchFamily="49" charset="0"/>
              </a:rPr>
              <a:t>(mariaBirthday);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Console.WriteLine("Maria older than Peter by: {0} days",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      ageDiff.Days);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5930"/>
            <a:ext cx="5867400" cy="4824103"/>
          </a:xfrm>
        </p:spPr>
        <p:txBody>
          <a:bodyPr/>
          <a:lstStyle/>
          <a:p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8288" y="2568496"/>
            <a:ext cx="2375848" cy="3256704"/>
            <a:chOff x="455612" y="2077297"/>
            <a:chExt cx="2375848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DateTime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AddDays(…)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Subtract(…)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566" y="4910111"/>
            <a:ext cx="2248166" cy="912281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2667000"/>
            <a:ext cx="2248166" cy="57888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762712"/>
            <a:ext cx="2248166" cy="934873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(properties)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7223" y="2667000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7" y="266115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6" y="3894699"/>
            <a:ext cx="1524001" cy="99562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2878</TotalTime>
  <Words>1684</Words>
  <Application>Microsoft Office PowerPoint</Application>
  <PresentationFormat>Custom</PresentationFormat>
  <Paragraphs>394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Objects and Classes</vt:lpstr>
      <vt:lpstr>Table of Contents</vt:lpstr>
      <vt:lpstr>Have a Question?</vt:lpstr>
      <vt:lpstr>PowerPoint Presentation</vt:lpstr>
      <vt:lpstr>Objects</vt:lpstr>
      <vt:lpstr>Classes</vt:lpstr>
      <vt:lpstr>Objects - Instances of Classes</vt:lpstr>
      <vt:lpstr>Objects and Classes – Example</vt:lpstr>
      <vt:lpstr>Classes vs. Objects</vt:lpstr>
      <vt:lpstr>Problem: Day of Week</vt:lpstr>
      <vt:lpstr>PowerPoint Presentation</vt:lpstr>
      <vt:lpstr>Built-in API Classes in .NET Core</vt:lpstr>
      <vt:lpstr>Problem: Randomize Words</vt:lpstr>
      <vt:lpstr>Solution: Randomize Words</vt:lpstr>
      <vt:lpstr>Problem: Big Factorial</vt:lpstr>
      <vt:lpstr>Solution: Big Factorial</vt:lpstr>
      <vt:lpstr>PowerPoint Presentation</vt:lpstr>
      <vt:lpstr>Defining Simple Classes</vt:lpstr>
      <vt:lpstr>Naming Classes</vt:lpstr>
      <vt:lpstr>Class Members</vt:lpstr>
      <vt:lpstr>Creating an Object</vt:lpstr>
      <vt:lpstr>Properties</vt:lpstr>
      <vt:lpstr>Methods</vt:lpstr>
      <vt:lpstr>Constructors</vt:lpstr>
      <vt:lpstr>Constructors (2)</vt:lpstr>
      <vt:lpstr>Class Operations</vt:lpstr>
      <vt:lpstr>Class Operations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Foundation - http://softuni.bg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Objects and Classes</dc:title>
  <dc:subject>Technology Fundamentals – Practical Training Course @ SoftUni</dc:subject>
  <dc:creator>Software University Foundation</dc:creator>
  <cp:keywords>Technology Fundamentals, C#,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Stoyan</cp:lastModifiedBy>
  <cp:revision>418</cp:revision>
  <dcterms:created xsi:type="dcterms:W3CDTF">2014-01-02T17:00:34Z</dcterms:created>
  <dcterms:modified xsi:type="dcterms:W3CDTF">2019-09-18T14:05:55Z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