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6"/>
  </p:notesMasterIdLst>
  <p:handoutMasterIdLst>
    <p:handoutMasterId r:id="rId57"/>
  </p:handoutMasterIdLst>
  <p:sldIdLst>
    <p:sldId id="524" r:id="rId3"/>
    <p:sldId id="532" r:id="rId4"/>
    <p:sldId id="537" r:id="rId5"/>
    <p:sldId id="534" r:id="rId6"/>
    <p:sldId id="538" r:id="rId7"/>
    <p:sldId id="577" r:id="rId8"/>
    <p:sldId id="539" r:id="rId9"/>
    <p:sldId id="536" r:id="rId10"/>
    <p:sldId id="540" r:id="rId11"/>
    <p:sldId id="541" r:id="rId12"/>
    <p:sldId id="542" r:id="rId13"/>
    <p:sldId id="274" r:id="rId14"/>
    <p:sldId id="485" r:id="rId15"/>
    <p:sldId id="276" r:id="rId16"/>
    <p:sldId id="420" r:id="rId17"/>
    <p:sldId id="415" r:id="rId18"/>
    <p:sldId id="543" r:id="rId19"/>
    <p:sldId id="453" r:id="rId20"/>
    <p:sldId id="545" r:id="rId21"/>
    <p:sldId id="478" r:id="rId22"/>
    <p:sldId id="428" r:id="rId23"/>
    <p:sldId id="584" r:id="rId24"/>
    <p:sldId id="445" r:id="rId25"/>
    <p:sldId id="450" r:id="rId26"/>
    <p:sldId id="439" r:id="rId27"/>
    <p:sldId id="441" r:id="rId28"/>
    <p:sldId id="434" r:id="rId29"/>
    <p:sldId id="544" r:id="rId30"/>
    <p:sldId id="578" r:id="rId31"/>
    <p:sldId id="579" r:id="rId32"/>
    <p:sldId id="591" r:id="rId33"/>
    <p:sldId id="523" r:id="rId34"/>
    <p:sldId id="522" r:id="rId35"/>
    <p:sldId id="442" r:id="rId36"/>
    <p:sldId id="443" r:id="rId37"/>
    <p:sldId id="456" r:id="rId38"/>
    <p:sldId id="444" r:id="rId39"/>
    <p:sldId id="448" r:id="rId40"/>
    <p:sldId id="592" r:id="rId41"/>
    <p:sldId id="429" r:id="rId42"/>
    <p:sldId id="546" r:id="rId43"/>
    <p:sldId id="481" r:id="rId44"/>
    <p:sldId id="593" r:id="rId45"/>
    <p:sldId id="547" r:id="rId46"/>
    <p:sldId id="594" r:id="rId47"/>
    <p:sldId id="433" r:id="rId48"/>
    <p:sldId id="483" r:id="rId49"/>
    <p:sldId id="580" r:id="rId50"/>
    <p:sldId id="480" r:id="rId51"/>
    <p:sldId id="562" r:id="rId52"/>
    <p:sldId id="575" r:id="rId53"/>
    <p:sldId id="413" r:id="rId54"/>
    <p:sldId id="521" r:id="rId5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77"/>
            <p14:sldId id="539"/>
            <p14:sldId id="536"/>
            <p14:sldId id="540"/>
            <p14:sldId id="541"/>
            <p14:sldId id="542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ASCII и преобразуване на данниUntitled Section" id="{71B52715-169E-4D92-B427-C49F677C0653}">
          <p14:sldIdLst>
            <p14:sldId id="453"/>
            <p14:sldId id="545"/>
            <p14:sldId id="478"/>
            <p14:sldId id="428"/>
            <p14:sldId id="584"/>
            <p14:sldId id="445"/>
            <p14:sldId id="450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434"/>
            <p14:sldId id="544"/>
            <p14:sldId id="578"/>
            <p14:sldId id="579"/>
            <p14:sldId id="591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594"/>
            <p14:sldId id="433"/>
            <p14:sldId id="483"/>
          </p14:sldIdLst>
        </p14:section>
        <p14:section name="End section" id="{2475F258-0C98-4F34-968F-ED15CFFC08CA}">
          <p14:sldIdLst>
            <p14:sldId id="580"/>
            <p14:sldId id="480"/>
            <p14:sldId id="562"/>
            <p14:sldId id="575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486" autoAdjust="0"/>
  </p:normalViewPr>
  <p:slideViewPr>
    <p:cSldViewPr>
      <p:cViewPr varScale="1">
        <p:scale>
          <a:sx n="102" d="100"/>
          <a:sy n="102" d="100"/>
        </p:scale>
        <p:origin x="120" y="2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4" r:id="rId23"/>
    <p:sldLayoutId id="2147483695" r:id="rId2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udge.softuni.bg/Contests/Practice/Index/1015#5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5#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8" TargetMode="Externa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9" TargetMode="Externa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5#10" TargetMode="Externa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70392" y="2013683"/>
            <a:ext cx="2747481" cy="1318664"/>
            <a:chOff x="926585" y="4120503"/>
            <a:chExt cx="5821177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926585" y="4120503"/>
              <a:ext cx="5821177" cy="19534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изпълнение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3667159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char a = 'a';</a:t>
            </a:r>
            <a:endParaRPr lang="bg-BG" dirty="0"/>
          </a:p>
          <a:p>
            <a:r>
              <a:rPr lang="en-US" dirty="0"/>
              <a:t>while (a &lt; 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40" y="2269410"/>
              <a:ext cx="4070632" cy="13835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B24866-8B1E-44D8-ABFA-1976130EBBF6}"/>
              </a:ext>
            </a:extLst>
          </p:cNvPr>
          <p:cNvGrpSpPr/>
          <p:nvPr/>
        </p:nvGrpSpPr>
        <p:grpSpPr>
          <a:xfrm>
            <a:off x="5786420" y="2013685"/>
            <a:ext cx="2726784" cy="1318665"/>
            <a:chOff x="5786420" y="2013685"/>
            <a:chExt cx="2726784" cy="1318665"/>
          </a:xfrm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5791089" y="2013685"/>
              <a:ext cx="2722115" cy="1318665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rgbClr val="60BFB7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4168F-FBD6-4DEC-BB96-453753EAED05}"/>
                </a:ext>
              </a:extLst>
            </p:cNvPr>
            <p:cNvSpPr txBox="1"/>
            <p:nvPr/>
          </p:nvSpPr>
          <p:spPr>
            <a:xfrm>
              <a:off x="5786420" y="2013685"/>
              <a:ext cx="2726784" cy="12744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изпълнение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pb-sept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Работа с текст</a:t>
            </a:r>
            <a:endParaRPr lang="en-US" sz="3200" dirty="0"/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514350" indent="-514350"/>
            <a:r>
              <a:rPr lang="bg-BG" sz="3200" dirty="0"/>
              <a:t>Цикли със стъпка</a:t>
            </a:r>
            <a:endParaRPr lang="en-US" sz="3200" dirty="0"/>
          </a:p>
          <a:p>
            <a:pPr marL="990289" lvl="1" indent="-514350"/>
            <a:r>
              <a:rPr lang="bg-BG" sz="2800" dirty="0"/>
              <a:t>Цикли с намаляваща стъпка</a:t>
            </a:r>
            <a:endParaRPr lang="bg-BG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&lt;= 10;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9" y="5008151"/>
            <a:ext cx="5168434" cy="834960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414744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87288" y="1234753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програмирането можем да сменяме типа на данните чрез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операцията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1" y="3657600"/>
            <a:ext cx="4760707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(int)5.66;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(int)5.44;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a = (char)67;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b = '#';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046" y="5381716"/>
            <a:ext cx="4760707" cy="1089529"/>
          </a:xfrm>
          <a:prstGeom prst="wedgeRoundRectCallout">
            <a:avLst>
              <a:gd name="adj1" fmla="val -55102"/>
              <a:gd name="adj2" fmla="val 344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</a:rPr>
              <a:t>int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4" y="2817720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534184" y="6088100"/>
            <a:ext cx="53340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7" y="43960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text[4];	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78" y="1957676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en-US" sz="2800" b="1" dirty="0" err="1">
                <a:latin typeface="Consolas" panose="020B0609020204030204" pitchFamily="49" charset="0"/>
              </a:rPr>
              <a:t>Console.ReadLine</a:t>
            </a:r>
            <a:r>
              <a:rPr lang="en-US" sz="2800" b="1" dirty="0">
                <a:latin typeface="Consolas" panose="020B0609020204030204" pitchFamily="49" charset="0"/>
              </a:rPr>
              <a:t>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text.Length</a:t>
            </a:r>
            <a:r>
              <a:rPr lang="en-US" sz="2800" b="1" dirty="0">
                <a:latin typeface="Consolas" panose="020B0609020204030204" pitchFamily="49" charset="0"/>
              </a:rPr>
              <a:t>; 	  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input.Length();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https://judge.softuni.bg/Contests/Practice/Index/1015#3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04" y="3032575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3562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на брой цели числа</a:t>
            </a:r>
            <a:endParaRPr lang="en-US" sz="2800" dirty="0"/>
          </a:p>
          <a:p>
            <a:pPr lvl="1"/>
            <a:r>
              <a:rPr lang="bg-BG" sz="3000" dirty="0"/>
              <a:t>Принтира най-голямото и </a:t>
            </a:r>
            <a:br>
              <a:rPr lang="en-US" sz="3000" dirty="0"/>
            </a:br>
            <a:r>
              <a:rPr lang="bg-BG" sz="3000" dirty="0"/>
              <a:t>най-малкото</a:t>
            </a:r>
            <a:r>
              <a:rPr lang="en-US" sz="3000" dirty="0"/>
              <a:t> </a:t>
            </a:r>
            <a:r>
              <a:rPr lang="bg-BG" sz="3000" dirty="0"/>
              <a:t>число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1293812" y="4196498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цели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141" y="1470134"/>
            <a:ext cx="1050454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https://judge.softuni.bg/Contests/Practice/Index/1015#5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0573" y="1464308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676400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8380" y="2497383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74179" y="5048775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3809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6235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1838" y="2886801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9777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5871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672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6091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1241" y="4728206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2014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2011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1780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5549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39455" cy="1467807"/>
              <a:chOff x="4192090" y="201817"/>
              <a:chExt cx="6596715" cy="169734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416859" y="1476839"/>
                <a:ext cx="2371946" cy="422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56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65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5252" y="5712886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1780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7586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3473" y="2666429"/>
            <a:ext cx="851102" cy="459227"/>
            <a:chOff x="7353473" y="2274338"/>
            <a:chExt cx="851102" cy="83263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4048" y="1295400"/>
            <a:ext cx="1484130" cy="857663"/>
            <a:chOff x="4615555" y="2052201"/>
            <a:chExt cx="1485906" cy="998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998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sz="1800" dirty="0">
                  <a:solidFill>
                    <a:schemeClr val="bg2"/>
                  </a:solidFill>
                </a:rPr>
                <a:t>Read n</a:t>
              </a:r>
              <a:endParaRPr lang="bg-BG" sz="18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>
                  <a:solidFill>
                    <a:schemeClr val="bg2"/>
                  </a:solidFill>
                </a:rPr>
                <a:t>i = 0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09951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6991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https://judge.softuni.bg/Contests/Practice/Index/1015#6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4280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8906219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7049" y="2362200"/>
            <a:ext cx="13716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8796" y="2360114"/>
            <a:ext cx="675816" cy="49464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8840" y="2360114"/>
            <a:ext cx="3903270" cy="576003"/>
          </a:xfrm>
          <a:prstGeom prst="wedgeRoundRectCallout">
            <a:avLst>
              <a:gd name="adj1" fmla="val -53509"/>
              <a:gd name="adj2" fmla="val -1670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2986072"/>
            <a:ext cx="4608758" cy="672349"/>
          </a:xfrm>
          <a:prstGeom prst="wedgeRoundRectCallout">
            <a:avLst>
              <a:gd name="adj1" fmla="val -56915"/>
              <a:gd name="adj2" fmla="val -4686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>
                <a:hlinkClick r:id="rId2"/>
              </a:rPr>
              <a:t>https://judge.softuni.bg/Contests/Practice/Index/1015#8</a:t>
            </a:r>
            <a:r>
              <a:rPr lang="en-US" sz="2200" u="sng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8781114" cy="30047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https://judge.softuni.bg/Contests/Practice/Index/1015#9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8763000" cy="41866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400343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>
                <a:hlinkClick r:id="rId2"/>
              </a:rPr>
              <a:t>https://judge.softuni.bg/Contests/Practice/Index/1015#10</a:t>
            </a: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5" y="1624494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Символите, които използваме се представят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като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числа и са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поместени в </a:t>
            </a:r>
            <a:r>
              <a:rPr lang="en-US" sz="3200" b="1" dirty="0">
                <a:solidFill>
                  <a:schemeClr val="bg1"/>
                </a:solidFill>
              </a:rPr>
              <a:t>ASCII </a:t>
            </a:r>
            <a:r>
              <a:rPr lang="bg-BG" sz="3200" dirty="0">
                <a:solidFill>
                  <a:schemeClr val="bg2"/>
                </a:solidFill>
              </a:rPr>
              <a:t>таблицата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преобразуваме типове от данни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чрез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кастване</a:t>
            </a:r>
            <a:endParaRPr lang="en-US" sz="3200" b="1" dirty="0">
              <a:solidFill>
                <a:schemeClr val="bg1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Символите могат да се репрезентират като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четем поредица от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числа от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конзолата</a:t>
            </a:r>
            <a:endParaRPr lang="en-US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 текст</a:t>
            </a: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Console.WriteLine("SoftUni");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29269" y="2581699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2722115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</a:t>
            </a:r>
            <a:r>
              <a:rPr lang="bg-BG" dirty="0"/>
              <a:t> </a:t>
            </a:r>
            <a:r>
              <a:rPr lang="en-US" dirty="0"/>
              <a:t>&lt;=</a:t>
            </a:r>
            <a:r>
              <a:rPr lang="bg-BG" dirty="0"/>
              <a:t> </a:t>
            </a:r>
            <a:r>
              <a:rPr lang="en-US" dirty="0"/>
              <a:t>10)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02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Колко итерации ще има следния 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E3DB253-AE01-401B-B1D8-034E2D603DF8}"/>
              </a:ext>
            </a:extLst>
          </p:cNvPr>
          <p:cNvSpPr/>
          <p:nvPr/>
        </p:nvSpPr>
        <p:spPr bwMode="auto">
          <a:xfrm>
            <a:off x="8870066" y="2602809"/>
            <a:ext cx="2771669" cy="1180237"/>
          </a:xfrm>
          <a:prstGeom prst="wedgeRoundRectCallout">
            <a:avLst>
              <a:gd name="adj1" fmla="val -34999"/>
              <a:gd name="adj2" fmla="val 73675"/>
              <a:gd name="adj3" fmla="val 16667"/>
            </a:avLst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765452" y="4590857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CA4D24-D858-46FD-BB26-23A0238C30E8}"/>
              </a:ext>
            </a:extLst>
          </p:cNvPr>
          <p:cNvSpPr txBox="1"/>
          <p:nvPr/>
        </p:nvSpPr>
        <p:spPr>
          <a:xfrm>
            <a:off x="8829269" y="2581699"/>
            <a:ext cx="2812466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bg2"/>
                </a:solidFill>
              </a:rPr>
              <a:t>Безброй много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98529E3-93F1-45DD-B52C-812A5BA629AA}"/>
              </a:ext>
            </a:extLst>
          </p:cNvPr>
          <p:cNvSpPr txBox="1">
            <a:spLocks/>
          </p:cNvSpPr>
          <p:nvPr/>
        </p:nvSpPr>
        <p:spPr>
          <a:xfrm>
            <a:off x="728965" y="2182237"/>
            <a:ext cx="2722115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/>
              <a:t>int i = 0;</a:t>
            </a:r>
          </a:p>
          <a:p>
            <a:r>
              <a:rPr lang="nn-NO"/>
              <a:t>while(i &lt;= 10)</a:t>
            </a:r>
          </a:p>
          <a:p>
            <a:r>
              <a:rPr lang="nn-NO"/>
              <a:t>{</a:t>
            </a:r>
          </a:p>
          <a:p>
            <a:r>
              <a:rPr lang="nn-NO"/>
              <a:t>  i--;</a:t>
            </a:r>
          </a:p>
          <a:p>
            <a:r>
              <a:rPr lang="nn-NO"/>
              <a:t>}</a:t>
            </a:r>
            <a:endParaRPr lang="nn-NO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7245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Console.Write(i);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2816</Words>
  <Application>Microsoft Office PowerPoint</Application>
  <PresentationFormat>Custom</PresentationFormat>
  <Paragraphs>641</Paragraphs>
  <Slides>53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Работа с текст</vt:lpstr>
      <vt:lpstr>Сумиране на гласни букви - условие</vt:lpstr>
      <vt:lpstr>Сумиране на гласни букви - решение</vt:lpstr>
      <vt:lpstr>PowerPoint Presentation</vt:lpstr>
      <vt:lpstr>PowerPoint Presentation</vt:lpstr>
      <vt:lpstr>Сумиране на числа - условие</vt:lpstr>
      <vt:lpstr>PowerPoint Presentation</vt:lpstr>
      <vt:lpstr>Редица цели числа - условие</vt:lpstr>
      <vt:lpstr>Редица цели числа - решение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PowerPoint Presentation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2019-10-09T15:04:15Z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