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349" r:id="rId2"/>
    <p:sldId id="2395" r:id="rId3"/>
    <p:sldId id="2120" r:id="rId4"/>
    <p:sldId id="2393" r:id="rId5"/>
    <p:sldId id="2121" r:id="rId6"/>
    <p:sldId id="2391" r:id="rId7"/>
    <p:sldId id="2392" r:id="rId8"/>
    <p:sldId id="2394" r:id="rId9"/>
    <p:sldId id="2370" r:id="rId10"/>
    <p:sldId id="2374" r:id="rId11"/>
    <p:sldId id="23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4EF1CEC-779E-4DF5-AF98-2417CEEC2FD3}">
          <p14:sldIdLst>
            <p14:sldId id="2349"/>
          </p14:sldIdLst>
        </p14:section>
        <p14:section name="Sección sin título" id="{5A0D529D-A9EA-44AF-A818-8D292A26C702}">
          <p14:sldIdLst>
            <p14:sldId id="2395"/>
          </p14:sldIdLst>
        </p14:section>
        <p14:section name="Sección sin título" id="{E02534C2-6F7C-46E8-B0CF-44E01969FBB5}">
          <p14:sldIdLst>
            <p14:sldId id="2120"/>
            <p14:sldId id="2393"/>
            <p14:sldId id="2121"/>
            <p14:sldId id="2391"/>
            <p14:sldId id="2392"/>
          </p14:sldIdLst>
        </p14:section>
        <p14:section name="Sección sin título" id="{6F5F5812-CF54-4243-B203-68627A58992A}">
          <p14:sldIdLst>
            <p14:sldId id="2394"/>
            <p14:sldId id="2370"/>
            <p14:sldId id="2374"/>
            <p14:sldId id="2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25331-6CF3-4BB2-9571-15F8887D3A1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B9B5D-CDAF-44E9-A29D-12DE2D52B2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B1FD9-F60F-46E4-94D3-196519666F7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11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B1FD9-F60F-46E4-94D3-196519666F78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44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01276-C467-C4BE-389B-B7DBDFC0F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B61A00-DC25-8F34-63A5-8FA1EE99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63856-12FD-7204-D742-43FC7169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66402-C7D0-991D-B51F-F69AED00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D9548-53DA-B2AE-D216-85D9069E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5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37584-3D30-DFA2-8253-2AB349E6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5ECED1-85F0-F704-166B-6DE961BCC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9F47E-9330-51DE-E60F-41044627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F6C890-794A-F6FE-89F6-4C8D6252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82C1A-92BC-4E3B-1916-0FDA41C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68ABFC-6C50-3976-38C6-72733BC84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362062-F59F-36C9-440A-F1BAC7E43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669743-C8E7-9F4A-6B1B-21111E7F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77B87-C016-D7FA-A595-6FAEA9B3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6C928-2F8F-45EA-B243-C3B9333D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10CEA-92CA-AA78-A7AD-7FEF7C26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D4DE2-92EF-2F20-C409-EAB4B5C8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F75E9-80A5-9165-C207-3F690737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5F194-5B21-F325-5919-3A2B4C00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83218-3289-C6AF-D5BA-8A9FC37E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219E-37DC-6281-5F42-EF519F8C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D7AE2-81C1-E8DE-42A0-E43893723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B0A01-7A83-9B6A-DB6A-C7E51B65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7F0B4-B7FD-DF22-9C75-4FA04925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E8112A-8922-7AF3-5548-71BE824D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6D240-D3DF-FFC6-CA52-1A0C4349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8BACE-C7FD-E308-CDE1-0679714A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E1CB15-6A67-CA17-AB1D-85D40BD06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02DB55-BBF8-F4FE-1E69-92D3B415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27D8E3-68A0-A881-48C9-FADC7C4B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86988-CA39-2CCF-1EBF-2E5FDCF5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1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94056-D8AF-E80A-DD1A-2595B266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AF3EDF-C48F-E1F3-CF35-74CC0D01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A26641-43B6-DA97-62F5-74A5628A6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E6B288-CD05-E816-14CB-8433536CE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F6C337-10F2-AFE6-DDC7-D02628BE5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DB5E13-4768-C44A-A400-30BE0D31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F67AA1-8ED3-6E89-2C5B-4C6B27C3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3413AF-938C-280D-AF76-E9F5CA37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21541-B327-9280-19DC-34ECECF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98D3D3-110F-B06D-D11D-CBAFE9B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EAE2D0-1084-78CD-7A69-9A0946DC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A3B323-7C7D-A7D6-3F55-C65773B7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41B047-4E07-5C30-56AB-87A505EF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AEC28F-31C8-3FD0-24B8-63670379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C05CB0-E367-7813-FCE3-07294CF0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9191E-686D-6783-AB5C-CDE6E810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7FBFE-2261-0210-B2CF-28B7961B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0F9452-64CC-D3A4-DBB3-128525FB0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D030D7-6F6F-8ABC-BAE5-EA96E249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A758BD-5726-2778-5E19-19802400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26EBFD-2A7F-E706-C5D3-8C28E687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CBCA3-FA64-A88A-986D-DB16DADF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50A1C1-45AF-D4A0-F5D8-EA3550536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213F4A-1196-2B2F-AD6A-54B9BECF3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7829E7-87A4-C960-93B8-56B561E2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D6DCAF-B865-EC08-85C2-09A24EE0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59311D-691F-8F4B-CA88-E29E85C2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2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C30B56-D55C-8FF4-B649-07832DB8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35A753-E299-32EB-666F-CF3150412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5C1D2A-F340-9114-B82E-D36DDCE7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0C8F7-CB0A-4797-8C83-A85F46EF75B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448DF7-525C-7294-2DD8-5B30C9823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BFE4F8-FEE6-37D8-6097-BAA4E6738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2118-FFB5-452D-93AE-C0D3224F0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C0472C-4DE6-24A6-6105-34DF6170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9" y="3822781"/>
            <a:ext cx="3863778" cy="2566217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Kronecker or Tensor Product</a:t>
            </a:r>
          </a:p>
        </p:txBody>
      </p:sp>
      <p:pic>
        <p:nvPicPr>
          <p:cNvPr id="27" name="Imagen 26" descr="Diagrama, Esquemático&#10;&#10;Descripción generada automáticamente">
            <a:extLst>
              <a:ext uri="{FF2B5EF4-FFF2-40B4-BE49-F238E27FC236}">
                <a16:creationId xmlns:a16="http://schemas.microsoft.com/office/drawing/2014/main" id="{590CDA75-4BED-6118-F714-C23658BF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98" y="1393696"/>
            <a:ext cx="2856220" cy="942551"/>
          </a:xfrm>
          <a:prstGeom prst="rect">
            <a:avLst/>
          </a:prstGeom>
        </p:spPr>
      </p:pic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129AEB3-B48F-FBDE-0DD6-54B3C1C6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37" y="3822781"/>
            <a:ext cx="5559269" cy="2566217"/>
          </a:xfrm>
        </p:spPr>
        <p:txBody>
          <a:bodyPr anchor="ctr">
            <a:normAutofit/>
          </a:bodyPr>
          <a:lstStyle/>
          <a:p>
            <a:r>
              <a:rPr lang="en-US" dirty="0"/>
              <a:t>If there are two or more separated qubits, it is possible to describe their collective state using the </a:t>
            </a:r>
            <a:r>
              <a:rPr lang="en-US" b="1" dirty="0"/>
              <a:t>Kronecker product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FBBC05-5AD4-D2E0-9CBE-E9419A59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D74F0F0-E016-4EF6-B7F2-7BBBFCD39B17}" type="slidenum">
              <a:rPr lang="es-E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s-ES"/>
          </a:p>
        </p:txBody>
      </p:sp>
      <p:pic>
        <p:nvPicPr>
          <p:cNvPr id="23" name="Imagen 22" descr="Tabla&#10;&#10;Descripción generada automáticamente">
            <a:extLst>
              <a:ext uri="{FF2B5EF4-FFF2-40B4-BE49-F238E27FC236}">
                <a16:creationId xmlns:a16="http://schemas.microsoft.com/office/drawing/2014/main" id="{AEEC7645-5343-88B1-4A1C-FBA9C68B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305" y="804999"/>
            <a:ext cx="1474744" cy="2119945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71C1DFB1-E616-6E29-3536-A969CCC5E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5" y="1547012"/>
            <a:ext cx="2799942" cy="6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7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8716-7FF6-EA04-1F38-64BEEA5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Machine Learning</a:t>
            </a:r>
            <a:br>
              <a:rPr lang="en-US" dirty="0"/>
            </a:br>
            <a:r>
              <a:rPr lang="en-US" sz="4000" dirty="0">
                <a:solidFill>
                  <a:srgbClr val="0000FF"/>
                </a:solidFill>
              </a:rPr>
              <a:t>Ansatz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E5B75D-773E-077F-E917-C8A7E14F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ansatz is the first guess. A starting point.</a:t>
            </a:r>
          </a:p>
          <a:p>
            <a:pPr lvl="1"/>
            <a:r>
              <a:rPr lang="en-US" dirty="0"/>
              <a:t>Of course, if the starting point is good, so will the result.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5BF7EF6-CD7E-64CB-4343-CD62C61B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D74F0F0-E016-4EF6-B7F2-7BBBFCD39B17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7D3DE7-3908-832C-DE25-E42F8C7E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514" y="2808320"/>
            <a:ext cx="5924818" cy="12591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0F94BA-31DA-7EE7-4799-902C14F54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285" y="4692807"/>
            <a:ext cx="8783276" cy="1543265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557917D8-C43D-627E-5F40-22B26450AE49}"/>
              </a:ext>
            </a:extLst>
          </p:cNvPr>
          <p:cNvSpPr/>
          <p:nvPr/>
        </p:nvSpPr>
        <p:spPr>
          <a:xfrm>
            <a:off x="5752903" y="4144832"/>
            <a:ext cx="360040" cy="470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2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C4EF7C5-1FC2-F4F7-3C47-3FA81B1C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4200" dirty="0">
                <a:solidFill>
                  <a:srgbClr val="FFFFFF"/>
                </a:solidFill>
              </a:rPr>
              <a:t>Variational Quantum Classifier (VQC)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9C723708-BC7B-F7E6-FA05-AB7022D5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70" y="130558"/>
            <a:ext cx="9360943" cy="484428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4953B8-5D1B-17E8-6592-17F98180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D74F0F0-E016-4EF6-B7F2-7BBBFCD39B17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9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C75AB-648E-4A45-9636-758C6826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mitigation with linear algebra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B6B74-3B2A-418D-8F52-6971BEAE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for a quantum circuit of two qubits you obtain the following measurements for every combination of two qubits,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1463" indent="0">
              <a:buNone/>
            </a:pPr>
            <a:r>
              <a:rPr lang="en-US" dirty="0"/>
              <a:t>you can build a measurements error matrix </a:t>
            </a:r>
            <a:r>
              <a:rPr lang="en-US" b="1" dirty="0"/>
              <a:t>M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61980F-5E83-412A-8F0C-E0875C00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D74F0F0-E016-4EF6-B7F2-7BBBFCD39B17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5BABF3-6B4F-4D1F-9ECB-703975A3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3053532"/>
            <a:ext cx="5400600" cy="950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5B5E59-5383-48B0-8352-F63CDDA50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944" y="5049777"/>
            <a:ext cx="4662041" cy="1442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81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D04DD-BA44-4018-A0CB-143FCDDE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Mitigation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BCCD6-6974-4924-8016-5868D1B1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simple model of the noise in the measurement process carried out on a quantum circuit, such that is possible imagining that </a:t>
            </a:r>
            <a:r>
              <a:rPr lang="en-US" u="sng" dirty="0"/>
              <a:t>the measurement first select the outputs in a perfect and noiseless manner</a:t>
            </a:r>
            <a:r>
              <a:rPr lang="en-US" dirty="0"/>
              <a:t>, and then noise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</a:t>
            </a:r>
            <a:r>
              <a:rPr lang="en-US" dirty="0"/>
              <a:t>) subsequently causes the </a:t>
            </a:r>
            <a:r>
              <a:rPr lang="en-US" u="sng" dirty="0"/>
              <a:t>perfect output to be randomly perturbed</a:t>
            </a:r>
            <a:r>
              <a:rPr lang="en-US" dirty="0"/>
              <a:t> before it is returned to the user. </a:t>
            </a:r>
          </a:p>
          <a:p>
            <a:r>
              <a:rPr lang="en-US" dirty="0"/>
              <a:t>So: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125300-11C7-4CB0-9E70-9D15662D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D74F0F0-E016-4EF6-B7F2-7BBBFCD39B17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DF2081-DA5E-99BD-7A2B-98B87F34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67" y="4912262"/>
            <a:ext cx="3460057" cy="702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25792F-D44B-2E45-7D9D-CE8BFEA5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82" y="4917239"/>
            <a:ext cx="3434250" cy="692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A26F348-21BF-9C1F-887B-FF2C3FFBB261}"/>
              </a:ext>
            </a:extLst>
          </p:cNvPr>
          <p:cNvSpPr/>
          <p:nvPr/>
        </p:nvSpPr>
        <p:spPr>
          <a:xfrm>
            <a:off x="5715383" y="5090375"/>
            <a:ext cx="360040" cy="3462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C75AB-648E-4A45-9636-758C6826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Mitigation </a:t>
            </a:r>
            <a:r>
              <a:rPr lang="en-US" sz="3200" dirty="0"/>
              <a:t>(…</a:t>
            </a:r>
            <a:r>
              <a:rPr lang="en-US" sz="3200" dirty="0" err="1"/>
              <a:t>cont</a:t>
            </a:r>
            <a:r>
              <a:rPr lang="en-US" sz="3200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61980F-5E83-412A-8F0C-E0875C00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D74F0F0-E016-4EF6-B7F2-7BBBFCD39B17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B6B74-3B2A-418D-8F52-6971BEAEEB2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3968" y="1828800"/>
            <a:ext cx="5334000" cy="13843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If for a quantum circuit of three qubits we obtain the following measurements for every combination of three qubits:</a:t>
            </a:r>
          </a:p>
          <a:p>
            <a:pPr algn="just"/>
            <a:endParaRPr lang="en-US" sz="2200" dirty="0"/>
          </a:p>
        </p:txBody>
      </p:sp>
      <p:pic>
        <p:nvPicPr>
          <p:cNvPr id="19" name="Imagen 1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A82F4C4-7D57-94BA-4990-5D0F6842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424" y="3370477"/>
            <a:ext cx="4014802" cy="274010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2B4248-40A7-F0ED-4F47-B49E36CC9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5" y="3645024"/>
            <a:ext cx="6302375" cy="1087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46A215D-B6BC-6F2C-557D-80BEEFB76F31}"/>
                  </a:ext>
                </a:extLst>
              </p:cNvPr>
              <p:cNvSpPr txBox="1"/>
              <p:nvPr/>
            </p:nvSpPr>
            <p:spPr>
              <a:xfrm>
                <a:off x="6456040" y="1828800"/>
                <a:ext cx="4659238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/>
                  <a:t>So, for the quantum register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s-ES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200" b="1" i="1" smtClean="0">
                                <a:latin typeface="Cambria Math" panose="02040503050406030204" pitchFamily="18" charset="0"/>
                              </a:rPr>
                              <m:t>𝟎𝟎𝟎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, the real probability would be something like: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46A215D-B6BC-6F2C-557D-80BEEFB76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1828800"/>
                <a:ext cx="4659238" cy="1107996"/>
              </a:xfrm>
              <a:prstGeom prst="rect">
                <a:avLst/>
              </a:prstGeom>
              <a:blipFill>
                <a:blip r:embed="rId5"/>
                <a:stretch>
                  <a:fillRect l="-9031" t="-18132" r="-1702" b="-43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ED5D5A06-6FA4-A22F-4897-9B12C5F994A8}"/>
              </a:ext>
            </a:extLst>
          </p:cNvPr>
          <p:cNvSpPr txBox="1"/>
          <p:nvPr/>
        </p:nvSpPr>
        <p:spPr>
          <a:xfrm>
            <a:off x="364795" y="5329412"/>
            <a:ext cx="5654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Execution for </a:t>
            </a:r>
            <a:r>
              <a:rPr lang="en-US" sz="1800" dirty="0">
                <a:solidFill>
                  <a:srgbClr val="0000FF"/>
                </a:solidFill>
              </a:rPr>
              <a:t>8192</a:t>
            </a:r>
            <a:r>
              <a:rPr lang="en-US" sz="1800" dirty="0"/>
              <a:t> shots on the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ibm_oslo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/>
              <a:t>quantum </a:t>
            </a:r>
            <a:r>
              <a:rPr lang="en-US" dirty="0"/>
              <a:t>p</a:t>
            </a:r>
            <a:r>
              <a:rPr lang="en-US" sz="1800" dirty="0"/>
              <a:t>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7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C75AB-648E-4A45-9636-758C6826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Mitigation </a:t>
            </a:r>
            <a:r>
              <a:rPr lang="en-US" sz="3200" dirty="0"/>
              <a:t>(…</a:t>
            </a:r>
            <a:r>
              <a:rPr lang="en-US" sz="3200" dirty="0" err="1"/>
              <a:t>cont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61980F-5E83-412A-8F0C-E0875C00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D74F0F0-E016-4EF6-B7F2-7BBBFCD39B17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5F369C7-6B0D-85BE-FEFE-AA79565F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66" y="3861048"/>
            <a:ext cx="7354919" cy="2528251"/>
          </a:xfrm>
          <a:prstGeom prst="rect">
            <a:avLst/>
          </a:prstGeom>
        </p:spPr>
      </p:pic>
      <p:sp>
        <p:nvSpPr>
          <p:cNvPr id="21" name="Marcador de contenido 20">
            <a:extLst>
              <a:ext uri="{FF2B5EF4-FFF2-40B4-BE49-F238E27FC236}">
                <a16:creationId xmlns:a16="http://schemas.microsoft.com/office/drawing/2014/main" id="{1EA37CE9-2BDC-E22F-BADD-BFA5061A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the measurements error matrix </a:t>
            </a:r>
            <a:r>
              <a:rPr lang="en-US" b="1" i="1" dirty="0"/>
              <a:t>M</a:t>
            </a:r>
            <a:r>
              <a:rPr lang="en-US" dirty="0"/>
              <a:t> would be:</a:t>
            </a:r>
          </a:p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E24D19A-9954-F55E-E76A-A3A00A04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15" y="2693092"/>
            <a:ext cx="3195305" cy="648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EB3A238F-6112-A567-E26C-E989050955B4}"/>
              </a:ext>
            </a:extLst>
          </p:cNvPr>
          <p:cNvSpPr txBox="1"/>
          <p:nvPr/>
        </p:nvSpPr>
        <p:spPr>
          <a:xfrm>
            <a:off x="2055176" y="4940507"/>
            <a:ext cx="127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</a:t>
            </a:r>
            <a:r>
              <a:rPr lang="en-US" b="1" i="1" dirty="0"/>
              <a:t>M </a:t>
            </a:r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7748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356B69-6575-16E7-3CB8-5891B8CD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956" y="758952"/>
            <a:ext cx="3129194" cy="40416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dirty="0"/>
              <a:t>Analyzing the </a:t>
            </a:r>
            <a:r>
              <a:rPr lang="en-US" sz="4000" i="1" dirty="0"/>
              <a:t>W-State </a:t>
            </a:r>
            <a:r>
              <a:rPr lang="en-US" sz="4000" dirty="0"/>
              <a:t>Quantum Circuit</a:t>
            </a:r>
            <a:endParaRPr lang="en-US" sz="4000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A88A09-00F1-6467-217D-8C6358CD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3651518"/>
            <a:ext cx="3418908" cy="236758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031349-7EA9-6BC1-3B25-8EE5F867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D74F0F0-E016-4EF6-B7F2-7BBBFCD39B17}" type="slidenum">
              <a:rPr lang="en-US" smtClean="0">
                <a:solidFill>
                  <a:schemeClr val="tx1">
                    <a:lumMod val="6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E93D58-F72C-8039-1213-21D4B7FC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707" y="34966"/>
            <a:ext cx="3388847" cy="239760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16CD312-9795-10C8-055D-68CD528D0DDF}"/>
              </a:ext>
            </a:extLst>
          </p:cNvPr>
          <p:cNvSpPr txBox="1"/>
          <p:nvPr/>
        </p:nvSpPr>
        <p:spPr>
          <a:xfrm>
            <a:off x="927526" y="3159862"/>
            <a:ext cx="2520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W state</a:t>
            </a:r>
            <a:r>
              <a:rPr lang="en-US" dirty="0"/>
              <a:t> - quantum entangled circuit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5C012B-D6BC-9CAF-B179-728B448E7DF2}"/>
              </a:ext>
            </a:extLst>
          </p:cNvPr>
          <p:cNvSpPr txBox="1"/>
          <p:nvPr/>
        </p:nvSpPr>
        <p:spPr>
          <a:xfrm>
            <a:off x="4693988" y="2387256"/>
            <a:ext cx="2151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Results on Simulation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CC6FF6-DF65-C2ED-EE02-591EA5FE6B4B}"/>
              </a:ext>
            </a:extLst>
          </p:cNvPr>
          <p:cNvSpPr txBox="1"/>
          <p:nvPr/>
        </p:nvSpPr>
        <p:spPr>
          <a:xfrm>
            <a:off x="4165643" y="6178692"/>
            <a:ext cx="3297411" cy="32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Results on a Real Quantum Processor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F9703E6-F2F4-2A49-80AA-6EAC7BE3D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02" y="1122871"/>
            <a:ext cx="3441656" cy="143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2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166CB54-7882-CD1C-CCED-24BFF01D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Mitigation in </a:t>
            </a:r>
            <a:r>
              <a:rPr lang="en-US" sz="4400" dirty="0"/>
              <a:t>the </a:t>
            </a:r>
            <a:r>
              <a:rPr lang="en-US" sz="4400" i="1" dirty="0"/>
              <a:t>W-State</a:t>
            </a:r>
            <a:r>
              <a:rPr lang="en-US" sz="4400" dirty="0"/>
              <a:t> Quantum Circuit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67C0516-7AC7-8515-2FFA-DB96EDB4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D74F0F0-E016-4EF6-B7F2-7BBBFCD39B17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241969-EA70-C57D-D1E1-0710BE61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20" y="2236253"/>
            <a:ext cx="7879961" cy="41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7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E7499-6839-DD4E-DB2B-BE32001D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Quantum Machine Learning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FA6CE9-E078-3804-1557-1E0D4342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30" y="328733"/>
            <a:ext cx="9413623" cy="444793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4FF71-473F-5164-37B9-1A3B2C33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D74F0F0-E016-4EF6-B7F2-7BBBFCD39B17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1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C4A39-EBE0-B2A6-33A5-6C6E13B9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Machine Learning</a:t>
            </a:r>
            <a:br>
              <a:rPr lang="en-US" dirty="0"/>
            </a:br>
            <a:r>
              <a:rPr lang="en-US" sz="4000" dirty="0">
                <a:solidFill>
                  <a:srgbClr val="0000FF"/>
                </a:solidFill>
              </a:rPr>
              <a:t>Feature Map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B4FD4C-1B98-1B7C-7755-65424B50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D74F0F0-E016-4EF6-B7F2-7BBBFCD39B17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A7AF8F-70AE-7344-F85A-BEB61610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46" y="2101759"/>
            <a:ext cx="3086531" cy="15432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784436-A93F-2A1A-1372-A9901578E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700847"/>
            <a:ext cx="9918654" cy="1471353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62C60619-1F1A-B6CB-E71C-DCC16CEA0C66}"/>
              </a:ext>
            </a:extLst>
          </p:cNvPr>
          <p:cNvSpPr/>
          <p:nvPr/>
        </p:nvSpPr>
        <p:spPr>
          <a:xfrm>
            <a:off x="5330691" y="3828444"/>
            <a:ext cx="360040" cy="68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1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286</Words>
  <Application>Microsoft Office PowerPoint</Application>
  <PresentationFormat>Panorámica</PresentationFormat>
  <Paragraphs>42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Kronecker or Tensor Product</vt:lpstr>
      <vt:lpstr>Error mitigation with linear algebra</vt:lpstr>
      <vt:lpstr>Measurement Error Mitigation</vt:lpstr>
      <vt:lpstr>Measurement Error Mitigation (…cont)</vt:lpstr>
      <vt:lpstr>Measurement Error Mitigation (…cont)</vt:lpstr>
      <vt:lpstr>Analyzing the W-State Quantum Circuit</vt:lpstr>
      <vt:lpstr>Measurement Error Mitigation in the W-State Quantum Circuit</vt:lpstr>
      <vt:lpstr>Quantum Machine Learning</vt:lpstr>
      <vt:lpstr>Quantum Machine Learning Feature Map</vt:lpstr>
      <vt:lpstr>Quantum Machine Learning Ansatz</vt:lpstr>
      <vt:lpstr>Variational Quantum Classifier (VQC)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Error Mitigation</dc:title>
  <dc:creator>Gustavo Alvarez</dc:creator>
  <cp:lastModifiedBy>Gustavo Alvarez</cp:lastModifiedBy>
  <cp:revision>4</cp:revision>
  <dcterms:created xsi:type="dcterms:W3CDTF">2022-11-16T02:01:39Z</dcterms:created>
  <dcterms:modified xsi:type="dcterms:W3CDTF">2022-11-16T11:54:22Z</dcterms:modified>
</cp:coreProperties>
</file>