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 id="2147483692" r:id="rId2"/>
  </p:sldMasterIdLst>
  <p:notesMasterIdLst>
    <p:notesMasterId r:id="rId24"/>
  </p:notesMasterIdLst>
  <p:sldIdLst>
    <p:sldId id="271" r:id="rId3"/>
    <p:sldId id="2564" r:id="rId4"/>
    <p:sldId id="688" r:id="rId5"/>
    <p:sldId id="2316" r:id="rId6"/>
    <p:sldId id="2318" r:id="rId7"/>
    <p:sldId id="2321" r:id="rId8"/>
    <p:sldId id="2643" r:id="rId9"/>
    <p:sldId id="2632" r:id="rId10"/>
    <p:sldId id="2646" r:id="rId11"/>
    <p:sldId id="2647" r:id="rId12"/>
    <p:sldId id="2640" r:id="rId13"/>
    <p:sldId id="2660" r:id="rId14"/>
    <p:sldId id="2394" r:id="rId15"/>
    <p:sldId id="2659" r:id="rId16"/>
    <p:sldId id="2653" r:id="rId17"/>
    <p:sldId id="2654" r:id="rId18"/>
    <p:sldId id="2655" r:id="rId19"/>
    <p:sldId id="2656" r:id="rId20"/>
    <p:sldId id="2650" r:id="rId21"/>
    <p:sldId id="2651" r:id="rId22"/>
    <p:sldId id="264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A0676CF4-95D0-44F8-A322-3CD7A30CB0E0}">
          <p14:sldIdLst>
            <p14:sldId id="271"/>
            <p14:sldId id="2564"/>
          </p14:sldIdLst>
        </p14:section>
        <p14:section name="CLASSICAL MACHINE LEARNING" id="{926FC57C-1EB8-4407-9FC0-8F624FD0114D}">
          <p14:sldIdLst>
            <p14:sldId id="688"/>
            <p14:sldId id="2316"/>
            <p14:sldId id="2318"/>
            <p14:sldId id="2321"/>
          </p14:sldIdLst>
        </p14:section>
        <p14:section name="Intro to QML - PQC" id="{2E84C92B-65D0-4914-95C1-68C22D60ECCD}">
          <p14:sldIdLst>
            <p14:sldId id="2643"/>
          </p14:sldIdLst>
        </p14:section>
        <p14:section name="Variational Hybrid Quantum-Classical Algorithm" id="{68A5FC44-8AE7-4DC6-A697-FC0A0B621953}">
          <p14:sldIdLst>
            <p14:sldId id="2632"/>
            <p14:sldId id="2646"/>
          </p14:sldIdLst>
        </p14:section>
        <p14:section name="VQC" id="{D0809744-1DC5-4A3F-AA04-48013D582A85}">
          <p14:sldIdLst>
            <p14:sldId id="2647"/>
            <p14:sldId id="2640"/>
            <p14:sldId id="2660"/>
            <p14:sldId id="2394"/>
            <p14:sldId id="2659"/>
            <p14:sldId id="2653"/>
            <p14:sldId id="2654"/>
            <p14:sldId id="2655"/>
            <p14:sldId id="2656"/>
            <p14:sldId id="2650"/>
            <p14:sldId id="2651"/>
            <p14:sldId id="26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A1"/>
    <a:srgbClr val="CC0033"/>
    <a:srgbClr val="E37222"/>
    <a:srgbClr val="FDC82F"/>
    <a:srgbClr val="69BE28"/>
    <a:srgbClr val="008542"/>
    <a:srgbClr val="6B1F73"/>
    <a:srgbClr val="009FDA"/>
    <a:srgbClr val="0B51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799" autoAdjust="0"/>
    <p:restoredTop sz="94658"/>
  </p:normalViewPr>
  <p:slideViewPr>
    <p:cSldViewPr snapToGrid="0" snapToObjects="1">
      <p:cViewPr varScale="1">
        <p:scale>
          <a:sx n="85" d="100"/>
          <a:sy n="85" d="100"/>
        </p:scale>
        <p:origin x="1910" y="67"/>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37C4BF-F0E8-4862-A255-C270F09C605E}"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s-CO"/>
        </a:p>
      </dgm:t>
    </dgm:pt>
    <dgm:pt modelId="{ECC2E28C-EA86-46A5-B225-6C467A19B182}">
      <dgm:prSet/>
      <dgm:spPr/>
      <dgm:t>
        <a:bodyPr/>
        <a:lstStyle/>
        <a:p>
          <a:r>
            <a:rPr lang="en-US" dirty="0"/>
            <a:t>Classification</a:t>
          </a:r>
          <a:endParaRPr lang="es-CO" dirty="0"/>
        </a:p>
      </dgm:t>
    </dgm:pt>
    <dgm:pt modelId="{114717F8-DDED-44C0-9C3C-46BCF37453D7}" type="parTrans" cxnId="{E347A386-B4CE-4068-B98A-D928B38C9859}">
      <dgm:prSet/>
      <dgm:spPr/>
      <dgm:t>
        <a:bodyPr/>
        <a:lstStyle/>
        <a:p>
          <a:endParaRPr lang="es-CO"/>
        </a:p>
      </dgm:t>
    </dgm:pt>
    <dgm:pt modelId="{60F214ED-34E7-4D90-B88B-4B08990B90B7}" type="sibTrans" cxnId="{E347A386-B4CE-4068-B98A-D928B38C9859}">
      <dgm:prSet/>
      <dgm:spPr/>
      <dgm:t>
        <a:bodyPr/>
        <a:lstStyle/>
        <a:p>
          <a:endParaRPr lang="es-CO"/>
        </a:p>
      </dgm:t>
    </dgm:pt>
    <dgm:pt modelId="{FCBA218E-03CC-41AA-B8B1-F6FAA3F7FFA0}">
      <dgm:prSet/>
      <dgm:spPr/>
      <dgm:t>
        <a:bodyPr/>
        <a:lstStyle/>
        <a:p>
          <a:r>
            <a:rPr lang="en-US" dirty="0"/>
            <a:t>Regression</a:t>
          </a:r>
          <a:endParaRPr lang="es-CO" dirty="0"/>
        </a:p>
      </dgm:t>
    </dgm:pt>
    <dgm:pt modelId="{C04AE0DD-352B-4011-8360-767EDC2B2641}" type="parTrans" cxnId="{3FD173FE-EBF1-41B6-9B28-F3E43136F677}">
      <dgm:prSet/>
      <dgm:spPr/>
      <dgm:t>
        <a:bodyPr/>
        <a:lstStyle/>
        <a:p>
          <a:endParaRPr lang="es-CO"/>
        </a:p>
      </dgm:t>
    </dgm:pt>
    <dgm:pt modelId="{8AEE9E2C-E358-4F0B-8CBC-785228FB2689}" type="sibTrans" cxnId="{3FD173FE-EBF1-41B6-9B28-F3E43136F677}">
      <dgm:prSet/>
      <dgm:spPr/>
      <dgm:t>
        <a:bodyPr/>
        <a:lstStyle/>
        <a:p>
          <a:endParaRPr lang="es-CO"/>
        </a:p>
      </dgm:t>
    </dgm:pt>
    <dgm:pt modelId="{23A5BA35-0A42-4C8B-9DB7-CBFAE2B115F7}">
      <dgm:prSet/>
      <dgm:spPr/>
      <dgm:t>
        <a:bodyPr/>
        <a:lstStyle/>
        <a:p>
          <a:r>
            <a:rPr lang="en-US" dirty="0"/>
            <a:t>Clustering</a:t>
          </a:r>
          <a:endParaRPr lang="es-CO" dirty="0"/>
        </a:p>
      </dgm:t>
    </dgm:pt>
    <dgm:pt modelId="{4342F012-BFEA-484D-A84D-363EA6D2F5C2}" type="parTrans" cxnId="{402CC708-335E-4DFE-86ED-81D10CB05E5F}">
      <dgm:prSet/>
      <dgm:spPr/>
      <dgm:t>
        <a:bodyPr/>
        <a:lstStyle/>
        <a:p>
          <a:endParaRPr lang="es-CO"/>
        </a:p>
      </dgm:t>
    </dgm:pt>
    <dgm:pt modelId="{A0C84EAC-C623-4BE1-9F69-E88F235FDBD5}" type="sibTrans" cxnId="{402CC708-335E-4DFE-86ED-81D10CB05E5F}">
      <dgm:prSet/>
      <dgm:spPr/>
      <dgm:t>
        <a:bodyPr/>
        <a:lstStyle/>
        <a:p>
          <a:endParaRPr lang="es-CO"/>
        </a:p>
      </dgm:t>
    </dgm:pt>
    <dgm:pt modelId="{BEA9072A-0C19-4FAB-9C1E-98A854B7FE32}">
      <dgm:prSet/>
      <dgm:spPr/>
      <dgm:t>
        <a:bodyPr/>
        <a:lstStyle/>
        <a:p>
          <a:r>
            <a:rPr lang="en-US" dirty="0"/>
            <a:t>Optimization</a:t>
          </a:r>
          <a:endParaRPr lang="es-CO" dirty="0"/>
        </a:p>
      </dgm:t>
    </dgm:pt>
    <dgm:pt modelId="{EC1AADA0-9F00-4FC9-8797-BF16B0A335CC}" type="parTrans" cxnId="{D29DB067-1DA5-41AC-A943-6454D39D4E1B}">
      <dgm:prSet/>
      <dgm:spPr/>
      <dgm:t>
        <a:bodyPr/>
        <a:lstStyle/>
        <a:p>
          <a:endParaRPr lang="es-CO"/>
        </a:p>
      </dgm:t>
    </dgm:pt>
    <dgm:pt modelId="{7A8E18EC-F02B-42DB-92D5-CEE9A27C4119}" type="sibTrans" cxnId="{D29DB067-1DA5-41AC-A943-6454D39D4E1B}">
      <dgm:prSet/>
      <dgm:spPr/>
      <dgm:t>
        <a:bodyPr/>
        <a:lstStyle/>
        <a:p>
          <a:endParaRPr lang="es-CO"/>
        </a:p>
      </dgm:t>
    </dgm:pt>
    <dgm:pt modelId="{42708715-73B7-4FEC-9CC9-096F775DF0C5}" type="pres">
      <dgm:prSet presAssocID="{9C37C4BF-F0E8-4862-A255-C270F09C605E}" presName="linear" presStyleCnt="0">
        <dgm:presLayoutVars>
          <dgm:dir/>
          <dgm:animLvl val="lvl"/>
          <dgm:resizeHandles val="exact"/>
        </dgm:presLayoutVars>
      </dgm:prSet>
      <dgm:spPr/>
    </dgm:pt>
    <dgm:pt modelId="{8D4F8E2B-C6D0-4847-AAFA-52B8CDD6D096}" type="pres">
      <dgm:prSet presAssocID="{ECC2E28C-EA86-46A5-B225-6C467A19B182}" presName="parentLin" presStyleCnt="0"/>
      <dgm:spPr/>
    </dgm:pt>
    <dgm:pt modelId="{3EC0B10E-B921-4A9E-8FC4-6D1582CD399C}" type="pres">
      <dgm:prSet presAssocID="{ECC2E28C-EA86-46A5-B225-6C467A19B182}" presName="parentLeftMargin" presStyleLbl="node1" presStyleIdx="0" presStyleCnt="4"/>
      <dgm:spPr/>
    </dgm:pt>
    <dgm:pt modelId="{9B82C5D0-5931-4C7E-AB4D-EE8E354AFF67}" type="pres">
      <dgm:prSet presAssocID="{ECC2E28C-EA86-46A5-B225-6C467A19B182}" presName="parentText" presStyleLbl="node1" presStyleIdx="0" presStyleCnt="4">
        <dgm:presLayoutVars>
          <dgm:chMax val="0"/>
          <dgm:bulletEnabled val="1"/>
        </dgm:presLayoutVars>
      </dgm:prSet>
      <dgm:spPr/>
    </dgm:pt>
    <dgm:pt modelId="{49A145D1-33A7-4DDC-BF41-346A634405F0}" type="pres">
      <dgm:prSet presAssocID="{ECC2E28C-EA86-46A5-B225-6C467A19B182}" presName="negativeSpace" presStyleCnt="0"/>
      <dgm:spPr/>
    </dgm:pt>
    <dgm:pt modelId="{1CD6057A-AFC7-4B22-B224-A89C1D93095E}" type="pres">
      <dgm:prSet presAssocID="{ECC2E28C-EA86-46A5-B225-6C467A19B182}" presName="childText" presStyleLbl="conFgAcc1" presStyleIdx="0" presStyleCnt="4">
        <dgm:presLayoutVars>
          <dgm:bulletEnabled val="1"/>
        </dgm:presLayoutVars>
      </dgm:prSet>
      <dgm:spPr/>
    </dgm:pt>
    <dgm:pt modelId="{CA4BD85F-0D1D-41E0-AE5F-1A59D94F6AFB}" type="pres">
      <dgm:prSet presAssocID="{60F214ED-34E7-4D90-B88B-4B08990B90B7}" presName="spaceBetweenRectangles" presStyleCnt="0"/>
      <dgm:spPr/>
    </dgm:pt>
    <dgm:pt modelId="{911E545E-6707-4C12-A513-4EDB39A16DB0}" type="pres">
      <dgm:prSet presAssocID="{FCBA218E-03CC-41AA-B8B1-F6FAA3F7FFA0}" presName="parentLin" presStyleCnt="0"/>
      <dgm:spPr/>
    </dgm:pt>
    <dgm:pt modelId="{BB484F03-589E-48AF-8E88-5A4A8DF1090D}" type="pres">
      <dgm:prSet presAssocID="{FCBA218E-03CC-41AA-B8B1-F6FAA3F7FFA0}" presName="parentLeftMargin" presStyleLbl="node1" presStyleIdx="0" presStyleCnt="4"/>
      <dgm:spPr/>
    </dgm:pt>
    <dgm:pt modelId="{4D77B140-D0A1-43BE-8D2F-ACAA856A764F}" type="pres">
      <dgm:prSet presAssocID="{FCBA218E-03CC-41AA-B8B1-F6FAA3F7FFA0}" presName="parentText" presStyleLbl="node1" presStyleIdx="1" presStyleCnt="4">
        <dgm:presLayoutVars>
          <dgm:chMax val="0"/>
          <dgm:bulletEnabled val="1"/>
        </dgm:presLayoutVars>
      </dgm:prSet>
      <dgm:spPr/>
    </dgm:pt>
    <dgm:pt modelId="{061652D4-4631-498C-B986-486BC3B04907}" type="pres">
      <dgm:prSet presAssocID="{FCBA218E-03CC-41AA-B8B1-F6FAA3F7FFA0}" presName="negativeSpace" presStyleCnt="0"/>
      <dgm:spPr/>
    </dgm:pt>
    <dgm:pt modelId="{90047E2C-5331-490A-BF80-B54648979FFC}" type="pres">
      <dgm:prSet presAssocID="{FCBA218E-03CC-41AA-B8B1-F6FAA3F7FFA0}" presName="childText" presStyleLbl="conFgAcc1" presStyleIdx="1" presStyleCnt="4">
        <dgm:presLayoutVars>
          <dgm:bulletEnabled val="1"/>
        </dgm:presLayoutVars>
      </dgm:prSet>
      <dgm:spPr/>
    </dgm:pt>
    <dgm:pt modelId="{8E1F36FA-3E9B-4BC3-9516-2E3AB2DA6C8B}" type="pres">
      <dgm:prSet presAssocID="{8AEE9E2C-E358-4F0B-8CBC-785228FB2689}" presName="spaceBetweenRectangles" presStyleCnt="0"/>
      <dgm:spPr/>
    </dgm:pt>
    <dgm:pt modelId="{D4A8827C-2D02-4BFD-B02E-6711CBCD3C27}" type="pres">
      <dgm:prSet presAssocID="{23A5BA35-0A42-4C8B-9DB7-CBFAE2B115F7}" presName="parentLin" presStyleCnt="0"/>
      <dgm:spPr/>
    </dgm:pt>
    <dgm:pt modelId="{B7094796-7A66-4EEF-847B-174CBEAD7D0F}" type="pres">
      <dgm:prSet presAssocID="{23A5BA35-0A42-4C8B-9DB7-CBFAE2B115F7}" presName="parentLeftMargin" presStyleLbl="node1" presStyleIdx="1" presStyleCnt="4"/>
      <dgm:spPr/>
    </dgm:pt>
    <dgm:pt modelId="{3FA31336-C7B6-4615-98B4-895F235DED9C}" type="pres">
      <dgm:prSet presAssocID="{23A5BA35-0A42-4C8B-9DB7-CBFAE2B115F7}" presName="parentText" presStyleLbl="node1" presStyleIdx="2" presStyleCnt="4">
        <dgm:presLayoutVars>
          <dgm:chMax val="0"/>
          <dgm:bulletEnabled val="1"/>
        </dgm:presLayoutVars>
      </dgm:prSet>
      <dgm:spPr/>
    </dgm:pt>
    <dgm:pt modelId="{CB568748-8F85-42F5-AC4C-FA45E5345EAB}" type="pres">
      <dgm:prSet presAssocID="{23A5BA35-0A42-4C8B-9DB7-CBFAE2B115F7}" presName="negativeSpace" presStyleCnt="0"/>
      <dgm:spPr/>
    </dgm:pt>
    <dgm:pt modelId="{2C718EBC-0D47-4074-8952-A3611A550F9A}" type="pres">
      <dgm:prSet presAssocID="{23A5BA35-0A42-4C8B-9DB7-CBFAE2B115F7}" presName="childText" presStyleLbl="conFgAcc1" presStyleIdx="2" presStyleCnt="4">
        <dgm:presLayoutVars>
          <dgm:bulletEnabled val="1"/>
        </dgm:presLayoutVars>
      </dgm:prSet>
      <dgm:spPr/>
    </dgm:pt>
    <dgm:pt modelId="{9E916503-1BB4-4289-A314-9661768344E3}" type="pres">
      <dgm:prSet presAssocID="{A0C84EAC-C623-4BE1-9F69-E88F235FDBD5}" presName="spaceBetweenRectangles" presStyleCnt="0"/>
      <dgm:spPr/>
    </dgm:pt>
    <dgm:pt modelId="{DEB5AFAB-815D-49BE-B035-D26562B3FB01}" type="pres">
      <dgm:prSet presAssocID="{BEA9072A-0C19-4FAB-9C1E-98A854B7FE32}" presName="parentLin" presStyleCnt="0"/>
      <dgm:spPr/>
    </dgm:pt>
    <dgm:pt modelId="{2F26318A-FBFF-46CC-AEF0-731E09AD75D6}" type="pres">
      <dgm:prSet presAssocID="{BEA9072A-0C19-4FAB-9C1E-98A854B7FE32}" presName="parentLeftMargin" presStyleLbl="node1" presStyleIdx="2" presStyleCnt="4"/>
      <dgm:spPr/>
    </dgm:pt>
    <dgm:pt modelId="{9D7B6CF4-0644-41D7-B9DD-39CE5B10BB15}" type="pres">
      <dgm:prSet presAssocID="{BEA9072A-0C19-4FAB-9C1E-98A854B7FE32}" presName="parentText" presStyleLbl="node1" presStyleIdx="3" presStyleCnt="4">
        <dgm:presLayoutVars>
          <dgm:chMax val="0"/>
          <dgm:bulletEnabled val="1"/>
        </dgm:presLayoutVars>
      </dgm:prSet>
      <dgm:spPr/>
    </dgm:pt>
    <dgm:pt modelId="{AB44F1E6-94EB-4BE8-B857-6AEC8A9FA784}" type="pres">
      <dgm:prSet presAssocID="{BEA9072A-0C19-4FAB-9C1E-98A854B7FE32}" presName="negativeSpace" presStyleCnt="0"/>
      <dgm:spPr/>
    </dgm:pt>
    <dgm:pt modelId="{0F7A11E7-936D-4DDF-B06C-3215A8A1927F}" type="pres">
      <dgm:prSet presAssocID="{BEA9072A-0C19-4FAB-9C1E-98A854B7FE32}" presName="childText" presStyleLbl="conFgAcc1" presStyleIdx="3" presStyleCnt="4">
        <dgm:presLayoutVars>
          <dgm:bulletEnabled val="1"/>
        </dgm:presLayoutVars>
      </dgm:prSet>
      <dgm:spPr/>
    </dgm:pt>
  </dgm:ptLst>
  <dgm:cxnLst>
    <dgm:cxn modelId="{402CC708-335E-4DFE-86ED-81D10CB05E5F}" srcId="{9C37C4BF-F0E8-4862-A255-C270F09C605E}" destId="{23A5BA35-0A42-4C8B-9DB7-CBFAE2B115F7}" srcOrd="2" destOrd="0" parTransId="{4342F012-BFEA-484D-A84D-363EA6D2F5C2}" sibTransId="{A0C84EAC-C623-4BE1-9F69-E88F235FDBD5}"/>
    <dgm:cxn modelId="{94F5C919-2C34-469A-A2D5-579F6404550C}" type="presOf" srcId="{9C37C4BF-F0E8-4862-A255-C270F09C605E}" destId="{42708715-73B7-4FEC-9CC9-096F775DF0C5}" srcOrd="0" destOrd="0" presId="urn:microsoft.com/office/officeart/2005/8/layout/list1"/>
    <dgm:cxn modelId="{D29DB067-1DA5-41AC-A943-6454D39D4E1B}" srcId="{9C37C4BF-F0E8-4862-A255-C270F09C605E}" destId="{BEA9072A-0C19-4FAB-9C1E-98A854B7FE32}" srcOrd="3" destOrd="0" parTransId="{EC1AADA0-9F00-4FC9-8797-BF16B0A335CC}" sibTransId="{7A8E18EC-F02B-42DB-92D5-CEE9A27C4119}"/>
    <dgm:cxn modelId="{266D9550-5F35-44AB-BA56-0547892BB543}" type="presOf" srcId="{FCBA218E-03CC-41AA-B8B1-F6FAA3F7FFA0}" destId="{4D77B140-D0A1-43BE-8D2F-ACAA856A764F}" srcOrd="1" destOrd="0" presId="urn:microsoft.com/office/officeart/2005/8/layout/list1"/>
    <dgm:cxn modelId="{B65F1476-1EAF-4E36-B49C-C9D2CEC437D7}" type="presOf" srcId="{23A5BA35-0A42-4C8B-9DB7-CBFAE2B115F7}" destId="{3FA31336-C7B6-4615-98B4-895F235DED9C}" srcOrd="1" destOrd="0" presId="urn:microsoft.com/office/officeart/2005/8/layout/list1"/>
    <dgm:cxn modelId="{C4578F85-9848-4932-9956-4CD263225008}" type="presOf" srcId="{ECC2E28C-EA86-46A5-B225-6C467A19B182}" destId="{3EC0B10E-B921-4A9E-8FC4-6D1582CD399C}" srcOrd="0" destOrd="0" presId="urn:microsoft.com/office/officeart/2005/8/layout/list1"/>
    <dgm:cxn modelId="{E347A386-B4CE-4068-B98A-D928B38C9859}" srcId="{9C37C4BF-F0E8-4862-A255-C270F09C605E}" destId="{ECC2E28C-EA86-46A5-B225-6C467A19B182}" srcOrd="0" destOrd="0" parTransId="{114717F8-DDED-44C0-9C3C-46BCF37453D7}" sibTransId="{60F214ED-34E7-4D90-B88B-4B08990B90B7}"/>
    <dgm:cxn modelId="{6301CF90-25BD-4FB7-BD89-1F76A12A1531}" type="presOf" srcId="{FCBA218E-03CC-41AA-B8B1-F6FAA3F7FFA0}" destId="{BB484F03-589E-48AF-8E88-5A4A8DF1090D}" srcOrd="0" destOrd="0" presId="urn:microsoft.com/office/officeart/2005/8/layout/list1"/>
    <dgm:cxn modelId="{E99BB2B4-C559-41A5-BBB6-FC6F90FF009A}" type="presOf" srcId="{23A5BA35-0A42-4C8B-9DB7-CBFAE2B115F7}" destId="{B7094796-7A66-4EEF-847B-174CBEAD7D0F}" srcOrd="0" destOrd="0" presId="urn:microsoft.com/office/officeart/2005/8/layout/list1"/>
    <dgm:cxn modelId="{F2CA7CB6-A339-4FB0-89D8-9FF567AEBD70}" type="presOf" srcId="{ECC2E28C-EA86-46A5-B225-6C467A19B182}" destId="{9B82C5D0-5931-4C7E-AB4D-EE8E354AFF67}" srcOrd="1" destOrd="0" presId="urn:microsoft.com/office/officeart/2005/8/layout/list1"/>
    <dgm:cxn modelId="{746644C0-6A7A-4ADF-B39F-53000C4D8B42}" type="presOf" srcId="{BEA9072A-0C19-4FAB-9C1E-98A854B7FE32}" destId="{2F26318A-FBFF-46CC-AEF0-731E09AD75D6}" srcOrd="0" destOrd="0" presId="urn:microsoft.com/office/officeart/2005/8/layout/list1"/>
    <dgm:cxn modelId="{8764AAEA-4AEB-4DD6-A323-0C3B7AAD353F}" type="presOf" srcId="{BEA9072A-0C19-4FAB-9C1E-98A854B7FE32}" destId="{9D7B6CF4-0644-41D7-B9DD-39CE5B10BB15}" srcOrd="1" destOrd="0" presId="urn:microsoft.com/office/officeart/2005/8/layout/list1"/>
    <dgm:cxn modelId="{3FD173FE-EBF1-41B6-9B28-F3E43136F677}" srcId="{9C37C4BF-F0E8-4862-A255-C270F09C605E}" destId="{FCBA218E-03CC-41AA-B8B1-F6FAA3F7FFA0}" srcOrd="1" destOrd="0" parTransId="{C04AE0DD-352B-4011-8360-767EDC2B2641}" sibTransId="{8AEE9E2C-E358-4F0B-8CBC-785228FB2689}"/>
    <dgm:cxn modelId="{93CDBC71-0173-418E-9202-B189DFE4299C}" type="presParOf" srcId="{42708715-73B7-4FEC-9CC9-096F775DF0C5}" destId="{8D4F8E2B-C6D0-4847-AAFA-52B8CDD6D096}" srcOrd="0" destOrd="0" presId="urn:microsoft.com/office/officeart/2005/8/layout/list1"/>
    <dgm:cxn modelId="{7D0347CA-DF3E-4ACF-999E-2D60744E852B}" type="presParOf" srcId="{8D4F8E2B-C6D0-4847-AAFA-52B8CDD6D096}" destId="{3EC0B10E-B921-4A9E-8FC4-6D1582CD399C}" srcOrd="0" destOrd="0" presId="urn:microsoft.com/office/officeart/2005/8/layout/list1"/>
    <dgm:cxn modelId="{FB15BA2C-3A55-4F51-AB41-6E7115BFB5EC}" type="presParOf" srcId="{8D4F8E2B-C6D0-4847-AAFA-52B8CDD6D096}" destId="{9B82C5D0-5931-4C7E-AB4D-EE8E354AFF67}" srcOrd="1" destOrd="0" presId="urn:microsoft.com/office/officeart/2005/8/layout/list1"/>
    <dgm:cxn modelId="{D76C0959-10EE-48E6-8FC8-0A0A91924D26}" type="presParOf" srcId="{42708715-73B7-4FEC-9CC9-096F775DF0C5}" destId="{49A145D1-33A7-4DDC-BF41-346A634405F0}" srcOrd="1" destOrd="0" presId="urn:microsoft.com/office/officeart/2005/8/layout/list1"/>
    <dgm:cxn modelId="{9FC3434D-29F2-419F-935C-89813A1D608D}" type="presParOf" srcId="{42708715-73B7-4FEC-9CC9-096F775DF0C5}" destId="{1CD6057A-AFC7-4B22-B224-A89C1D93095E}" srcOrd="2" destOrd="0" presId="urn:microsoft.com/office/officeart/2005/8/layout/list1"/>
    <dgm:cxn modelId="{017980A5-CDD1-4977-9EC8-2C48F70052A8}" type="presParOf" srcId="{42708715-73B7-4FEC-9CC9-096F775DF0C5}" destId="{CA4BD85F-0D1D-41E0-AE5F-1A59D94F6AFB}" srcOrd="3" destOrd="0" presId="urn:microsoft.com/office/officeart/2005/8/layout/list1"/>
    <dgm:cxn modelId="{234775FA-ABE4-45BC-AD4E-DFA983F4754D}" type="presParOf" srcId="{42708715-73B7-4FEC-9CC9-096F775DF0C5}" destId="{911E545E-6707-4C12-A513-4EDB39A16DB0}" srcOrd="4" destOrd="0" presId="urn:microsoft.com/office/officeart/2005/8/layout/list1"/>
    <dgm:cxn modelId="{363C74DB-AA72-40F5-96E9-5A31282B12E0}" type="presParOf" srcId="{911E545E-6707-4C12-A513-4EDB39A16DB0}" destId="{BB484F03-589E-48AF-8E88-5A4A8DF1090D}" srcOrd="0" destOrd="0" presId="urn:microsoft.com/office/officeart/2005/8/layout/list1"/>
    <dgm:cxn modelId="{00DAB899-2F87-431C-8495-8FB2630779B0}" type="presParOf" srcId="{911E545E-6707-4C12-A513-4EDB39A16DB0}" destId="{4D77B140-D0A1-43BE-8D2F-ACAA856A764F}" srcOrd="1" destOrd="0" presId="urn:microsoft.com/office/officeart/2005/8/layout/list1"/>
    <dgm:cxn modelId="{C826E791-A99C-4DA7-8251-778F3BD159AE}" type="presParOf" srcId="{42708715-73B7-4FEC-9CC9-096F775DF0C5}" destId="{061652D4-4631-498C-B986-486BC3B04907}" srcOrd="5" destOrd="0" presId="urn:microsoft.com/office/officeart/2005/8/layout/list1"/>
    <dgm:cxn modelId="{D1CBA5F6-FBB5-4030-A8BC-175E40C3E406}" type="presParOf" srcId="{42708715-73B7-4FEC-9CC9-096F775DF0C5}" destId="{90047E2C-5331-490A-BF80-B54648979FFC}" srcOrd="6" destOrd="0" presId="urn:microsoft.com/office/officeart/2005/8/layout/list1"/>
    <dgm:cxn modelId="{44E33AFE-CAAE-4279-A9C7-BAB8096E4C4D}" type="presParOf" srcId="{42708715-73B7-4FEC-9CC9-096F775DF0C5}" destId="{8E1F36FA-3E9B-4BC3-9516-2E3AB2DA6C8B}" srcOrd="7" destOrd="0" presId="urn:microsoft.com/office/officeart/2005/8/layout/list1"/>
    <dgm:cxn modelId="{D6553517-C29D-4FF6-BC55-77EF7D4E19E2}" type="presParOf" srcId="{42708715-73B7-4FEC-9CC9-096F775DF0C5}" destId="{D4A8827C-2D02-4BFD-B02E-6711CBCD3C27}" srcOrd="8" destOrd="0" presId="urn:microsoft.com/office/officeart/2005/8/layout/list1"/>
    <dgm:cxn modelId="{BAA6C816-09BB-48C2-A5D4-44FCF6BE7B92}" type="presParOf" srcId="{D4A8827C-2D02-4BFD-B02E-6711CBCD3C27}" destId="{B7094796-7A66-4EEF-847B-174CBEAD7D0F}" srcOrd="0" destOrd="0" presId="urn:microsoft.com/office/officeart/2005/8/layout/list1"/>
    <dgm:cxn modelId="{95A43610-011F-4D5E-A5AB-4D4BBAF8650E}" type="presParOf" srcId="{D4A8827C-2D02-4BFD-B02E-6711CBCD3C27}" destId="{3FA31336-C7B6-4615-98B4-895F235DED9C}" srcOrd="1" destOrd="0" presId="urn:microsoft.com/office/officeart/2005/8/layout/list1"/>
    <dgm:cxn modelId="{E494321E-EBF2-4DC8-924C-B5FD1DEBACE4}" type="presParOf" srcId="{42708715-73B7-4FEC-9CC9-096F775DF0C5}" destId="{CB568748-8F85-42F5-AC4C-FA45E5345EAB}" srcOrd="9" destOrd="0" presId="urn:microsoft.com/office/officeart/2005/8/layout/list1"/>
    <dgm:cxn modelId="{7FC88764-0FEB-47BD-A81B-F7E3C6B7434E}" type="presParOf" srcId="{42708715-73B7-4FEC-9CC9-096F775DF0C5}" destId="{2C718EBC-0D47-4074-8952-A3611A550F9A}" srcOrd="10" destOrd="0" presId="urn:microsoft.com/office/officeart/2005/8/layout/list1"/>
    <dgm:cxn modelId="{3918731C-06F9-421A-861D-19815F3A457D}" type="presParOf" srcId="{42708715-73B7-4FEC-9CC9-096F775DF0C5}" destId="{9E916503-1BB4-4289-A314-9661768344E3}" srcOrd="11" destOrd="0" presId="urn:microsoft.com/office/officeart/2005/8/layout/list1"/>
    <dgm:cxn modelId="{C5810F97-FED1-4BBC-B739-B94AD0A03F04}" type="presParOf" srcId="{42708715-73B7-4FEC-9CC9-096F775DF0C5}" destId="{DEB5AFAB-815D-49BE-B035-D26562B3FB01}" srcOrd="12" destOrd="0" presId="urn:microsoft.com/office/officeart/2005/8/layout/list1"/>
    <dgm:cxn modelId="{90ECBCD3-59E7-4F2C-A062-244EA5FCA2CF}" type="presParOf" srcId="{DEB5AFAB-815D-49BE-B035-D26562B3FB01}" destId="{2F26318A-FBFF-46CC-AEF0-731E09AD75D6}" srcOrd="0" destOrd="0" presId="urn:microsoft.com/office/officeart/2005/8/layout/list1"/>
    <dgm:cxn modelId="{2118C129-CDE2-4136-A125-45C1FF7BB553}" type="presParOf" srcId="{DEB5AFAB-815D-49BE-B035-D26562B3FB01}" destId="{9D7B6CF4-0644-41D7-B9DD-39CE5B10BB15}" srcOrd="1" destOrd="0" presId="urn:microsoft.com/office/officeart/2005/8/layout/list1"/>
    <dgm:cxn modelId="{4372CFE0-4D96-4FC2-BBD6-817404A7674D}" type="presParOf" srcId="{42708715-73B7-4FEC-9CC9-096F775DF0C5}" destId="{AB44F1E6-94EB-4BE8-B857-6AEC8A9FA784}" srcOrd="13" destOrd="0" presId="urn:microsoft.com/office/officeart/2005/8/layout/list1"/>
    <dgm:cxn modelId="{3A75B98E-74D7-49F2-BADD-AEE69ACF70E7}" type="presParOf" srcId="{42708715-73B7-4FEC-9CC9-096F775DF0C5}" destId="{0F7A11E7-936D-4DDF-B06C-3215A8A1927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6057A-AFC7-4B22-B224-A89C1D93095E}">
      <dsp:nvSpPr>
        <dsp:cNvPr id="0" name=""/>
        <dsp:cNvSpPr/>
      </dsp:nvSpPr>
      <dsp:spPr>
        <a:xfrm>
          <a:off x="0" y="316107"/>
          <a:ext cx="6900454" cy="4788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82C5D0-5931-4C7E-AB4D-EE8E354AFF67}">
      <dsp:nvSpPr>
        <dsp:cNvPr id="0" name=""/>
        <dsp:cNvSpPr/>
      </dsp:nvSpPr>
      <dsp:spPr>
        <a:xfrm>
          <a:off x="345022" y="35667"/>
          <a:ext cx="4830317" cy="56088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575" tIns="0" rIns="182575" bIns="0" numCol="1" spcCol="1270" anchor="ctr" anchorCtr="0">
          <a:noAutofit/>
        </a:bodyPr>
        <a:lstStyle/>
        <a:p>
          <a:pPr marL="0" lvl="0" indent="0" algn="l" defTabSz="844550">
            <a:lnSpc>
              <a:spcPct val="90000"/>
            </a:lnSpc>
            <a:spcBef>
              <a:spcPct val="0"/>
            </a:spcBef>
            <a:spcAft>
              <a:spcPct val="35000"/>
            </a:spcAft>
            <a:buNone/>
          </a:pPr>
          <a:r>
            <a:rPr lang="en-US" sz="1900" kern="1200" dirty="0"/>
            <a:t>Classification</a:t>
          </a:r>
          <a:endParaRPr lang="es-CO" sz="1900" kern="1200" dirty="0"/>
        </a:p>
      </dsp:txBody>
      <dsp:txXfrm>
        <a:off x="372402" y="63047"/>
        <a:ext cx="4775557" cy="506120"/>
      </dsp:txXfrm>
    </dsp:sp>
    <dsp:sp modelId="{90047E2C-5331-490A-BF80-B54648979FFC}">
      <dsp:nvSpPr>
        <dsp:cNvPr id="0" name=""/>
        <dsp:cNvSpPr/>
      </dsp:nvSpPr>
      <dsp:spPr>
        <a:xfrm>
          <a:off x="0" y="1177948"/>
          <a:ext cx="6900454" cy="4788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77B140-D0A1-43BE-8D2F-ACAA856A764F}">
      <dsp:nvSpPr>
        <dsp:cNvPr id="0" name=""/>
        <dsp:cNvSpPr/>
      </dsp:nvSpPr>
      <dsp:spPr>
        <a:xfrm>
          <a:off x="345022" y="897508"/>
          <a:ext cx="4830317" cy="56088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575" tIns="0" rIns="182575" bIns="0" numCol="1" spcCol="1270" anchor="ctr" anchorCtr="0">
          <a:noAutofit/>
        </a:bodyPr>
        <a:lstStyle/>
        <a:p>
          <a:pPr marL="0" lvl="0" indent="0" algn="l" defTabSz="844550">
            <a:lnSpc>
              <a:spcPct val="90000"/>
            </a:lnSpc>
            <a:spcBef>
              <a:spcPct val="0"/>
            </a:spcBef>
            <a:spcAft>
              <a:spcPct val="35000"/>
            </a:spcAft>
            <a:buNone/>
          </a:pPr>
          <a:r>
            <a:rPr lang="en-US" sz="1900" kern="1200" dirty="0"/>
            <a:t>Regression</a:t>
          </a:r>
          <a:endParaRPr lang="es-CO" sz="1900" kern="1200" dirty="0"/>
        </a:p>
      </dsp:txBody>
      <dsp:txXfrm>
        <a:off x="372402" y="924888"/>
        <a:ext cx="4775557" cy="506120"/>
      </dsp:txXfrm>
    </dsp:sp>
    <dsp:sp modelId="{2C718EBC-0D47-4074-8952-A3611A550F9A}">
      <dsp:nvSpPr>
        <dsp:cNvPr id="0" name=""/>
        <dsp:cNvSpPr/>
      </dsp:nvSpPr>
      <dsp:spPr>
        <a:xfrm>
          <a:off x="0" y="2039788"/>
          <a:ext cx="6900454" cy="4788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A31336-C7B6-4615-98B4-895F235DED9C}">
      <dsp:nvSpPr>
        <dsp:cNvPr id="0" name=""/>
        <dsp:cNvSpPr/>
      </dsp:nvSpPr>
      <dsp:spPr>
        <a:xfrm>
          <a:off x="345022" y="1759348"/>
          <a:ext cx="4830317" cy="56088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575" tIns="0" rIns="182575" bIns="0" numCol="1" spcCol="1270" anchor="ctr" anchorCtr="0">
          <a:noAutofit/>
        </a:bodyPr>
        <a:lstStyle/>
        <a:p>
          <a:pPr marL="0" lvl="0" indent="0" algn="l" defTabSz="844550">
            <a:lnSpc>
              <a:spcPct val="90000"/>
            </a:lnSpc>
            <a:spcBef>
              <a:spcPct val="0"/>
            </a:spcBef>
            <a:spcAft>
              <a:spcPct val="35000"/>
            </a:spcAft>
            <a:buNone/>
          </a:pPr>
          <a:r>
            <a:rPr lang="en-US" sz="1900" kern="1200" dirty="0"/>
            <a:t>Clustering</a:t>
          </a:r>
          <a:endParaRPr lang="es-CO" sz="1900" kern="1200" dirty="0"/>
        </a:p>
      </dsp:txBody>
      <dsp:txXfrm>
        <a:off x="372402" y="1786728"/>
        <a:ext cx="4775557" cy="506120"/>
      </dsp:txXfrm>
    </dsp:sp>
    <dsp:sp modelId="{0F7A11E7-936D-4DDF-B06C-3215A8A1927F}">
      <dsp:nvSpPr>
        <dsp:cNvPr id="0" name=""/>
        <dsp:cNvSpPr/>
      </dsp:nvSpPr>
      <dsp:spPr>
        <a:xfrm>
          <a:off x="0" y="2901628"/>
          <a:ext cx="6900454" cy="4788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B6CF4-0644-41D7-B9DD-39CE5B10BB15}">
      <dsp:nvSpPr>
        <dsp:cNvPr id="0" name=""/>
        <dsp:cNvSpPr/>
      </dsp:nvSpPr>
      <dsp:spPr>
        <a:xfrm>
          <a:off x="345022" y="2621188"/>
          <a:ext cx="4830317" cy="56088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575" tIns="0" rIns="182575" bIns="0" numCol="1" spcCol="1270" anchor="ctr" anchorCtr="0">
          <a:noAutofit/>
        </a:bodyPr>
        <a:lstStyle/>
        <a:p>
          <a:pPr marL="0" lvl="0" indent="0" algn="l" defTabSz="844550">
            <a:lnSpc>
              <a:spcPct val="90000"/>
            </a:lnSpc>
            <a:spcBef>
              <a:spcPct val="0"/>
            </a:spcBef>
            <a:spcAft>
              <a:spcPct val="35000"/>
            </a:spcAft>
            <a:buNone/>
          </a:pPr>
          <a:r>
            <a:rPr lang="en-US" sz="1900" kern="1200" dirty="0"/>
            <a:t>Optimization</a:t>
          </a:r>
          <a:endParaRPr lang="es-CO" sz="1900" kern="1200" dirty="0"/>
        </a:p>
      </dsp:txBody>
      <dsp:txXfrm>
        <a:off x="372402" y="2648568"/>
        <a:ext cx="4775557"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28D45-CD78-E946-97C3-593DC6155472}" type="datetimeFigureOut">
              <a:rPr lang="en-US" smtClean="0"/>
              <a:t>12/5/2023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362D4-5DD5-1441-A093-8EF5773AF7CF}" type="slidenum">
              <a:rPr lang="en-US" smtClean="0"/>
              <a:t>‹Nº›</a:t>
            </a:fld>
            <a:endParaRPr lang="en-US"/>
          </a:p>
        </p:txBody>
      </p:sp>
    </p:spTree>
    <p:extLst>
      <p:ext uri="{BB962C8B-B14F-4D97-AF65-F5344CB8AC3E}">
        <p14:creationId xmlns:p14="http://schemas.microsoft.com/office/powerpoint/2010/main" val="54318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701040" y="4387136"/>
            <a:ext cx="5608320" cy="4156234"/>
          </a:xfrm>
          <a:prstGeom prst="rect">
            <a:avLst/>
          </a:prstGeom>
          <a:noFill/>
          <a:ln>
            <a:noFill/>
          </a:ln>
        </p:spPr>
        <p:txBody>
          <a:bodyPr wrap="square" lIns="91425" tIns="91425" rIns="91425" bIns="91425" anchor="ctr" anchorCtr="0">
            <a:noAutofit/>
          </a:bodyPr>
          <a:lstStyle/>
          <a:p>
            <a:pPr lvl="0">
              <a:spcBef>
                <a:spcPts val="0"/>
              </a:spcBef>
              <a:buNone/>
            </a:pPr>
            <a:endParaRPr dirty="0"/>
          </a:p>
        </p:txBody>
      </p:sp>
      <p:sp>
        <p:nvSpPr>
          <p:cNvPr id="153" name="Shape 153"/>
          <p:cNvSpPr>
            <a:spLocks noGrp="1" noRot="1" noChangeAspect="1"/>
          </p:cNvSpPr>
          <p:nvPr>
            <p:ph type="sldImg" idx="2"/>
          </p:nvPr>
        </p:nvSpPr>
        <p:spPr>
          <a:xfrm>
            <a:off x="1195388"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6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1"/>
            <a:r>
              <a:rPr lang="en-US" dirty="0"/>
              <a:t>The </a:t>
            </a:r>
            <a:r>
              <a:rPr lang="en-US" b="1" dirty="0"/>
              <a:t>Representation</a:t>
            </a:r>
            <a:r>
              <a:rPr lang="en-US" dirty="0"/>
              <a:t> depicts the inner architecture the algorithm uses to represent the knowledge. It may consist of a set of rules, instances, decision trees, support vector machines, neural networks, and others.</a:t>
            </a:r>
          </a:p>
          <a:p>
            <a:pPr lvl="1"/>
            <a:r>
              <a:rPr lang="en-US" dirty="0"/>
              <a:t>The </a:t>
            </a:r>
            <a:r>
              <a:rPr lang="en-US" b="1" dirty="0"/>
              <a:t>Evaluation</a:t>
            </a:r>
            <a:r>
              <a:rPr lang="en-US" dirty="0"/>
              <a:t> is a function to evaluate candidate algorithm parameterizations. Examples include accuracy, prediction and recall, squared error, posterior probability, cost, margin, entropy, and others.</a:t>
            </a:r>
          </a:p>
          <a:p>
            <a:pPr lvl="1"/>
            <a:r>
              <a:rPr lang="en-US" dirty="0"/>
              <a:t>The </a:t>
            </a:r>
            <a:r>
              <a:rPr lang="en-US" b="1" dirty="0"/>
              <a:t>Optimization</a:t>
            </a:r>
            <a:r>
              <a:rPr lang="en-US" dirty="0"/>
              <a:t> describes the way of generating candidate algorithm parameterizations. It is known as the search process. For instance, combinatorial optimization, convex optimization, and constrained optimization.</a:t>
            </a:r>
          </a:p>
          <a:p>
            <a:endParaRPr lang="en-US" dirty="0"/>
          </a:p>
        </p:txBody>
      </p:sp>
      <p:sp>
        <p:nvSpPr>
          <p:cNvPr id="4" name="Marcador de número de diapositiva 3"/>
          <p:cNvSpPr>
            <a:spLocks noGrp="1"/>
          </p:cNvSpPr>
          <p:nvPr>
            <p:ph type="sldNum" sz="quarter" idx="5"/>
          </p:nvPr>
        </p:nvSpPr>
        <p:spPr/>
        <p:txBody>
          <a:bodyPr/>
          <a:lstStyle/>
          <a:p>
            <a:fld id="{310B1FD9-F60F-46E4-94D3-196519666F78}" type="slidenum">
              <a:rPr lang="es-ES" smtClean="0"/>
              <a:pPr/>
              <a:t>4</a:t>
            </a:fld>
            <a:endParaRPr lang="es-ES"/>
          </a:p>
        </p:txBody>
      </p:sp>
    </p:spTree>
    <p:extLst>
      <p:ext uri="{BB962C8B-B14F-4D97-AF65-F5344CB8AC3E}">
        <p14:creationId xmlns:p14="http://schemas.microsoft.com/office/powerpoint/2010/main" val="166700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a:ln/>
        </p:spPr>
      </p:sp>
      <p:sp>
        <p:nvSpPr>
          <p:cNvPr id="6553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itchFamily="34" charset="0"/>
            </a:endParaRPr>
          </a:p>
        </p:txBody>
      </p:sp>
      <p:sp>
        <p:nvSpPr>
          <p:cNvPr id="6554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8859" eaLnBrk="0" hangingPunct="0">
              <a:defRPr sz="2400">
                <a:solidFill>
                  <a:schemeClr val="tx1"/>
                </a:solidFill>
                <a:latin typeface="Arial" pitchFamily="34" charset="0"/>
              </a:defRPr>
            </a:lvl1pPr>
            <a:lvl2pPr marL="729057" indent="-280406" defTabSz="898859" eaLnBrk="0" hangingPunct="0">
              <a:defRPr sz="2400">
                <a:solidFill>
                  <a:schemeClr val="tx1"/>
                </a:solidFill>
                <a:latin typeface="Arial" pitchFamily="34" charset="0"/>
              </a:defRPr>
            </a:lvl2pPr>
            <a:lvl3pPr marL="1121626" indent="-224325" defTabSz="898859" eaLnBrk="0" hangingPunct="0">
              <a:defRPr sz="2400">
                <a:solidFill>
                  <a:schemeClr val="tx1"/>
                </a:solidFill>
                <a:latin typeface="Arial" pitchFamily="34" charset="0"/>
              </a:defRPr>
            </a:lvl3pPr>
            <a:lvl4pPr marL="1570276" indent="-224325" defTabSz="898859" eaLnBrk="0" hangingPunct="0">
              <a:defRPr sz="2400">
                <a:solidFill>
                  <a:schemeClr val="tx1"/>
                </a:solidFill>
                <a:latin typeface="Arial" pitchFamily="34" charset="0"/>
              </a:defRPr>
            </a:lvl4pPr>
            <a:lvl5pPr marL="2018927" indent="-224325" defTabSz="898859" eaLnBrk="0" hangingPunct="0">
              <a:defRPr sz="2400">
                <a:solidFill>
                  <a:schemeClr val="tx1"/>
                </a:solidFill>
                <a:latin typeface="Arial" pitchFamily="34" charset="0"/>
              </a:defRPr>
            </a:lvl5pPr>
            <a:lvl6pPr marL="2467577" indent="-224325" defTabSz="898859" eaLnBrk="0" fontAlgn="base" hangingPunct="0">
              <a:spcBef>
                <a:spcPct val="0"/>
              </a:spcBef>
              <a:spcAft>
                <a:spcPct val="0"/>
              </a:spcAft>
              <a:defRPr sz="2400">
                <a:solidFill>
                  <a:schemeClr val="tx1"/>
                </a:solidFill>
                <a:latin typeface="Arial" pitchFamily="34" charset="0"/>
              </a:defRPr>
            </a:lvl6pPr>
            <a:lvl7pPr marL="2916227" indent="-224325" defTabSz="898859" eaLnBrk="0" fontAlgn="base" hangingPunct="0">
              <a:spcBef>
                <a:spcPct val="0"/>
              </a:spcBef>
              <a:spcAft>
                <a:spcPct val="0"/>
              </a:spcAft>
              <a:defRPr sz="2400">
                <a:solidFill>
                  <a:schemeClr val="tx1"/>
                </a:solidFill>
                <a:latin typeface="Arial" pitchFamily="34" charset="0"/>
              </a:defRPr>
            </a:lvl7pPr>
            <a:lvl8pPr marL="3364878" indent="-224325" defTabSz="898859" eaLnBrk="0" fontAlgn="base" hangingPunct="0">
              <a:spcBef>
                <a:spcPct val="0"/>
              </a:spcBef>
              <a:spcAft>
                <a:spcPct val="0"/>
              </a:spcAft>
              <a:defRPr sz="2400">
                <a:solidFill>
                  <a:schemeClr val="tx1"/>
                </a:solidFill>
                <a:latin typeface="Arial" pitchFamily="34" charset="0"/>
              </a:defRPr>
            </a:lvl8pPr>
            <a:lvl9pPr marL="3813528" indent="-224325" defTabSz="898859" eaLnBrk="0" fontAlgn="base" hangingPunct="0">
              <a:spcBef>
                <a:spcPct val="0"/>
              </a:spcBef>
              <a:spcAft>
                <a:spcPct val="0"/>
              </a:spcAft>
              <a:defRPr sz="2400">
                <a:solidFill>
                  <a:schemeClr val="tx1"/>
                </a:solidFill>
                <a:latin typeface="Arial" pitchFamily="34" charset="0"/>
              </a:defRPr>
            </a:lvl9pPr>
          </a:lstStyle>
          <a:p>
            <a:pPr eaLnBrk="1" hangingPunct="1"/>
            <a:fld id="{B45483B4-C040-4F6C-A066-A4A9BBAFC73B}" type="slidenum">
              <a:rPr lang="en-US" altLang="es-ES" sz="1200"/>
              <a:pPr eaLnBrk="1" hangingPunct="1"/>
              <a:t>21</a:t>
            </a:fld>
            <a:endParaRPr lang="en-US" altLang="es-ES" sz="1200"/>
          </a:p>
        </p:txBody>
      </p:sp>
    </p:spTree>
    <p:extLst>
      <p:ext uri="{BB962C8B-B14F-4D97-AF65-F5344CB8AC3E}">
        <p14:creationId xmlns:p14="http://schemas.microsoft.com/office/powerpoint/2010/main" val="22173724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w Images">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571499" y="3429318"/>
            <a:ext cx="7917982" cy="903921"/>
          </a:xfrm>
          <a:prstGeom prst="rect">
            <a:avLst/>
          </a:prstGeom>
          <a:noFill/>
          <a:ln>
            <a:noFill/>
          </a:ln>
        </p:spPr>
        <p:txBody>
          <a:bodyPr wrap="square" lIns="68575" tIns="68575" rIns="68575" bIns="68575" anchor="t" anchorCtr="0"/>
          <a:lstStyle>
            <a:lvl1pPr marL="0" marR="0" lvl="0" indent="0" algn="l" rtl="0">
              <a:lnSpc>
                <a:spcPct val="90000"/>
              </a:lnSpc>
              <a:spcBef>
                <a:spcPts val="0"/>
              </a:spcBef>
              <a:buClr>
                <a:srgbClr val="0066A1"/>
              </a:buClr>
              <a:buSzPct val="100000"/>
              <a:buFont typeface="Calibri"/>
              <a:buNone/>
              <a:defRPr sz="3300" b="1" i="0" u="none" strike="noStrike" cap="none">
                <a:solidFill>
                  <a:srgbClr val="0066A1"/>
                </a:solidFill>
                <a:latin typeface="Calibri"/>
                <a:ea typeface="Calibri"/>
                <a:cs typeface="Calibri"/>
                <a:sym typeface="Calibri"/>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58" name="Shape 58"/>
          <p:cNvSpPr txBox="1">
            <a:spLocks noGrp="1"/>
          </p:cNvSpPr>
          <p:nvPr>
            <p:ph type="subTitle" idx="1"/>
          </p:nvPr>
        </p:nvSpPr>
        <p:spPr>
          <a:xfrm>
            <a:off x="571499" y="4425316"/>
            <a:ext cx="7917982" cy="1244283"/>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rgbClr val="7F7F7F"/>
              </a:buClr>
              <a:buSzPct val="100000"/>
              <a:buFont typeface="Arial"/>
              <a:buNone/>
              <a:defRPr sz="2100" b="1" i="1" u="none" strike="noStrike" cap="none">
                <a:solidFill>
                  <a:srgbClr val="7F7F7F"/>
                </a:solidFill>
                <a:latin typeface="Calibri"/>
                <a:ea typeface="Calibri"/>
                <a:cs typeface="Calibri"/>
                <a:sym typeface="Calibri"/>
              </a:defRPr>
            </a:lvl1pPr>
            <a:lvl2pPr marL="342900" marR="0" lvl="1" indent="0" algn="ctr" rtl="0">
              <a:lnSpc>
                <a:spcPct val="90000"/>
              </a:lnSpc>
              <a:spcBef>
                <a:spcPts val="400"/>
              </a:spcBef>
              <a:buClr>
                <a:schemeClr val="dk1"/>
              </a:buClr>
              <a:buSzPct val="1000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buClr>
                <a:schemeClr val="dk1"/>
              </a:buClr>
              <a:buSzPct val="1000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9pPr>
          </a:lstStyle>
          <a:p>
            <a:endParaRPr/>
          </a:p>
        </p:txBody>
      </p:sp>
      <p:grpSp>
        <p:nvGrpSpPr>
          <p:cNvPr id="59" name="Shape 59"/>
          <p:cNvGrpSpPr/>
          <p:nvPr/>
        </p:nvGrpSpPr>
        <p:grpSpPr>
          <a:xfrm>
            <a:off x="0" y="794603"/>
            <a:ext cx="9141074" cy="2447935"/>
            <a:chOff x="0" y="1074510"/>
            <a:chExt cx="9141074" cy="1835951"/>
          </a:xfrm>
        </p:grpSpPr>
        <p:pic>
          <p:nvPicPr>
            <p:cNvPr id="60" name="Shape 60"/>
            <p:cNvPicPr preferRelativeResize="0"/>
            <p:nvPr/>
          </p:nvPicPr>
          <p:blipFill rotWithShape="1">
            <a:blip r:embed="rId2">
              <a:alphaModFix/>
            </a:blip>
            <a:srcRect/>
            <a:stretch/>
          </p:blipFill>
          <p:spPr>
            <a:xfrm>
              <a:off x="0" y="1084587"/>
              <a:ext cx="1823679" cy="1823679"/>
            </a:xfrm>
            <a:prstGeom prst="rect">
              <a:avLst/>
            </a:prstGeom>
            <a:noFill/>
            <a:ln>
              <a:noFill/>
            </a:ln>
          </p:spPr>
        </p:pic>
        <p:pic>
          <p:nvPicPr>
            <p:cNvPr id="61" name="Shape 61"/>
            <p:cNvPicPr preferRelativeResize="0"/>
            <p:nvPr/>
          </p:nvPicPr>
          <p:blipFill rotWithShape="1">
            <a:blip r:embed="rId3">
              <a:alphaModFix/>
            </a:blip>
            <a:srcRect/>
            <a:stretch/>
          </p:blipFill>
          <p:spPr>
            <a:xfrm>
              <a:off x="1828800" y="1074510"/>
              <a:ext cx="1825874" cy="1825874"/>
            </a:xfrm>
            <a:prstGeom prst="rect">
              <a:avLst/>
            </a:prstGeom>
            <a:noFill/>
            <a:ln>
              <a:noFill/>
            </a:ln>
          </p:spPr>
        </p:pic>
        <p:pic>
          <p:nvPicPr>
            <p:cNvPr id="62" name="Shape 62"/>
            <p:cNvPicPr preferRelativeResize="0"/>
            <p:nvPr/>
          </p:nvPicPr>
          <p:blipFill rotWithShape="1">
            <a:blip r:embed="rId4">
              <a:alphaModFix/>
            </a:blip>
            <a:srcRect/>
            <a:stretch/>
          </p:blipFill>
          <p:spPr>
            <a:xfrm>
              <a:off x="3657600" y="1084587"/>
              <a:ext cx="1825874" cy="1825874"/>
            </a:xfrm>
            <a:prstGeom prst="rect">
              <a:avLst/>
            </a:prstGeom>
            <a:noFill/>
            <a:ln>
              <a:noFill/>
            </a:ln>
          </p:spPr>
        </p:pic>
        <p:pic>
          <p:nvPicPr>
            <p:cNvPr id="63" name="Shape 63"/>
            <p:cNvPicPr preferRelativeResize="0"/>
            <p:nvPr/>
          </p:nvPicPr>
          <p:blipFill rotWithShape="1">
            <a:blip r:embed="rId5">
              <a:alphaModFix/>
            </a:blip>
            <a:srcRect/>
            <a:stretch/>
          </p:blipFill>
          <p:spPr>
            <a:xfrm>
              <a:off x="5486400" y="1084587"/>
              <a:ext cx="1825874" cy="1825874"/>
            </a:xfrm>
            <a:prstGeom prst="rect">
              <a:avLst/>
            </a:prstGeom>
            <a:noFill/>
            <a:ln>
              <a:noFill/>
            </a:ln>
          </p:spPr>
        </p:pic>
        <p:pic>
          <p:nvPicPr>
            <p:cNvPr id="64" name="Shape 64"/>
            <p:cNvPicPr preferRelativeResize="0"/>
            <p:nvPr/>
          </p:nvPicPr>
          <p:blipFill rotWithShape="1">
            <a:blip r:embed="rId6">
              <a:alphaModFix/>
            </a:blip>
            <a:srcRect/>
            <a:stretch/>
          </p:blipFill>
          <p:spPr>
            <a:xfrm>
              <a:off x="7315200" y="1084587"/>
              <a:ext cx="1825874" cy="1825874"/>
            </a:xfrm>
            <a:prstGeom prst="rect">
              <a:avLst/>
            </a:prstGeom>
            <a:noFill/>
            <a:ln>
              <a:noFill/>
            </a:ln>
          </p:spPr>
        </p:pic>
      </p:grpSp>
    </p:spTree>
    <p:extLst>
      <p:ext uri="{BB962C8B-B14F-4D97-AF65-F5344CB8AC3E}">
        <p14:creationId xmlns:p14="http://schemas.microsoft.com/office/powerpoint/2010/main" val="4161935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347617" y="365760"/>
            <a:ext cx="8448766"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760850" y="1828801"/>
            <a:ext cx="7622300" cy="4049486"/>
          </a:xfrm>
          <a:prstGeom prst="rect">
            <a:avLst/>
          </a:prstGeom>
        </p:spPr>
        <p:txBody>
          <a:bodyPr vert="horz" lIns="91440" tIns="45720" rIns="91440" bIns="45720" rtlCol="0">
            <a:normAutofit/>
          </a:bodyPr>
          <a:lstStyle>
            <a:lvl1pPr marL="182880" indent="-182880" algn="just"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just"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just"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just"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just"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60976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347617" y="365760"/>
            <a:ext cx="8448766"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760850" y="1828801"/>
            <a:ext cx="7622300" cy="4049486"/>
          </a:xfrm>
          <a:prstGeom prst="rect">
            <a:avLst/>
          </a:prstGeom>
        </p:spPr>
        <p:txBody>
          <a:bodyPr vert="horz" lIns="91440" tIns="45720" rIns="91440" bIns="45720" rtlCol="0">
            <a:normAutofit/>
          </a:bodyPr>
          <a:lstStyle>
            <a:lvl1pPr marL="182880" indent="-182880" algn="just"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just"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just"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just"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just"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133032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ítulo">
    <p:spTree>
      <p:nvGrpSpPr>
        <p:cNvPr id="1" name=""/>
        <p:cNvGrpSpPr/>
        <p:nvPr/>
      </p:nvGrpSpPr>
      <p:grpSpPr>
        <a:xfrm>
          <a:off x="0" y="0"/>
          <a:ext cx="0" cy="0"/>
          <a:chOff x="0" y="0"/>
          <a:chExt cx="0" cy="0"/>
        </a:xfrm>
      </p:grpSpPr>
      <p:sp>
        <p:nvSpPr>
          <p:cNvPr id="2" name="Title 1"/>
          <p:cNvSpPr>
            <a:spLocks noGrp="1"/>
          </p:cNvSpPr>
          <p:nvPr>
            <p:ph type="title"/>
          </p:nvPr>
        </p:nvSpPr>
        <p:spPr>
          <a:xfrm>
            <a:off x="347617" y="365760"/>
            <a:ext cx="8448766"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76978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ítulo">
    <p:spTree>
      <p:nvGrpSpPr>
        <p:cNvPr id="1" name=""/>
        <p:cNvGrpSpPr/>
        <p:nvPr/>
      </p:nvGrpSpPr>
      <p:grpSpPr>
        <a:xfrm>
          <a:off x="0" y="0"/>
          <a:ext cx="0" cy="0"/>
          <a:chOff x="0" y="0"/>
          <a:chExt cx="0" cy="0"/>
        </a:xfrm>
      </p:grpSpPr>
      <p:sp>
        <p:nvSpPr>
          <p:cNvPr id="2" name="Title 1"/>
          <p:cNvSpPr>
            <a:spLocks noGrp="1"/>
          </p:cNvSpPr>
          <p:nvPr>
            <p:ph type="title"/>
          </p:nvPr>
        </p:nvSpPr>
        <p:spPr>
          <a:xfrm>
            <a:off x="347617" y="4568644"/>
            <a:ext cx="8448766"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800" kern="1200" spc="-50" baseline="0">
                <a:solidFill>
                  <a:schemeClr val="tx1"/>
                </a:solidFill>
                <a:latin typeface="+mj-lt"/>
                <a:ea typeface="+mj-ea"/>
                <a:cs typeface="+mj-cs"/>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16736842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gif"/><Relationship Id="rId5" Type="http://schemas.openxmlformats.org/officeDocument/2006/relationships/image" Target="../media/image2.gif"/><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12.gi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pic>
        <p:nvPicPr>
          <p:cNvPr id="51" name="Shape 51"/>
          <p:cNvPicPr preferRelativeResize="0"/>
          <p:nvPr/>
        </p:nvPicPr>
        <p:blipFill rotWithShape="1">
          <a:blip r:embed="rId4">
            <a:alphaModFix/>
          </a:blip>
          <a:srcRect/>
          <a:stretch/>
        </p:blipFill>
        <p:spPr>
          <a:xfrm>
            <a:off x="0" y="0"/>
            <a:ext cx="9144002" cy="6842901"/>
          </a:xfrm>
          <a:prstGeom prst="rect">
            <a:avLst/>
          </a:prstGeom>
          <a:noFill/>
          <a:ln>
            <a:noFill/>
          </a:ln>
        </p:spPr>
      </p:pic>
      <p:pic>
        <p:nvPicPr>
          <p:cNvPr id="52" name="Shape 52"/>
          <p:cNvPicPr preferRelativeResize="0"/>
          <p:nvPr/>
        </p:nvPicPr>
        <p:blipFill rotWithShape="1">
          <a:blip r:embed="rId5">
            <a:alphaModFix/>
          </a:blip>
          <a:srcRect/>
          <a:stretch/>
        </p:blipFill>
        <p:spPr>
          <a:xfrm>
            <a:off x="0" y="5014478"/>
            <a:ext cx="9144000" cy="1840589"/>
          </a:xfrm>
          <a:prstGeom prst="rect">
            <a:avLst/>
          </a:prstGeom>
          <a:noFill/>
          <a:ln>
            <a:noFill/>
          </a:ln>
        </p:spPr>
      </p:pic>
      <p:pic>
        <p:nvPicPr>
          <p:cNvPr id="53" name="Shape 53"/>
          <p:cNvPicPr preferRelativeResize="0"/>
          <p:nvPr/>
        </p:nvPicPr>
        <p:blipFill rotWithShape="1">
          <a:blip r:embed="rId6">
            <a:alphaModFix/>
          </a:blip>
          <a:srcRect/>
          <a:stretch/>
        </p:blipFill>
        <p:spPr>
          <a:xfrm>
            <a:off x="0" y="1"/>
            <a:ext cx="9144000" cy="921404"/>
          </a:xfrm>
          <a:prstGeom prst="rect">
            <a:avLst/>
          </a:prstGeom>
          <a:noFill/>
          <a:ln>
            <a:noFill/>
          </a:ln>
        </p:spPr>
      </p:pic>
      <p:sp>
        <p:nvSpPr>
          <p:cNvPr id="54" name="Shape 54"/>
          <p:cNvSpPr txBox="1"/>
          <p:nvPr/>
        </p:nvSpPr>
        <p:spPr>
          <a:xfrm>
            <a:off x="284909" y="6171167"/>
            <a:ext cx="1543050" cy="365125"/>
          </a:xfrm>
          <a:prstGeom prst="rect">
            <a:avLst/>
          </a:prstGeom>
          <a:noFill/>
          <a:ln>
            <a:noFill/>
          </a:ln>
        </p:spPr>
        <p:txBody>
          <a:bodyPr wrap="square" lIns="68575" tIns="34275" rIns="68575" bIns="34275" anchor="ctr" anchorCtr="0">
            <a:noAutofit/>
          </a:bodyPr>
          <a:lstStyle/>
          <a:p>
            <a:pPr marL="0" marR="0" lvl="0" indent="0" algn="l" rtl="0">
              <a:spcBef>
                <a:spcPts val="0"/>
              </a:spcBef>
              <a:buSzPct val="25000"/>
              <a:buNone/>
            </a:pPr>
            <a:fld id="{00000000-1234-1234-1234-123412341234}" type="slidenum">
              <a:rPr lang="en" sz="900" b="0" i="0" u="none" strike="noStrike" cap="none">
                <a:solidFill>
                  <a:schemeClr val="lt1"/>
                </a:solidFill>
                <a:latin typeface="Calibri"/>
                <a:ea typeface="Calibri"/>
                <a:cs typeface="Calibri"/>
                <a:sym typeface="Calibri"/>
              </a:rPr>
              <a:pPr marL="0" marR="0" lvl="0" indent="0" algn="l" rtl="0">
                <a:spcBef>
                  <a:spcPts val="0"/>
                </a:spcBef>
                <a:buSzPct val="25000"/>
                <a:buNone/>
              </a:pPr>
              <a:t>‹Nº›</a:t>
            </a:fld>
            <a:endParaRPr lang="en" sz="900" b="0" i="0" u="none" strike="noStrike" cap="none">
              <a:solidFill>
                <a:schemeClr val="lt1"/>
              </a:solidFill>
              <a:latin typeface="Calibri"/>
              <a:ea typeface="Calibri"/>
              <a:cs typeface="Calibri"/>
              <a:sym typeface="Calibri"/>
            </a:endParaRPr>
          </a:p>
        </p:txBody>
      </p:sp>
      <p:pic>
        <p:nvPicPr>
          <p:cNvPr id="55" name="Shape 55"/>
          <p:cNvPicPr preferRelativeResize="0"/>
          <p:nvPr/>
        </p:nvPicPr>
        <p:blipFill rotWithShape="1">
          <a:blip r:embed="rId7">
            <a:alphaModFix/>
          </a:blip>
          <a:srcRect r="2161"/>
          <a:stretch/>
        </p:blipFill>
        <p:spPr>
          <a:xfrm>
            <a:off x="8038947" y="6080770"/>
            <a:ext cx="857754" cy="665889"/>
          </a:xfrm>
          <a:prstGeom prst="rect">
            <a:avLst/>
          </a:prstGeom>
          <a:noFill/>
          <a:ln>
            <a:noFill/>
          </a:ln>
        </p:spPr>
      </p:pic>
    </p:spTree>
    <p:extLst>
      <p:ext uri="{BB962C8B-B14F-4D97-AF65-F5344CB8AC3E}">
        <p14:creationId xmlns:p14="http://schemas.microsoft.com/office/powerpoint/2010/main" val="3274525704"/>
      </p:ext>
    </p:extLst>
  </p:cSld>
  <p:clrMap bg1="lt1" tx1="dk1" bg2="dk2" tx2="lt2" accent1="accent1" accent2="accent2" accent3="accent3" accent4="accent4" accent5="accent5" accent6="accent6" hlink="hlink" folHlink="folHlink"/>
  <p:sldLayoutIdLst>
    <p:sldLayoutId id="2147483689" r:id="rId1"/>
    <p:sldLayoutId id="214748370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7"/>
        <p:cNvGrpSpPr/>
        <p:nvPr/>
      </p:nvGrpSpPr>
      <p:grpSpPr>
        <a:xfrm>
          <a:off x="0" y="0"/>
          <a:ext cx="0" cy="0"/>
          <a:chOff x="0" y="0"/>
          <a:chExt cx="0" cy="0"/>
        </a:xfrm>
      </p:grpSpPr>
      <p:sp>
        <p:nvSpPr>
          <p:cNvPr id="78" name="Shape 78"/>
          <p:cNvSpPr txBox="1"/>
          <p:nvPr/>
        </p:nvSpPr>
        <p:spPr>
          <a:xfrm>
            <a:off x="284909" y="6171167"/>
            <a:ext cx="1543050" cy="365125"/>
          </a:xfrm>
          <a:prstGeom prst="rect">
            <a:avLst/>
          </a:prstGeom>
          <a:noFill/>
          <a:ln>
            <a:noFill/>
          </a:ln>
        </p:spPr>
        <p:txBody>
          <a:bodyPr wrap="square" lIns="68575" tIns="34275" rIns="68575" bIns="34275" anchor="ctr" anchorCtr="0">
            <a:noAutofit/>
          </a:bodyPr>
          <a:lstStyle/>
          <a:p>
            <a:pPr marL="0" marR="0" lvl="0" indent="0" algn="l" rtl="0">
              <a:spcBef>
                <a:spcPts val="0"/>
              </a:spcBef>
              <a:buSzPct val="25000"/>
              <a:buNone/>
            </a:pPr>
            <a:fld id="{00000000-1234-1234-1234-123412341234}" type="slidenum">
              <a:rPr lang="en" sz="900" b="0" i="0" u="none" strike="noStrike" cap="none">
                <a:solidFill>
                  <a:srgbClr val="0066A1"/>
                </a:solidFill>
                <a:latin typeface="Calibri"/>
                <a:ea typeface="Calibri"/>
                <a:cs typeface="Calibri"/>
                <a:sym typeface="Calibri"/>
              </a:rPr>
              <a:pPr marL="0" marR="0" lvl="0" indent="0" algn="l" rtl="0">
                <a:spcBef>
                  <a:spcPts val="0"/>
                </a:spcBef>
                <a:buSzPct val="25000"/>
                <a:buNone/>
              </a:pPr>
              <a:t>‹Nº›</a:t>
            </a:fld>
            <a:endParaRPr lang="en" sz="900" b="0" i="0" u="none" strike="noStrike" cap="none">
              <a:solidFill>
                <a:srgbClr val="0066A1"/>
              </a:solidFill>
              <a:latin typeface="Calibri"/>
              <a:ea typeface="Calibri"/>
              <a:cs typeface="Calibri"/>
              <a:sym typeface="Calibri"/>
            </a:endParaRPr>
          </a:p>
        </p:txBody>
      </p:sp>
      <p:pic>
        <p:nvPicPr>
          <p:cNvPr id="79" name="Shape 79"/>
          <p:cNvPicPr preferRelativeResize="0"/>
          <p:nvPr/>
        </p:nvPicPr>
        <p:blipFill rotWithShape="1">
          <a:blip r:embed="rId5">
            <a:alphaModFix/>
          </a:blip>
          <a:srcRect/>
          <a:stretch/>
        </p:blipFill>
        <p:spPr>
          <a:xfrm>
            <a:off x="8153349" y="6071713"/>
            <a:ext cx="859278" cy="355587"/>
          </a:xfrm>
          <a:prstGeom prst="rect">
            <a:avLst/>
          </a:prstGeom>
          <a:noFill/>
          <a:ln>
            <a:noFill/>
          </a:ln>
        </p:spPr>
      </p:pic>
      <p:pic>
        <p:nvPicPr>
          <p:cNvPr id="80" name="Shape 80"/>
          <p:cNvPicPr preferRelativeResize="0"/>
          <p:nvPr/>
        </p:nvPicPr>
        <p:blipFill rotWithShape="1">
          <a:blip r:embed="rId6">
            <a:alphaModFix/>
          </a:blip>
          <a:srcRect/>
          <a:stretch/>
        </p:blipFill>
        <p:spPr>
          <a:xfrm>
            <a:off x="3666" y="1"/>
            <a:ext cx="9140333" cy="914033"/>
          </a:xfrm>
          <a:prstGeom prst="rect">
            <a:avLst/>
          </a:prstGeom>
          <a:noFill/>
          <a:ln>
            <a:noFill/>
          </a:ln>
        </p:spPr>
      </p:pic>
      <p:pic>
        <p:nvPicPr>
          <p:cNvPr id="81" name="Shape 81"/>
          <p:cNvPicPr preferRelativeResize="0"/>
          <p:nvPr/>
        </p:nvPicPr>
        <p:blipFill rotWithShape="1">
          <a:blip r:embed="rId7">
            <a:alphaModFix/>
          </a:blip>
          <a:srcRect/>
          <a:stretch/>
        </p:blipFill>
        <p:spPr>
          <a:xfrm>
            <a:off x="1" y="5943601"/>
            <a:ext cx="9140333" cy="914033"/>
          </a:xfrm>
          <a:prstGeom prst="rect">
            <a:avLst/>
          </a:prstGeom>
          <a:noFill/>
          <a:ln>
            <a:noFill/>
          </a:ln>
        </p:spPr>
      </p:pic>
    </p:spTree>
    <p:extLst>
      <p:ext uri="{BB962C8B-B14F-4D97-AF65-F5344CB8AC3E}">
        <p14:creationId xmlns:p14="http://schemas.microsoft.com/office/powerpoint/2010/main" val="2912020989"/>
      </p:ext>
    </p:extLst>
  </p:cSld>
  <p:clrMap bg1="lt1" tx1="dk1" bg2="dk2" tx2="lt2" accent1="accent1" accent2="accent2" accent3="accent3" accent4="accent4" accent5="accent5" accent6="accent6" hlink="hlink" folHlink="folHlink"/>
  <p:sldLayoutIdLst>
    <p:sldLayoutId id="2147483693" r:id="rId1"/>
    <p:sldLayoutId id="2147483698" r:id="rId2"/>
    <p:sldLayoutId id="2147483699"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dolfo.patino@udea.edu.c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9.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rod-pyqml-bucket.s3-eu-west-1.amazonaws.com/pyqml.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users.stat.umn.edu/~helwig/notes/npind-Notes.pdf" TargetMode="External"/><Relationship Id="rId5" Type="http://schemas.openxmlformats.org/officeDocument/2006/relationships/hyperlink" Target="http://users.stat.umn.edu/~helwig/notes/datamat-Notes.pdf" TargetMode="External"/><Relationship Id="rId4" Type="http://schemas.openxmlformats.org/officeDocument/2006/relationships/hyperlink" Target="https://www.youtube.com/watch?v=Lbndu5EIWv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prstGeom prst="rect">
            <a:avLst/>
          </a:prstGeom>
          <a:noFill/>
          <a:ln>
            <a:noFill/>
          </a:ln>
        </p:spPr>
        <p:txBody>
          <a:bodyPr wrap="square" lIns="68575" tIns="34275" rIns="68575" bIns="34275" anchor="t" anchorCtr="0">
            <a:noAutofit/>
          </a:bodyPr>
          <a:lstStyle/>
          <a:p>
            <a:pPr indent="-209550"/>
            <a:r>
              <a:rPr lang="es-ES" dirty="0"/>
              <a:t>Workshop </a:t>
            </a:r>
            <a:r>
              <a:rPr lang="es-ES" dirty="0" err="1"/>
              <a:t>on</a:t>
            </a:r>
            <a:r>
              <a:rPr lang="es-ES" dirty="0"/>
              <a:t> Quantum Machine </a:t>
            </a:r>
            <a:r>
              <a:rPr lang="es-ES" dirty="0" err="1"/>
              <a:t>Learning</a:t>
            </a:r>
            <a:endParaRPr dirty="0"/>
          </a:p>
        </p:txBody>
      </p:sp>
      <p:sp>
        <p:nvSpPr>
          <p:cNvPr id="156" name="Shape 156"/>
          <p:cNvSpPr txBox="1">
            <a:spLocks noGrp="1"/>
          </p:cNvSpPr>
          <p:nvPr>
            <p:ph type="subTitle" idx="1"/>
          </p:nvPr>
        </p:nvSpPr>
        <p:spPr>
          <a:xfrm>
            <a:off x="571499" y="3950718"/>
            <a:ext cx="7917982" cy="451039"/>
          </a:xfrm>
          <a:prstGeom prst="rect">
            <a:avLst/>
          </a:prstGeom>
          <a:noFill/>
          <a:ln>
            <a:noFill/>
          </a:ln>
        </p:spPr>
        <p:txBody>
          <a:bodyPr wrap="square" lIns="68575" tIns="34275" rIns="68575" bIns="34275" anchor="t" anchorCtr="0">
            <a:noAutofit/>
          </a:bodyPr>
          <a:lstStyle/>
          <a:p>
            <a:pPr>
              <a:spcBef>
                <a:spcPts val="0"/>
              </a:spcBef>
            </a:pPr>
            <a:r>
              <a:rPr lang="es-ES_tradnl" sz="2400" b="1" dirty="0">
                <a:solidFill>
                  <a:schemeClr val="tx1"/>
                </a:solidFill>
              </a:rPr>
              <a:t>Gustavo Adolfo Patiño A. </a:t>
            </a:r>
            <a:r>
              <a:rPr lang="es-ES_tradnl" sz="2400" b="1" dirty="0" err="1">
                <a:solidFill>
                  <a:schemeClr val="tx1"/>
                </a:solidFill>
              </a:rPr>
              <a:t>Ph.D</a:t>
            </a:r>
            <a:endParaRPr lang="es-ES_tradnl" sz="2400" b="1" dirty="0">
              <a:solidFill>
                <a:schemeClr val="tx1"/>
              </a:solidFill>
            </a:endParaRPr>
          </a:p>
          <a:p>
            <a:pPr>
              <a:spcBef>
                <a:spcPts val="0"/>
              </a:spcBef>
            </a:pPr>
            <a:r>
              <a:rPr lang="es-ES_tradnl" b="1" dirty="0">
                <a:hlinkClick r:id="rId3"/>
              </a:rPr>
              <a:t>adolfo.patino@udea.edu.co</a:t>
            </a:r>
            <a:r>
              <a:rPr lang="es-ES_tradnl" b="1" dirty="0"/>
              <a:t> </a:t>
            </a:r>
            <a:endParaRPr lang="es-ES_tradnl" sz="2400" b="1" dirty="0">
              <a:solidFill>
                <a:schemeClr val="tx1"/>
              </a:solidFill>
            </a:endParaRPr>
          </a:p>
          <a:p>
            <a:pPr indent="-133350">
              <a:spcBef>
                <a:spcPts val="0"/>
              </a:spcBef>
            </a:pPr>
            <a:endParaRPr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83" y="6047576"/>
            <a:ext cx="1905350" cy="703358"/>
          </a:xfrm>
          <a:prstGeom prst="rect">
            <a:avLst/>
          </a:prstGeom>
        </p:spPr>
      </p:pic>
      <p:pic>
        <p:nvPicPr>
          <p:cNvPr id="5" name="Imagen 4" descr="Texto&#10;&#10;Descripción generada automáticamente">
            <a:extLst>
              <a:ext uri="{FF2B5EF4-FFF2-40B4-BE49-F238E27FC236}">
                <a16:creationId xmlns:a16="http://schemas.microsoft.com/office/drawing/2014/main" id="{C29AC492-F667-DD98-6EFE-F83434F2FB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446" y="4651341"/>
            <a:ext cx="1743364" cy="435843"/>
          </a:xfrm>
          <a:prstGeom prst="rect">
            <a:avLst/>
          </a:prstGeom>
        </p:spPr>
      </p:pic>
      <p:pic>
        <p:nvPicPr>
          <p:cNvPr id="9" name="Imagen 8">
            <a:extLst>
              <a:ext uri="{FF2B5EF4-FFF2-40B4-BE49-F238E27FC236}">
                <a16:creationId xmlns:a16="http://schemas.microsoft.com/office/drawing/2014/main" id="{054023A5-8224-4EC5-FD18-820DF0B5E6E6}"/>
              </a:ext>
            </a:extLst>
          </p:cNvPr>
          <p:cNvPicPr>
            <a:picLocks noChangeAspect="1"/>
          </p:cNvPicPr>
          <p:nvPr/>
        </p:nvPicPr>
        <p:blipFill>
          <a:blip r:embed="rId6"/>
          <a:stretch>
            <a:fillRect/>
          </a:stretch>
        </p:blipFill>
        <p:spPr>
          <a:xfrm>
            <a:off x="6909537" y="4651341"/>
            <a:ext cx="1914325" cy="662829"/>
          </a:xfrm>
          <a:prstGeom prst="rect">
            <a:avLst/>
          </a:prstGeom>
        </p:spPr>
      </p:pic>
      <p:sp>
        <p:nvSpPr>
          <p:cNvPr id="11" name="CuadroTexto 10">
            <a:extLst>
              <a:ext uri="{FF2B5EF4-FFF2-40B4-BE49-F238E27FC236}">
                <a16:creationId xmlns:a16="http://schemas.microsoft.com/office/drawing/2014/main" id="{64E591E9-B7CD-AAC5-C958-136AF4D81C05}"/>
              </a:ext>
            </a:extLst>
          </p:cNvPr>
          <p:cNvSpPr txBox="1"/>
          <p:nvPr/>
        </p:nvSpPr>
        <p:spPr>
          <a:xfrm>
            <a:off x="6909537" y="5385131"/>
            <a:ext cx="1914325" cy="430887"/>
          </a:xfrm>
          <a:prstGeom prst="rect">
            <a:avLst/>
          </a:prstGeom>
          <a:noFill/>
        </p:spPr>
        <p:txBody>
          <a:bodyPr wrap="square">
            <a:spAutoFit/>
          </a:bodyPr>
          <a:lstStyle/>
          <a:p>
            <a:pPr algn="ctr"/>
            <a:r>
              <a:rPr lang="en-US" sz="1100" b="1" dirty="0"/>
              <a:t>December 5th – 8th 2023 </a:t>
            </a:r>
          </a:p>
          <a:p>
            <a:pPr algn="ctr"/>
            <a:r>
              <a:rPr lang="en-US" sz="1100" b="1" dirty="0"/>
              <a:t>Mexico City, Mexico</a:t>
            </a:r>
            <a:endParaRPr lang="es-CO" sz="1100" dirty="0"/>
          </a:p>
        </p:txBody>
      </p:sp>
    </p:spTree>
    <p:extLst>
      <p:ext uri="{BB962C8B-B14F-4D97-AF65-F5344CB8AC3E}">
        <p14:creationId xmlns:p14="http://schemas.microsoft.com/office/powerpoint/2010/main" val="19659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2050EC5-6C78-5245-92C7-86C55DEB5CF1}"/>
              </a:ext>
            </a:extLst>
          </p:cNvPr>
          <p:cNvSpPr>
            <a:spLocks noGrp="1"/>
          </p:cNvSpPr>
          <p:nvPr>
            <p:ph type="title"/>
          </p:nvPr>
        </p:nvSpPr>
        <p:spPr/>
        <p:txBody>
          <a:bodyPr>
            <a:normAutofit/>
          </a:bodyPr>
          <a:lstStyle/>
          <a:p>
            <a:r>
              <a:rPr lang="en-US" dirty="0"/>
              <a:t>QML</a:t>
            </a:r>
            <a:br>
              <a:rPr lang="en-US" dirty="0"/>
            </a:br>
            <a:r>
              <a:rPr lang="en-US" sz="3200" dirty="0">
                <a:solidFill>
                  <a:srgbClr val="0000FF"/>
                </a:solidFill>
                <a:effectLst>
                  <a:outerShdw blurRad="38100" dist="38100" dir="2700000" algn="tl">
                    <a:srgbClr val="000000">
                      <a:alpha val="43137"/>
                    </a:srgbClr>
                  </a:outerShdw>
                </a:effectLst>
              </a:rPr>
              <a:t>Variational Quantum Circuits (VQC)</a:t>
            </a:r>
            <a:endParaRPr lang="es-CO" sz="3200" dirty="0">
              <a:solidFill>
                <a:srgbClr val="0000FF"/>
              </a:solidFill>
              <a:effectLst>
                <a:outerShdw blurRad="38100" dist="38100" dir="2700000" algn="tl">
                  <a:srgbClr val="000000">
                    <a:alpha val="43137"/>
                  </a:srgbClr>
                </a:outerShdw>
              </a:effectLst>
            </a:endParaRPr>
          </a:p>
        </p:txBody>
      </p:sp>
      <p:sp>
        <p:nvSpPr>
          <p:cNvPr id="4" name="Marcador de contenido 3">
            <a:extLst>
              <a:ext uri="{FF2B5EF4-FFF2-40B4-BE49-F238E27FC236}">
                <a16:creationId xmlns:a16="http://schemas.microsoft.com/office/drawing/2014/main" id="{214F36BD-F696-C148-7519-B820E9A8E68B}"/>
              </a:ext>
            </a:extLst>
          </p:cNvPr>
          <p:cNvSpPr>
            <a:spLocks noGrp="1"/>
          </p:cNvSpPr>
          <p:nvPr>
            <p:ph idx="1"/>
          </p:nvPr>
        </p:nvSpPr>
        <p:spPr>
          <a:xfrm>
            <a:off x="4966447" y="2301012"/>
            <a:ext cx="3648634" cy="1694327"/>
          </a:xfrm>
        </p:spPr>
        <p:txBody>
          <a:bodyPr>
            <a:normAutofit/>
          </a:bodyPr>
          <a:lstStyle/>
          <a:p>
            <a:r>
              <a:rPr lang="en-US" dirty="0"/>
              <a:t>A Variational Quantum Circuit is a quantum circuit that contains parameters that can be adjusted to minimize or maximize a certain objective function.</a:t>
            </a:r>
          </a:p>
        </p:txBody>
      </p:sp>
      <p:pic>
        <p:nvPicPr>
          <p:cNvPr id="5" name="Imagen 4" descr="Diagrama&#10;&#10;Descripción generada automáticamente">
            <a:extLst>
              <a:ext uri="{FF2B5EF4-FFF2-40B4-BE49-F238E27FC236}">
                <a16:creationId xmlns:a16="http://schemas.microsoft.com/office/drawing/2014/main" id="{D2CE09FF-EE09-4760-83F2-0A2A708A2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569" y="2059148"/>
            <a:ext cx="4457315" cy="2306661"/>
          </a:xfrm>
          <a:prstGeom prst="rect">
            <a:avLst/>
          </a:prstGeom>
          <a:ln>
            <a:noFill/>
          </a:ln>
          <a:effectLst>
            <a:outerShdw blurRad="190500" algn="tl" rotWithShape="0">
              <a:srgbClr val="000000">
                <a:alpha val="70000"/>
              </a:srgbClr>
            </a:outerShdw>
          </a:effectLst>
        </p:spPr>
      </p:pic>
      <p:sp>
        <p:nvSpPr>
          <p:cNvPr id="3" name="CuadroTexto 2">
            <a:extLst>
              <a:ext uri="{FF2B5EF4-FFF2-40B4-BE49-F238E27FC236}">
                <a16:creationId xmlns:a16="http://schemas.microsoft.com/office/drawing/2014/main" id="{D0F39A19-3C78-4FE2-1257-67EB0CFA6E86}"/>
              </a:ext>
            </a:extLst>
          </p:cNvPr>
          <p:cNvSpPr txBox="1"/>
          <p:nvPr/>
        </p:nvSpPr>
        <p:spPr>
          <a:xfrm>
            <a:off x="246239" y="4622960"/>
            <a:ext cx="8310863" cy="1200329"/>
          </a:xfrm>
          <a:prstGeom prst="rect">
            <a:avLst/>
          </a:prstGeom>
          <a:noFill/>
        </p:spPr>
        <p:txBody>
          <a:bodyPr wrap="square">
            <a:spAutoFit/>
          </a:bodyPr>
          <a:lstStyle/>
          <a:p>
            <a:pPr marL="285750" indent="-285750" algn="just">
              <a:buFont typeface="Arial" panose="020B0604020202020204" pitchFamily="34" charset="0"/>
              <a:buChar char="•"/>
            </a:pPr>
            <a:r>
              <a:rPr lang="en-US" dirty="0"/>
              <a:t>The parameters of the quantum circuit are varied in a classical optimization loop, and the quantum circuit is repeatedly executed on a quantum processor or simulator to find the optimal set of parameters that minimizes the objective function.  </a:t>
            </a:r>
            <a:endParaRPr lang="es-CO" dirty="0"/>
          </a:p>
        </p:txBody>
      </p:sp>
    </p:spTree>
    <p:extLst>
      <p:ext uri="{BB962C8B-B14F-4D97-AF65-F5344CB8AC3E}">
        <p14:creationId xmlns:p14="http://schemas.microsoft.com/office/powerpoint/2010/main" val="998191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7">
            <a:extLst>
              <a:ext uri="{FF2B5EF4-FFF2-40B4-BE49-F238E27FC236}">
                <a16:creationId xmlns:a16="http://schemas.microsoft.com/office/drawing/2014/main" id="{4B823383-29BF-9AF3-D715-FB4E87143263}"/>
              </a:ext>
            </a:extLst>
          </p:cNvPr>
          <p:cNvSpPr>
            <a:spLocks noGrp="1"/>
          </p:cNvSpPr>
          <p:nvPr>
            <p:ph type="title"/>
          </p:nvPr>
        </p:nvSpPr>
        <p:spPr>
          <a:xfrm>
            <a:off x="347617" y="536095"/>
            <a:ext cx="8448766" cy="1325562"/>
          </a:xfrm>
        </p:spPr>
        <p:txBody>
          <a:bodyPr anchor="ctr">
            <a:normAutofit/>
          </a:bodyPr>
          <a:lstStyle/>
          <a:p>
            <a:r>
              <a:rPr lang="en-US" sz="2400" dirty="0"/>
              <a:t>Variational quantum algorithms are called </a:t>
            </a:r>
            <a:r>
              <a:rPr lang="en-US" sz="2400" i="1" dirty="0"/>
              <a:t>"variational" </a:t>
            </a:r>
            <a:r>
              <a:rPr lang="en-US" sz="2400" dirty="0"/>
              <a:t>because they involve a variation or optimization of parameters to minimize or maximize a certain objective function.</a:t>
            </a:r>
          </a:p>
        </p:txBody>
      </p:sp>
      <p:sp>
        <p:nvSpPr>
          <p:cNvPr id="5" name="Título 4">
            <a:extLst>
              <a:ext uri="{FF2B5EF4-FFF2-40B4-BE49-F238E27FC236}">
                <a16:creationId xmlns:a16="http://schemas.microsoft.com/office/drawing/2014/main" id="{BC4EF7C5-1FC2-F4F7-3C47-3FA81B1C60D8}"/>
              </a:ext>
            </a:extLst>
          </p:cNvPr>
          <p:cNvSpPr>
            <a:spLocks noGrp="1"/>
          </p:cNvSpPr>
          <p:nvPr>
            <p:ph type="title" idx="4294967295"/>
          </p:nvPr>
        </p:nvSpPr>
        <p:spPr>
          <a:xfrm>
            <a:off x="0" y="0"/>
            <a:ext cx="0" cy="0"/>
          </a:xfrm>
        </p:spPr>
        <p:txBody>
          <a:bodyPr vert="horz" lIns="68580" tIns="34290" rIns="68580" bIns="34290" rtlCol="0" anchor="ctr">
            <a:normAutofit fontScale="90000"/>
          </a:bodyPr>
          <a:lstStyle/>
          <a:p>
            <a:pPr>
              <a:lnSpc>
                <a:spcPct val="90000"/>
              </a:lnSpc>
            </a:pPr>
            <a:r>
              <a:rPr lang="en-US" sz="400"/>
              <a:t>Variational Quantum Classifier (VQC)</a:t>
            </a:r>
          </a:p>
        </p:txBody>
      </p:sp>
      <p:sp>
        <p:nvSpPr>
          <p:cNvPr id="4" name="Marcador de número de diapositiva 3" hidden="1">
            <a:extLst>
              <a:ext uri="{FF2B5EF4-FFF2-40B4-BE49-F238E27FC236}">
                <a16:creationId xmlns:a16="http://schemas.microsoft.com/office/drawing/2014/main" id="{054953B8-5D1B-17E8-6592-17F98180FE90}"/>
              </a:ext>
            </a:extLst>
          </p:cNvPr>
          <p:cNvSpPr>
            <a:spLocks noGrp="1"/>
          </p:cNvSpPr>
          <p:nvPr>
            <p:ph type="sldNum" sz="quarter" idx="4294967295"/>
          </p:nvPr>
        </p:nvSpPr>
        <p:spPr>
          <a:xfrm>
            <a:off x="0" y="0"/>
            <a:ext cx="0" cy="0"/>
          </a:xfrm>
        </p:spPr>
        <p:txBody>
          <a:bodyPr vert="horz" lIns="34290" tIns="34290" rIns="34290" bIns="34290" rtlCol="0" anchor="ctr">
            <a:normAutofit fontScale="25000" lnSpcReduction="20000"/>
          </a:bodyPr>
          <a:lstStyle/>
          <a:p>
            <a:pPr>
              <a:lnSpc>
                <a:spcPct val="90000"/>
              </a:lnSpc>
              <a:spcAft>
                <a:spcPts val="450"/>
              </a:spcAft>
            </a:pPr>
            <a:fld id="{0D74F0F0-E016-4EF6-B7F2-7BBBFCD39B17}" type="slidenum">
              <a:rPr lang="en-US" sz="500" smtClean="0">
                <a:solidFill>
                  <a:srgbClr val="A6A6A6"/>
                </a:solidFill>
              </a:rPr>
              <a:pPr>
                <a:lnSpc>
                  <a:spcPct val="90000"/>
                </a:lnSpc>
                <a:spcAft>
                  <a:spcPts val="450"/>
                </a:spcAft>
              </a:pPr>
              <a:t>11</a:t>
            </a:fld>
            <a:endParaRPr lang="en-US" sz="500">
              <a:solidFill>
                <a:srgbClr val="A6A6A6"/>
              </a:solidFill>
            </a:endParaRPr>
          </a:p>
        </p:txBody>
      </p:sp>
      <p:pic>
        <p:nvPicPr>
          <p:cNvPr id="7" name="Imagen 6" descr="Diagrama&#10;&#10;Descripción generada automáticamente">
            <a:extLst>
              <a:ext uri="{FF2B5EF4-FFF2-40B4-BE49-F238E27FC236}">
                <a16:creationId xmlns:a16="http://schemas.microsoft.com/office/drawing/2014/main" id="{9C723708-BC7B-F7E6-FA05-AB7022D5F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509" y="2184322"/>
            <a:ext cx="6658982" cy="34460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10394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D10C7-FAF5-838A-5BA7-81A9DAADC34B}"/>
              </a:ext>
            </a:extLst>
          </p:cNvPr>
          <p:cNvSpPr>
            <a:spLocks noGrp="1"/>
          </p:cNvSpPr>
          <p:nvPr>
            <p:ph type="title"/>
          </p:nvPr>
        </p:nvSpPr>
        <p:spPr/>
        <p:txBody>
          <a:bodyPr/>
          <a:lstStyle/>
          <a:p>
            <a:r>
              <a:rPr lang="es-ES" dirty="0"/>
              <a:t>QML</a:t>
            </a:r>
            <a:br>
              <a:rPr lang="es-ES" dirty="0"/>
            </a:br>
            <a:r>
              <a:rPr lang="es-ES" sz="3600" dirty="0" err="1">
                <a:solidFill>
                  <a:srgbClr val="0000FF"/>
                </a:solidFill>
              </a:rPr>
              <a:t>Applications</a:t>
            </a:r>
            <a:r>
              <a:rPr lang="es-ES" sz="3600" dirty="0">
                <a:solidFill>
                  <a:srgbClr val="0000FF"/>
                </a:solidFill>
              </a:rPr>
              <a:t> </a:t>
            </a:r>
            <a:r>
              <a:rPr lang="es-ES" sz="3600" dirty="0" err="1">
                <a:solidFill>
                  <a:srgbClr val="0000FF"/>
                </a:solidFill>
              </a:rPr>
              <a:t>of</a:t>
            </a:r>
            <a:r>
              <a:rPr lang="es-ES" sz="3600" dirty="0">
                <a:solidFill>
                  <a:srgbClr val="0000FF"/>
                </a:solidFill>
              </a:rPr>
              <a:t> </a:t>
            </a:r>
            <a:r>
              <a:rPr lang="es-ES" sz="3600" dirty="0" err="1">
                <a:solidFill>
                  <a:srgbClr val="0000FF"/>
                </a:solidFill>
              </a:rPr>
              <a:t>VQCs</a:t>
            </a:r>
            <a:endParaRPr lang="es-CO" dirty="0">
              <a:solidFill>
                <a:srgbClr val="0000FF"/>
              </a:solidFill>
            </a:endParaRPr>
          </a:p>
        </p:txBody>
      </p:sp>
      <p:graphicFrame>
        <p:nvGraphicFramePr>
          <p:cNvPr id="4" name="Diagrama 3">
            <a:extLst>
              <a:ext uri="{FF2B5EF4-FFF2-40B4-BE49-F238E27FC236}">
                <a16:creationId xmlns:a16="http://schemas.microsoft.com/office/drawing/2014/main" id="{9A60D24F-6C4D-A6C2-1379-CFE10E3D74B5}"/>
              </a:ext>
            </a:extLst>
          </p:cNvPr>
          <p:cNvGraphicFramePr/>
          <p:nvPr>
            <p:extLst>
              <p:ext uri="{D42A27DB-BD31-4B8C-83A1-F6EECF244321}">
                <p14:modId xmlns:p14="http://schemas.microsoft.com/office/powerpoint/2010/main" val="3351633970"/>
              </p:ext>
            </p:extLst>
          </p:nvPr>
        </p:nvGraphicFramePr>
        <p:xfrm>
          <a:off x="1121773" y="2277512"/>
          <a:ext cx="6900454" cy="3416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184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61B5122-CD9C-EC9E-2BD2-775577DF27B9}"/>
              </a:ext>
            </a:extLst>
          </p:cNvPr>
          <p:cNvSpPr txBox="1"/>
          <p:nvPr/>
        </p:nvSpPr>
        <p:spPr>
          <a:xfrm>
            <a:off x="347617" y="365760"/>
            <a:ext cx="8448766" cy="132556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spc="-50">
                <a:latin typeface="+mj-lt"/>
                <a:ea typeface="+mj-ea"/>
                <a:cs typeface="+mj-cs"/>
                <a:sym typeface="Arial"/>
              </a:rPr>
              <a:t>The optimization loop involves classical computations, making VQC a quantum-classical hybrid approach.</a:t>
            </a:r>
          </a:p>
        </p:txBody>
      </p:sp>
      <p:pic>
        <p:nvPicPr>
          <p:cNvPr id="6" name="Imagen 5">
            <a:extLst>
              <a:ext uri="{FF2B5EF4-FFF2-40B4-BE49-F238E27FC236}">
                <a16:creationId xmlns:a16="http://schemas.microsoft.com/office/drawing/2014/main" id="{DBFA6CE9-E078-3804-1557-1E0D43427B88}"/>
              </a:ext>
            </a:extLst>
          </p:cNvPr>
          <p:cNvPicPr>
            <a:picLocks noChangeAspect="1"/>
          </p:cNvPicPr>
          <p:nvPr/>
        </p:nvPicPr>
        <p:blipFill>
          <a:blip r:embed="rId2"/>
          <a:stretch>
            <a:fillRect/>
          </a:stretch>
        </p:blipFill>
        <p:spPr>
          <a:xfrm>
            <a:off x="760850" y="2052776"/>
            <a:ext cx="7622300" cy="3601536"/>
          </a:xfrm>
          <a:prstGeom prst="rect">
            <a:avLst/>
          </a:prstGeom>
          <a:noFill/>
        </p:spPr>
      </p:pic>
      <p:sp>
        <p:nvSpPr>
          <p:cNvPr id="4" name="Marcador de número de diapositiva 3">
            <a:extLst>
              <a:ext uri="{FF2B5EF4-FFF2-40B4-BE49-F238E27FC236}">
                <a16:creationId xmlns:a16="http://schemas.microsoft.com/office/drawing/2014/main" id="{72F4FF71-473F-5164-37B9-1A3B2C337BEF}"/>
              </a:ext>
            </a:extLst>
          </p:cNvPr>
          <p:cNvSpPr>
            <a:spLocks noGrp="1"/>
          </p:cNvSpPr>
          <p:nvPr>
            <p:ph type="sldNum" sz="quarter" idx="4294967295"/>
          </p:nvPr>
        </p:nvSpPr>
        <p:spPr>
          <a:prstGeom prst="rect">
            <a:avLst/>
          </a:prstGeom>
        </p:spPr>
        <p:txBody>
          <a:bodyPr vert="horz" lIns="45720" tIns="45720" rIns="45720" bIns="45720" rtlCol="0" anchor="ctr">
            <a:normAutofit fontScale="25000" lnSpcReduction="20000"/>
          </a:bodyPr>
          <a:lstStyle>
            <a:defPPr>
              <a:defRPr lang="en-US"/>
            </a:defPPr>
            <a:lvl1pPr marL="0" algn="ctr" defTabSz="457200" rtl="0" eaLnBrk="1" latinLnBrk="0" hangingPunct="1">
              <a:defRPr sz="3600" kern="1200">
                <a:solidFill>
                  <a:schemeClr val="tx2">
                    <a:lumMod val="60000"/>
                    <a:lumOff val="4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90000"/>
              </a:lnSpc>
              <a:spcAft>
                <a:spcPts val="450"/>
              </a:spcAft>
            </a:pPr>
            <a:fld id="{0D74F0F0-E016-4EF6-B7F2-7BBBFCD39B17}" type="slidenum">
              <a:rPr lang="es-ES" sz="900" smtClean="0"/>
              <a:pPr>
                <a:lnSpc>
                  <a:spcPct val="90000"/>
                </a:lnSpc>
                <a:spcAft>
                  <a:spcPts val="450"/>
                </a:spcAft>
              </a:pPr>
              <a:t>13</a:t>
            </a:fld>
            <a:endParaRPr lang="en-US" sz="900">
              <a:solidFill>
                <a:srgbClr val="A6A6A6"/>
              </a:solidFill>
            </a:endParaRPr>
          </a:p>
        </p:txBody>
      </p:sp>
      <p:sp>
        <p:nvSpPr>
          <p:cNvPr id="2" name="Título 1">
            <a:extLst>
              <a:ext uri="{FF2B5EF4-FFF2-40B4-BE49-F238E27FC236}">
                <a16:creationId xmlns:a16="http://schemas.microsoft.com/office/drawing/2014/main" id="{59CE7499-6839-DD4E-DB2B-BE32001DDBD0}"/>
              </a:ext>
            </a:extLst>
          </p:cNvPr>
          <p:cNvSpPr>
            <a:spLocks noGrp="1"/>
          </p:cNvSpPr>
          <p:nvPr>
            <p:ph type="title" idx="4294967295"/>
          </p:nvPr>
        </p:nvSpPr>
        <p:spPr>
          <a:xfrm>
            <a:off x="0" y="0"/>
            <a:ext cx="0" cy="0"/>
          </a:xfrm>
          <a:prstGeom prst="rect">
            <a:avLst/>
          </a:prstGeom>
        </p:spPr>
        <p:txBody>
          <a:bodyPr vert="horz" lIns="68580" tIns="34290" rIns="68580" bIns="34290" rtlCol="0" anchor="b">
            <a:normAutofit fontScale="90000"/>
          </a:bodyPr>
          <a:lstStyle/>
          <a:p>
            <a:pPr>
              <a:lnSpc>
                <a:spcPct val="85000"/>
              </a:lnSpc>
            </a:pPr>
            <a:r>
              <a:rPr lang="en-US" sz="1000">
                <a:solidFill>
                  <a:srgbClr val="FFFFFF"/>
                </a:solidFill>
              </a:rPr>
              <a:t>Quantum Machine Learning</a:t>
            </a:r>
          </a:p>
        </p:txBody>
      </p:sp>
    </p:spTree>
    <p:extLst>
      <p:ext uri="{BB962C8B-B14F-4D97-AF65-F5344CB8AC3E}">
        <p14:creationId xmlns:p14="http://schemas.microsoft.com/office/powerpoint/2010/main" val="4142211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E58CC7-9632-BE1A-58F5-E29BA4CE163E}"/>
              </a:ext>
            </a:extLst>
          </p:cNvPr>
          <p:cNvSpPr>
            <a:spLocks noGrp="1"/>
          </p:cNvSpPr>
          <p:nvPr>
            <p:ph type="title"/>
          </p:nvPr>
        </p:nvSpPr>
        <p:spPr>
          <a:xfrm>
            <a:off x="347617" y="365760"/>
            <a:ext cx="8448766" cy="1325562"/>
          </a:xfrm>
        </p:spPr>
        <p:txBody>
          <a:bodyPr>
            <a:normAutofit/>
          </a:bodyPr>
          <a:lstStyle/>
          <a:p>
            <a:r>
              <a:rPr lang="en-US" dirty="0"/>
              <a:t>Classical Preprocessing</a:t>
            </a:r>
            <a:br>
              <a:rPr lang="en-US" dirty="0"/>
            </a:br>
            <a:r>
              <a:rPr lang="en-US" sz="3600" dirty="0">
                <a:solidFill>
                  <a:srgbClr val="0000FF"/>
                </a:solidFill>
              </a:rPr>
              <a:t>For instance: </a:t>
            </a:r>
            <a:r>
              <a:rPr lang="en-US" sz="3600" b="1" dirty="0">
                <a:solidFill>
                  <a:srgbClr val="0000FF"/>
                </a:solidFill>
              </a:rPr>
              <a:t>One-Hot Decoding</a:t>
            </a:r>
            <a:endParaRPr lang="es-CO" b="1" dirty="0">
              <a:solidFill>
                <a:srgbClr val="0000FF"/>
              </a:solidFill>
            </a:endParaRPr>
          </a:p>
        </p:txBody>
      </p:sp>
      <p:sp>
        <p:nvSpPr>
          <p:cNvPr id="3" name="Marcador de contenido 2">
            <a:extLst>
              <a:ext uri="{FF2B5EF4-FFF2-40B4-BE49-F238E27FC236}">
                <a16:creationId xmlns:a16="http://schemas.microsoft.com/office/drawing/2014/main" id="{A66C2D70-1B86-F815-2EB5-018AF77517CB}"/>
              </a:ext>
            </a:extLst>
          </p:cNvPr>
          <p:cNvSpPr>
            <a:spLocks noGrp="1"/>
          </p:cNvSpPr>
          <p:nvPr>
            <p:ph idx="1"/>
          </p:nvPr>
        </p:nvSpPr>
        <p:spPr>
          <a:xfrm>
            <a:off x="760850" y="1828801"/>
            <a:ext cx="7622300" cy="4049486"/>
          </a:xfrm>
        </p:spPr>
        <p:txBody>
          <a:bodyPr>
            <a:normAutofit/>
          </a:bodyPr>
          <a:lstStyle/>
          <a:p>
            <a:r>
              <a:rPr lang="en-US" dirty="0"/>
              <a:t>In this encoding, each category is represented by a binary vector, where all elements are zero except for the one corresponding to the index of the category. </a:t>
            </a:r>
          </a:p>
          <a:p>
            <a:r>
              <a:rPr lang="en-US" dirty="0"/>
              <a:t>This is useful when working with machine learning models that require numerical input, as it transforms categorical data into a format that can be easily processed.</a:t>
            </a:r>
          </a:p>
          <a:p>
            <a:r>
              <a:rPr lang="en-US" dirty="0"/>
              <a:t>Here's how one-hot encoding works:</a:t>
            </a:r>
          </a:p>
          <a:p>
            <a:pPr lvl="1"/>
            <a:r>
              <a:rPr lang="en-US" dirty="0"/>
              <a:t>Each category is assigned a unique integer index.</a:t>
            </a:r>
          </a:p>
          <a:p>
            <a:pPr lvl="1"/>
            <a:r>
              <a:rPr lang="en-US" dirty="0"/>
              <a:t>A binary vector is created for each category.</a:t>
            </a:r>
          </a:p>
          <a:p>
            <a:pPr lvl="1"/>
            <a:r>
              <a:rPr lang="en-US" dirty="0"/>
              <a:t>In the binary vector, the element at the index corresponding to the category is set to 1, while all other elements are set to 0.</a:t>
            </a:r>
            <a:endParaRPr lang="es-CO" dirty="0"/>
          </a:p>
        </p:txBody>
      </p:sp>
      <p:sp>
        <p:nvSpPr>
          <p:cNvPr id="4" name="Marcador de número de diapositiva 3">
            <a:extLst>
              <a:ext uri="{FF2B5EF4-FFF2-40B4-BE49-F238E27FC236}">
                <a16:creationId xmlns:a16="http://schemas.microsoft.com/office/drawing/2014/main" id="{E2A39DE0-16F6-7A09-2E8D-925C356A763A}"/>
              </a:ext>
            </a:extLst>
          </p:cNvPr>
          <p:cNvSpPr>
            <a:spLocks noGrp="1"/>
          </p:cNvSpPr>
          <p:nvPr>
            <p:ph type="sldNum" sz="quarter" idx="4294967295"/>
          </p:nvPr>
        </p:nvSpPr>
        <p:spPr>
          <a:xfrm>
            <a:off x="8229600" y="6172200"/>
            <a:ext cx="914400" cy="593725"/>
          </a:xfrm>
          <a:prstGeom prst="rect">
            <a:avLst/>
          </a:prstGeom>
        </p:spPr>
        <p:txBody>
          <a:bodyPr vert="horz" lIns="45720" tIns="45720" rIns="45720" bIns="45720" rtlCol="0" anchor="ctr">
            <a:normAutofit lnSpcReduction="10000"/>
          </a:bodyPr>
          <a:lstStyle>
            <a:defPPr>
              <a:defRPr lang="en-US"/>
            </a:defPPr>
            <a:lvl1pPr marL="0" algn="ctr" defTabSz="457200" rtl="0" eaLnBrk="1" latinLnBrk="0" hangingPunct="1">
              <a:defRPr sz="3600" kern="1200">
                <a:solidFill>
                  <a:schemeClr val="tx2">
                    <a:lumMod val="60000"/>
                    <a:lumOff val="4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D74F0F0-E016-4EF6-B7F2-7BBBFCD39B17}" type="slidenum">
              <a:rPr lang="es-ES" smtClean="0"/>
              <a:pPr/>
              <a:t>14</a:t>
            </a:fld>
            <a:endParaRPr lang="es-ES" dirty="0"/>
          </a:p>
        </p:txBody>
      </p:sp>
    </p:spTree>
    <p:extLst>
      <p:ext uri="{BB962C8B-B14F-4D97-AF65-F5344CB8AC3E}">
        <p14:creationId xmlns:p14="http://schemas.microsoft.com/office/powerpoint/2010/main" val="1777681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51B2ADD-7924-1723-38A3-8C28B682E623}"/>
              </a:ext>
            </a:extLst>
          </p:cNvPr>
          <p:cNvSpPr>
            <a:spLocks noGrp="1"/>
          </p:cNvSpPr>
          <p:nvPr>
            <p:ph type="title"/>
          </p:nvPr>
        </p:nvSpPr>
        <p:spPr>
          <a:xfrm>
            <a:off x="347617" y="365760"/>
            <a:ext cx="8448766" cy="1325562"/>
          </a:xfrm>
        </p:spPr>
        <p:txBody>
          <a:bodyPr>
            <a:normAutofit/>
          </a:bodyPr>
          <a:lstStyle/>
          <a:p>
            <a:r>
              <a:rPr lang="es-CO" dirty="0"/>
              <a:t>Quantum </a:t>
            </a:r>
            <a:r>
              <a:rPr lang="es-CO" dirty="0" err="1"/>
              <a:t>embedding</a:t>
            </a:r>
            <a:br>
              <a:rPr lang="es-CO" dirty="0"/>
            </a:br>
            <a:r>
              <a:rPr lang="en-US" sz="3600" i="1" dirty="0">
                <a:solidFill>
                  <a:srgbClr val="0000FF"/>
                </a:solidFill>
              </a:rPr>
              <a:t>Feature Map</a:t>
            </a:r>
            <a:endParaRPr lang="es-CO" i="1" dirty="0">
              <a:solidFill>
                <a:srgbClr val="0000FF"/>
              </a:solidFill>
            </a:endParaRP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97B38320-F9F3-8A6B-6E93-DE4EC292E62A}"/>
                  </a:ext>
                </a:extLst>
              </p:cNvPr>
              <p:cNvSpPr>
                <a:spLocks noGrp="1"/>
              </p:cNvSpPr>
              <p:nvPr>
                <p:ph idx="1"/>
              </p:nvPr>
            </p:nvSpPr>
            <p:spPr>
              <a:xfrm>
                <a:off x="760850" y="1828801"/>
                <a:ext cx="7622300" cy="4049486"/>
              </a:xfrm>
            </p:spPr>
            <p:txBody>
              <a:bodyPr>
                <a:normAutofit/>
              </a:bodyPr>
              <a:lstStyle/>
              <a:p>
                <a:r>
                  <a:rPr lang="es-CO" dirty="0"/>
                  <a:t>A quantum </a:t>
                </a:r>
                <a:r>
                  <a:rPr lang="es-CO" dirty="0" err="1"/>
                  <a:t>embedding</a:t>
                </a:r>
                <a:r>
                  <a:rPr lang="es-CO" dirty="0"/>
                  <a:t> </a:t>
                </a:r>
                <a:r>
                  <a:rPr lang="es-CO" dirty="0" err="1"/>
                  <a:t>represents</a:t>
                </a:r>
                <a:r>
                  <a:rPr lang="es-CO" dirty="0"/>
                  <a:t> </a:t>
                </a:r>
                <a:r>
                  <a:rPr lang="es-CO" dirty="0" err="1"/>
                  <a:t>classical</a:t>
                </a:r>
                <a:r>
                  <a:rPr lang="es-CO" dirty="0"/>
                  <a:t> data as quantum </a:t>
                </a:r>
                <a:r>
                  <a:rPr lang="es-CO" dirty="0" err="1"/>
                  <a:t>states</a:t>
                </a:r>
                <a:r>
                  <a:rPr lang="es-CO" dirty="0"/>
                  <a:t> in a Hilbert </a:t>
                </a:r>
                <a:r>
                  <a:rPr lang="es-CO" dirty="0" err="1"/>
                  <a:t>space</a:t>
                </a:r>
                <a:r>
                  <a:rPr lang="es-CO" dirty="0"/>
                  <a:t> </a:t>
                </a:r>
                <a:r>
                  <a:rPr lang="es-CO" dirty="0" err="1"/>
                  <a:t>via</a:t>
                </a:r>
                <a:r>
                  <a:rPr lang="es-CO" dirty="0"/>
                  <a:t> a quantum </a:t>
                </a:r>
                <a:r>
                  <a:rPr lang="es-CO" dirty="0" err="1"/>
                  <a:t>feature</a:t>
                </a:r>
                <a:r>
                  <a:rPr lang="es-CO" dirty="0"/>
                  <a:t> </a:t>
                </a:r>
                <a:r>
                  <a:rPr lang="es-CO" dirty="0" err="1"/>
                  <a:t>map</a:t>
                </a:r>
                <a:r>
                  <a:rPr lang="es-CO" dirty="0"/>
                  <a:t>. </a:t>
                </a:r>
              </a:p>
              <a:p>
                <a:r>
                  <a:rPr lang="es-CO" dirty="0" err="1"/>
                  <a:t>It</a:t>
                </a:r>
                <a:r>
                  <a:rPr lang="es-CO" dirty="0"/>
                  <a:t> </a:t>
                </a:r>
                <a:r>
                  <a:rPr lang="es-CO" dirty="0" err="1"/>
                  <a:t>takes</a:t>
                </a:r>
                <a:r>
                  <a:rPr lang="es-CO" dirty="0"/>
                  <a:t> a </a:t>
                </a:r>
                <a:r>
                  <a:rPr lang="es-CO" dirty="0" err="1"/>
                  <a:t>classical</a:t>
                </a:r>
                <a:r>
                  <a:rPr lang="es-CO" dirty="0"/>
                  <a:t> </a:t>
                </a:r>
                <a:r>
                  <a:rPr lang="es-CO" dirty="0" err="1"/>
                  <a:t>datapoint</a:t>
                </a:r>
                <a:r>
                  <a:rPr lang="es-CO" dirty="0"/>
                  <a:t> </a:t>
                </a:r>
                <a14:m>
                  <m:oMath xmlns:m="http://schemas.openxmlformats.org/officeDocument/2006/math">
                    <m:r>
                      <a:rPr lang="es-ES" smtClean="0">
                        <a:latin typeface="Cambria Math" panose="02040503050406030204" pitchFamily="18" charset="0"/>
                      </a:rPr>
                      <m:t>𝑿</m:t>
                    </m:r>
                  </m:oMath>
                </a14:m>
                <a:r>
                  <a:rPr lang="es-CO" dirty="0"/>
                  <a:t> and </a:t>
                </a:r>
                <a:r>
                  <a:rPr lang="es-CO" dirty="0" err="1"/>
                  <a:t>translates</a:t>
                </a:r>
                <a:r>
                  <a:rPr lang="es-CO" dirty="0"/>
                  <a:t> </a:t>
                </a:r>
                <a:r>
                  <a:rPr lang="es-CO" dirty="0" err="1"/>
                  <a:t>it</a:t>
                </a:r>
                <a:r>
                  <a:rPr lang="es-CO" dirty="0"/>
                  <a:t> </a:t>
                </a:r>
                <a:r>
                  <a:rPr lang="es-CO" dirty="0" err="1"/>
                  <a:t>into</a:t>
                </a:r>
                <a:r>
                  <a:rPr lang="es-CO" dirty="0"/>
                  <a:t> a set </a:t>
                </a:r>
                <a:r>
                  <a:rPr lang="es-CO" dirty="0" err="1"/>
                  <a:t>of</a:t>
                </a:r>
                <a:r>
                  <a:rPr lang="es-CO" dirty="0"/>
                  <a:t> gate </a:t>
                </a:r>
                <a:r>
                  <a:rPr lang="es-CO" dirty="0" err="1"/>
                  <a:t>parameters</a:t>
                </a:r>
                <a:r>
                  <a:rPr lang="es-CO" dirty="0"/>
                  <a:t> in a quantum </a:t>
                </a:r>
                <a:r>
                  <a:rPr lang="es-CO" dirty="0" err="1"/>
                  <a:t>circuit</a:t>
                </a:r>
                <a:r>
                  <a:rPr lang="es-CO" dirty="0"/>
                  <a:t>, </a:t>
                </a:r>
                <a:r>
                  <a:rPr lang="es-CO" dirty="0" err="1"/>
                  <a:t>creating</a:t>
                </a:r>
                <a:r>
                  <a:rPr lang="es-CO" dirty="0"/>
                  <a:t> a quantum </a:t>
                </a:r>
                <a:r>
                  <a:rPr lang="es-CO" dirty="0" err="1"/>
                  <a:t>state</a:t>
                </a:r>
                <a:r>
                  <a:rPr lang="es-CO" dirty="0"/>
                  <a:t> </a:t>
                </a:r>
                <a14:m>
                  <m:oMath xmlns:m="http://schemas.openxmlformats.org/officeDocument/2006/math">
                    <m:d>
                      <m:dPr>
                        <m:begChr m:val=""/>
                        <m:endChr m:val="⟩"/>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s-ES" i="1" smtClean="0">
                                    <a:latin typeface="Cambria Math" panose="02040503050406030204" pitchFamily="18" charset="0"/>
                                  </a:rPr>
                                </m:ctrlPr>
                              </m:sSubPr>
                              <m:e>
                                <m:r>
                                  <a:rPr lang="es-ES">
                                    <a:latin typeface="Cambria Math" panose="02040503050406030204" pitchFamily="18" charset="0"/>
                                  </a:rPr>
                                  <m:t>𝝍</m:t>
                                </m:r>
                              </m:e>
                              <m:sub>
                                <m:r>
                                  <a:rPr lang="es-ES" smtClean="0">
                                    <a:latin typeface="Cambria Math" panose="02040503050406030204" pitchFamily="18" charset="0"/>
                                  </a:rPr>
                                  <m:t>𝑿</m:t>
                                </m:r>
                              </m:sub>
                            </m:sSub>
                          </m:e>
                        </m:d>
                      </m:e>
                    </m:d>
                  </m:oMath>
                </a14:m>
                <a:r>
                  <a:rPr lang="es-CO" dirty="0"/>
                  <a:t>. </a:t>
                </a:r>
              </a:p>
            </p:txBody>
          </p:sp>
        </mc:Choice>
        <mc:Fallback xmlns="">
          <p:sp>
            <p:nvSpPr>
              <p:cNvPr id="4" name="Marcador de contenido 3">
                <a:extLst>
                  <a:ext uri="{FF2B5EF4-FFF2-40B4-BE49-F238E27FC236}">
                    <a16:creationId xmlns:a16="http://schemas.microsoft.com/office/drawing/2014/main" id="{97B38320-F9F3-8A6B-6E93-DE4EC292E62A}"/>
                  </a:ext>
                </a:extLst>
              </p:cNvPr>
              <p:cNvSpPr>
                <a:spLocks noGrp="1" noRot="1" noChangeAspect="1" noMove="1" noResize="1" noEditPoints="1" noAdjustHandles="1" noChangeArrowheads="1" noChangeShapeType="1" noTextEdit="1"/>
              </p:cNvSpPr>
              <p:nvPr>
                <p:ph idx="1"/>
              </p:nvPr>
            </p:nvSpPr>
            <p:spPr>
              <a:xfrm>
                <a:off x="760850" y="1828801"/>
                <a:ext cx="7622300" cy="4049486"/>
              </a:xfrm>
              <a:blipFill>
                <a:blip r:embed="rId2"/>
                <a:stretch>
                  <a:fillRect l="-160" t="-1054" r="-640"/>
                </a:stretch>
              </a:blipFill>
            </p:spPr>
            <p:txBody>
              <a:bodyPr/>
              <a:lstStyle/>
              <a:p>
                <a:r>
                  <a:rPr lang="es-CO">
                    <a:noFill/>
                  </a:rPr>
                  <a:t> </a:t>
                </a:r>
              </a:p>
            </p:txBody>
          </p:sp>
        </mc:Fallback>
      </mc:AlternateContent>
      <p:grpSp>
        <p:nvGrpSpPr>
          <p:cNvPr id="14" name="Grupo 13">
            <a:extLst>
              <a:ext uri="{FF2B5EF4-FFF2-40B4-BE49-F238E27FC236}">
                <a16:creationId xmlns:a16="http://schemas.microsoft.com/office/drawing/2014/main" id="{8D659A99-B520-BFBD-53A6-57D1503EDC54}"/>
              </a:ext>
            </a:extLst>
          </p:cNvPr>
          <p:cNvGrpSpPr/>
          <p:nvPr/>
        </p:nvGrpSpPr>
        <p:grpSpPr>
          <a:xfrm>
            <a:off x="1130411" y="3523130"/>
            <a:ext cx="6946789" cy="2447367"/>
            <a:chOff x="852505" y="3253186"/>
            <a:chExt cx="7438991" cy="2699381"/>
          </a:xfrm>
        </p:grpSpPr>
        <p:pic>
          <p:nvPicPr>
            <p:cNvPr id="11" name="Imagen 10">
              <a:extLst>
                <a:ext uri="{FF2B5EF4-FFF2-40B4-BE49-F238E27FC236}">
                  <a16:creationId xmlns:a16="http://schemas.microsoft.com/office/drawing/2014/main" id="{7A46AB23-2E3A-2CE9-B6B4-BEE341160F91}"/>
                </a:ext>
              </a:extLst>
            </p:cNvPr>
            <p:cNvPicPr>
              <a:picLocks noChangeAspect="1"/>
            </p:cNvPicPr>
            <p:nvPr/>
          </p:nvPicPr>
          <p:blipFill>
            <a:blip r:embed="rId3"/>
            <a:stretch>
              <a:fillRect/>
            </a:stretch>
          </p:blipFill>
          <p:spPr>
            <a:xfrm>
              <a:off x="3414551" y="3253186"/>
              <a:ext cx="2314898" cy="1157449"/>
            </a:xfrm>
            <a:prstGeom prst="rect">
              <a:avLst/>
            </a:prstGeom>
          </p:spPr>
        </p:pic>
        <p:pic>
          <p:nvPicPr>
            <p:cNvPr id="12" name="Imagen 11">
              <a:extLst>
                <a:ext uri="{FF2B5EF4-FFF2-40B4-BE49-F238E27FC236}">
                  <a16:creationId xmlns:a16="http://schemas.microsoft.com/office/drawing/2014/main" id="{C464E3B2-DA4F-8A3B-C0BA-7972ECB7929D}"/>
                </a:ext>
              </a:extLst>
            </p:cNvPr>
            <p:cNvPicPr>
              <a:picLocks noChangeAspect="1"/>
            </p:cNvPicPr>
            <p:nvPr/>
          </p:nvPicPr>
          <p:blipFill>
            <a:blip r:embed="rId4"/>
            <a:stretch>
              <a:fillRect/>
            </a:stretch>
          </p:blipFill>
          <p:spPr>
            <a:xfrm>
              <a:off x="852505" y="4849052"/>
              <a:ext cx="7438991" cy="1103515"/>
            </a:xfrm>
            <a:prstGeom prst="rect">
              <a:avLst/>
            </a:prstGeom>
          </p:spPr>
        </p:pic>
        <p:sp>
          <p:nvSpPr>
            <p:cNvPr id="13" name="Flecha: hacia abajo 12">
              <a:extLst>
                <a:ext uri="{FF2B5EF4-FFF2-40B4-BE49-F238E27FC236}">
                  <a16:creationId xmlns:a16="http://schemas.microsoft.com/office/drawing/2014/main" id="{22904DDF-8CA1-8CEE-44B7-3F382607DD0B}"/>
                </a:ext>
              </a:extLst>
            </p:cNvPr>
            <p:cNvSpPr/>
            <p:nvPr/>
          </p:nvSpPr>
          <p:spPr>
            <a:xfrm>
              <a:off x="4436985" y="4410635"/>
              <a:ext cx="270030" cy="3008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12059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8FEB4E4-52B8-6B11-991F-58A182FA62A1}"/>
              </a:ext>
            </a:extLst>
          </p:cNvPr>
          <p:cNvSpPr>
            <a:spLocks noGrp="1"/>
          </p:cNvSpPr>
          <p:nvPr>
            <p:ph type="title"/>
          </p:nvPr>
        </p:nvSpPr>
        <p:spPr>
          <a:xfrm>
            <a:off x="347617" y="365760"/>
            <a:ext cx="8448766" cy="1325562"/>
          </a:xfrm>
        </p:spPr>
        <p:txBody>
          <a:bodyPr/>
          <a:lstStyle/>
          <a:p>
            <a:r>
              <a:rPr lang="es-ES" dirty="0" err="1"/>
              <a:t>Parametrized</a:t>
            </a:r>
            <a:r>
              <a:rPr lang="es-ES" dirty="0"/>
              <a:t> Quantum </a:t>
            </a:r>
            <a:r>
              <a:rPr lang="es-ES" dirty="0" err="1"/>
              <a:t>Circuit</a:t>
            </a:r>
            <a:br>
              <a:rPr lang="es-ES" dirty="0"/>
            </a:br>
            <a:r>
              <a:rPr lang="es-CO" sz="3600" i="1" dirty="0" err="1">
                <a:solidFill>
                  <a:srgbClr val="0000FF"/>
                </a:solidFill>
              </a:rPr>
              <a:t>Ansatz</a:t>
            </a:r>
            <a:endParaRPr lang="es-CO" dirty="0"/>
          </a:p>
        </p:txBody>
      </p:sp>
      <p:sp>
        <p:nvSpPr>
          <p:cNvPr id="4" name="Marcador de contenido 3">
            <a:extLst>
              <a:ext uri="{FF2B5EF4-FFF2-40B4-BE49-F238E27FC236}">
                <a16:creationId xmlns:a16="http://schemas.microsoft.com/office/drawing/2014/main" id="{D2508D63-A963-1BD4-1566-4098078249D4}"/>
              </a:ext>
            </a:extLst>
          </p:cNvPr>
          <p:cNvSpPr>
            <a:spLocks noGrp="1"/>
          </p:cNvSpPr>
          <p:nvPr>
            <p:ph idx="1"/>
          </p:nvPr>
        </p:nvSpPr>
        <p:spPr>
          <a:xfrm>
            <a:off x="760850" y="1828801"/>
            <a:ext cx="7622300" cy="4049486"/>
          </a:xfrm>
        </p:spPr>
        <p:txBody>
          <a:bodyPr>
            <a:normAutofit/>
          </a:bodyPr>
          <a:lstStyle/>
          <a:p>
            <a:r>
              <a:rPr lang="en-US" dirty="0"/>
              <a:t>An ansatz is typically a quantum circuit with trainable parameters (also known as variational parameters or angles). These parameters are adjusted during the optimization process to minimize a cost function related to the specific machine learning task.</a:t>
            </a:r>
          </a:p>
          <a:p>
            <a:r>
              <a:rPr lang="en-US" dirty="0"/>
              <a:t>Classical optimization algorithms adjust the parameters of the ansatz based on the feedback from the cost function evaluated on a quantum computer or quantum simulator.</a:t>
            </a:r>
          </a:p>
        </p:txBody>
      </p:sp>
    </p:spTree>
    <p:extLst>
      <p:ext uri="{BB962C8B-B14F-4D97-AF65-F5344CB8AC3E}">
        <p14:creationId xmlns:p14="http://schemas.microsoft.com/office/powerpoint/2010/main" val="3774871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58EC306-0830-3041-DCCB-177B1D48DABB}"/>
              </a:ext>
            </a:extLst>
          </p:cNvPr>
          <p:cNvSpPr>
            <a:spLocks noGrp="1"/>
          </p:cNvSpPr>
          <p:nvPr>
            <p:ph type="title"/>
          </p:nvPr>
        </p:nvSpPr>
        <p:spPr/>
        <p:txBody>
          <a:bodyPr/>
          <a:lstStyle/>
          <a:p>
            <a:r>
              <a:rPr lang="es-ES" dirty="0" err="1"/>
              <a:t>Parametrized</a:t>
            </a:r>
            <a:r>
              <a:rPr lang="es-ES" dirty="0"/>
              <a:t> Quantum </a:t>
            </a:r>
            <a:r>
              <a:rPr lang="es-ES" dirty="0" err="1"/>
              <a:t>Circuit</a:t>
            </a:r>
            <a:br>
              <a:rPr lang="es-ES" dirty="0"/>
            </a:br>
            <a:r>
              <a:rPr lang="es-CO" sz="3600" i="1" dirty="0" err="1">
                <a:solidFill>
                  <a:srgbClr val="0000FF"/>
                </a:solidFill>
              </a:rPr>
              <a:t>Ansatz</a:t>
            </a:r>
            <a:r>
              <a:rPr lang="es-CO" sz="3600" i="1" dirty="0">
                <a:solidFill>
                  <a:srgbClr val="0000FF"/>
                </a:solidFill>
              </a:rPr>
              <a:t> </a:t>
            </a:r>
            <a:r>
              <a:rPr lang="es-CO" sz="2800" i="1" dirty="0">
                <a:solidFill>
                  <a:srgbClr val="0000FF"/>
                </a:solidFill>
              </a:rPr>
              <a:t>(..</a:t>
            </a:r>
            <a:r>
              <a:rPr lang="es-CO" sz="2800" i="1" dirty="0" err="1">
                <a:solidFill>
                  <a:srgbClr val="0000FF"/>
                </a:solidFill>
              </a:rPr>
              <a:t>cont</a:t>
            </a:r>
            <a:r>
              <a:rPr lang="es-CO" sz="2800" i="1" dirty="0">
                <a:solidFill>
                  <a:srgbClr val="0000FF"/>
                </a:solidFill>
              </a:rPr>
              <a:t>)</a:t>
            </a:r>
            <a:endParaRPr lang="es-CO" dirty="0"/>
          </a:p>
        </p:txBody>
      </p:sp>
      <p:sp>
        <p:nvSpPr>
          <p:cNvPr id="4" name="Marcador de contenido 3">
            <a:extLst>
              <a:ext uri="{FF2B5EF4-FFF2-40B4-BE49-F238E27FC236}">
                <a16:creationId xmlns:a16="http://schemas.microsoft.com/office/drawing/2014/main" id="{2021E800-AEC2-F9C9-5F07-3B4EF841114F}"/>
              </a:ext>
            </a:extLst>
          </p:cNvPr>
          <p:cNvSpPr>
            <a:spLocks noGrp="1"/>
          </p:cNvSpPr>
          <p:nvPr>
            <p:ph idx="1"/>
          </p:nvPr>
        </p:nvSpPr>
        <p:spPr/>
        <p:txBody>
          <a:bodyPr/>
          <a:lstStyle/>
          <a:p>
            <a:r>
              <a:rPr lang="en-US"/>
              <a:t>Popular ansatz structures include:</a:t>
            </a:r>
          </a:p>
          <a:p>
            <a:pPr lvl="1"/>
            <a:r>
              <a:rPr lang="en-US"/>
              <a:t>Hardware Efficient Ansatz (HEA): Designed to be compatible with the connectivity of a specific quantum device.</a:t>
            </a:r>
          </a:p>
          <a:p>
            <a:pPr lvl="1"/>
            <a:r>
              <a:rPr lang="en-US"/>
              <a:t>Random Ansatz: Parameters are randomly initialized, and the optimizer learns suitable values during training.</a:t>
            </a:r>
          </a:p>
          <a:p>
            <a:pPr lvl="1"/>
            <a:r>
              <a:rPr lang="en-US"/>
              <a:t>Entangled Layer Ansatz: Alternating layers of entangling gates and single-qubit rotations.</a:t>
            </a:r>
            <a:endParaRPr lang="en-US" dirty="0"/>
          </a:p>
        </p:txBody>
      </p:sp>
    </p:spTree>
    <p:extLst>
      <p:ext uri="{BB962C8B-B14F-4D97-AF65-F5344CB8AC3E}">
        <p14:creationId xmlns:p14="http://schemas.microsoft.com/office/powerpoint/2010/main" val="3619362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FAC6CD-4E14-1C61-AB3D-CA4DABB33EFC}"/>
              </a:ext>
            </a:extLst>
          </p:cNvPr>
          <p:cNvSpPr>
            <a:spLocks noGrp="1"/>
          </p:cNvSpPr>
          <p:nvPr>
            <p:ph type="title"/>
          </p:nvPr>
        </p:nvSpPr>
        <p:spPr>
          <a:xfrm>
            <a:off x="347617" y="365760"/>
            <a:ext cx="8448766" cy="1325562"/>
          </a:xfrm>
        </p:spPr>
        <p:txBody>
          <a:bodyPr/>
          <a:lstStyle/>
          <a:p>
            <a:r>
              <a:rPr lang="es-CO" dirty="0" err="1"/>
              <a:t>Ansatz</a:t>
            </a:r>
            <a:br>
              <a:rPr lang="es-CO" dirty="0"/>
            </a:br>
            <a:r>
              <a:rPr lang="es-CO" sz="3600" i="1" dirty="0" err="1">
                <a:solidFill>
                  <a:srgbClr val="0000FF"/>
                </a:solidFill>
              </a:rPr>
              <a:t>Strongly</a:t>
            </a:r>
            <a:r>
              <a:rPr lang="es-CO" sz="3600" i="1" dirty="0">
                <a:solidFill>
                  <a:srgbClr val="0000FF"/>
                </a:solidFill>
              </a:rPr>
              <a:t> </a:t>
            </a:r>
            <a:r>
              <a:rPr lang="es-CO" sz="3600" i="1" dirty="0" err="1">
                <a:solidFill>
                  <a:srgbClr val="0000FF"/>
                </a:solidFill>
              </a:rPr>
              <a:t>Entangling</a:t>
            </a:r>
            <a:r>
              <a:rPr lang="es-CO" sz="3600" i="1" dirty="0">
                <a:solidFill>
                  <a:srgbClr val="0000FF"/>
                </a:solidFill>
              </a:rPr>
              <a:t> </a:t>
            </a:r>
            <a:r>
              <a:rPr lang="es-CO" sz="3600" i="1" dirty="0" err="1">
                <a:solidFill>
                  <a:srgbClr val="0000FF"/>
                </a:solidFill>
              </a:rPr>
              <a:t>Layers</a:t>
            </a:r>
            <a:endParaRPr lang="es-CO" i="1" dirty="0">
              <a:solidFill>
                <a:srgbClr val="0000FF"/>
              </a:solidFill>
            </a:endParaRPr>
          </a:p>
        </p:txBody>
      </p:sp>
      <p:sp>
        <p:nvSpPr>
          <p:cNvPr id="6" name="Marcador de contenido 5">
            <a:extLst>
              <a:ext uri="{FF2B5EF4-FFF2-40B4-BE49-F238E27FC236}">
                <a16:creationId xmlns:a16="http://schemas.microsoft.com/office/drawing/2014/main" id="{D697C388-9F39-22B1-4A74-C02640DDA54F}"/>
              </a:ext>
            </a:extLst>
          </p:cNvPr>
          <p:cNvSpPr>
            <a:spLocks noGrp="1"/>
          </p:cNvSpPr>
          <p:nvPr>
            <p:ph idx="1"/>
          </p:nvPr>
        </p:nvSpPr>
        <p:spPr>
          <a:xfrm>
            <a:off x="760850" y="1828801"/>
            <a:ext cx="7622300" cy="4049486"/>
          </a:xfrm>
        </p:spPr>
        <p:txBody>
          <a:bodyPr/>
          <a:lstStyle/>
          <a:p>
            <a:r>
              <a:rPr lang="en-US" dirty="0"/>
              <a:t>This is an example of two 4-qubit strongly entangling layers:</a:t>
            </a:r>
            <a:endParaRPr lang="es-CO" dirty="0"/>
          </a:p>
        </p:txBody>
      </p:sp>
      <p:pic>
        <p:nvPicPr>
          <p:cNvPr id="4" name="Imagen 3" descr="Diagrama, Dibujo de ingeniería&#10;&#10;Descripción generada automáticamente">
            <a:extLst>
              <a:ext uri="{FF2B5EF4-FFF2-40B4-BE49-F238E27FC236}">
                <a16:creationId xmlns:a16="http://schemas.microsoft.com/office/drawing/2014/main" id="{C4D99290-10E9-1385-CE3F-CEBCA66FCA96}"/>
              </a:ext>
            </a:extLst>
          </p:cNvPr>
          <p:cNvPicPr>
            <a:picLocks noChangeAspect="1"/>
          </p:cNvPicPr>
          <p:nvPr/>
        </p:nvPicPr>
        <p:blipFill>
          <a:blip r:embed="rId2"/>
          <a:stretch>
            <a:fillRect/>
          </a:stretch>
        </p:blipFill>
        <p:spPr>
          <a:xfrm>
            <a:off x="927350" y="2705318"/>
            <a:ext cx="7289300" cy="28635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22789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948E090-830D-C370-38E0-AB5D019AC61E}"/>
              </a:ext>
            </a:extLst>
          </p:cNvPr>
          <p:cNvSpPr>
            <a:spLocks noGrp="1"/>
          </p:cNvSpPr>
          <p:nvPr>
            <p:ph type="title"/>
          </p:nvPr>
        </p:nvSpPr>
        <p:spPr>
          <a:xfrm>
            <a:off x="347617" y="365760"/>
            <a:ext cx="8448766" cy="1325562"/>
          </a:xfrm>
        </p:spPr>
        <p:txBody>
          <a:bodyPr/>
          <a:lstStyle/>
          <a:p>
            <a:r>
              <a:rPr lang="es-ES" sz="4400" dirty="0" err="1"/>
              <a:t>Classical</a:t>
            </a:r>
            <a:r>
              <a:rPr lang="es-ES" sz="4400" dirty="0"/>
              <a:t> </a:t>
            </a:r>
            <a:r>
              <a:rPr lang="es-ES" sz="4400" dirty="0" err="1"/>
              <a:t>Post-processing</a:t>
            </a:r>
            <a:br>
              <a:rPr lang="es-CO" dirty="0"/>
            </a:br>
            <a:r>
              <a:rPr lang="es-CO" sz="3600" dirty="0" err="1">
                <a:solidFill>
                  <a:srgbClr val="0000FF"/>
                </a:solidFill>
              </a:rPr>
              <a:t>Loss</a:t>
            </a:r>
            <a:r>
              <a:rPr lang="es-CO" sz="3600" dirty="0">
                <a:solidFill>
                  <a:srgbClr val="0000FF"/>
                </a:solidFill>
              </a:rPr>
              <a:t> </a:t>
            </a:r>
            <a:r>
              <a:rPr lang="es-CO" sz="3600" dirty="0" err="1">
                <a:solidFill>
                  <a:srgbClr val="0000FF"/>
                </a:solidFill>
              </a:rPr>
              <a:t>Function</a:t>
            </a:r>
            <a:endParaRPr lang="es-CO" sz="3600" dirty="0">
              <a:solidFill>
                <a:srgbClr val="0000FF"/>
              </a:solidFill>
            </a:endParaRPr>
          </a:p>
        </p:txBody>
      </p:sp>
      <p:sp>
        <p:nvSpPr>
          <p:cNvPr id="4" name="Marcador de contenido 3">
            <a:extLst>
              <a:ext uri="{FF2B5EF4-FFF2-40B4-BE49-F238E27FC236}">
                <a16:creationId xmlns:a16="http://schemas.microsoft.com/office/drawing/2014/main" id="{3ACF89DE-70E0-3214-6248-6863A8A315DE}"/>
              </a:ext>
            </a:extLst>
          </p:cNvPr>
          <p:cNvSpPr>
            <a:spLocks noGrp="1"/>
          </p:cNvSpPr>
          <p:nvPr>
            <p:ph idx="1"/>
          </p:nvPr>
        </p:nvSpPr>
        <p:spPr>
          <a:xfrm>
            <a:off x="760850" y="1828801"/>
            <a:ext cx="7622300" cy="4049486"/>
          </a:xfrm>
        </p:spPr>
        <p:txBody>
          <a:bodyPr/>
          <a:lstStyle/>
          <a:p>
            <a:r>
              <a:rPr lang="en-US" dirty="0"/>
              <a:t>Machines learn by means of a loss function. </a:t>
            </a:r>
          </a:p>
          <a:p>
            <a:r>
              <a:rPr lang="en-US" dirty="0"/>
              <a:t>It’s a method of evaluating how well specific algorithm models the given data. If predictions deviates too much from actual results, loss function would result in a very large number. </a:t>
            </a:r>
          </a:p>
          <a:p>
            <a:r>
              <a:rPr lang="en-US" dirty="0"/>
              <a:t>Gradually, with the help of some optimization function, loss function learns to reduce the error in prediction.</a:t>
            </a:r>
            <a:endParaRPr lang="es-CO" dirty="0"/>
          </a:p>
        </p:txBody>
      </p:sp>
      <p:pic>
        <p:nvPicPr>
          <p:cNvPr id="10" name="Imagen 9">
            <a:extLst>
              <a:ext uri="{FF2B5EF4-FFF2-40B4-BE49-F238E27FC236}">
                <a16:creationId xmlns:a16="http://schemas.microsoft.com/office/drawing/2014/main" id="{A659253D-B98C-83FF-E17E-E2BB032892F2}"/>
              </a:ext>
            </a:extLst>
          </p:cNvPr>
          <p:cNvPicPr>
            <a:picLocks noChangeAspect="1"/>
          </p:cNvPicPr>
          <p:nvPr/>
        </p:nvPicPr>
        <p:blipFill>
          <a:blip r:embed="rId2"/>
          <a:stretch>
            <a:fillRect/>
          </a:stretch>
        </p:blipFill>
        <p:spPr>
          <a:xfrm>
            <a:off x="1115760" y="4070412"/>
            <a:ext cx="3185224" cy="9412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Imagen 11">
            <a:extLst>
              <a:ext uri="{FF2B5EF4-FFF2-40B4-BE49-F238E27FC236}">
                <a16:creationId xmlns:a16="http://schemas.microsoft.com/office/drawing/2014/main" id="{1C91E815-4967-3D3D-9EB3-C4ACB4E01D33}"/>
              </a:ext>
            </a:extLst>
          </p:cNvPr>
          <p:cNvPicPr>
            <a:picLocks noChangeAspect="1"/>
          </p:cNvPicPr>
          <p:nvPr/>
        </p:nvPicPr>
        <p:blipFill>
          <a:blip r:embed="rId3"/>
          <a:stretch>
            <a:fillRect/>
          </a:stretch>
        </p:blipFill>
        <p:spPr>
          <a:xfrm>
            <a:off x="4822651" y="4087751"/>
            <a:ext cx="3304112" cy="9065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Imagen 13">
            <a:extLst>
              <a:ext uri="{FF2B5EF4-FFF2-40B4-BE49-F238E27FC236}">
                <a16:creationId xmlns:a16="http://schemas.microsoft.com/office/drawing/2014/main" id="{82134307-AFBB-7268-8917-0BC5DE71CDDA}"/>
              </a:ext>
            </a:extLst>
          </p:cNvPr>
          <p:cNvPicPr>
            <a:picLocks noChangeAspect="1"/>
          </p:cNvPicPr>
          <p:nvPr/>
        </p:nvPicPr>
        <p:blipFill>
          <a:blip r:embed="rId4"/>
          <a:stretch>
            <a:fillRect/>
          </a:stretch>
        </p:blipFill>
        <p:spPr>
          <a:xfrm>
            <a:off x="3127878" y="5360747"/>
            <a:ext cx="2888245" cy="8890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27839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6FE346F-A2A4-6FDD-ECA8-79A4D1C75FCB}"/>
              </a:ext>
            </a:extLst>
          </p:cNvPr>
          <p:cNvSpPr>
            <a:spLocks noGrp="1"/>
          </p:cNvSpPr>
          <p:nvPr>
            <p:ph type="title"/>
          </p:nvPr>
        </p:nvSpPr>
        <p:spPr/>
        <p:txBody>
          <a:bodyPr anchor="ctr">
            <a:normAutofit/>
          </a:bodyPr>
          <a:lstStyle/>
          <a:p>
            <a:r>
              <a:rPr lang="es-ES" dirty="0" err="1"/>
              <a:t>Download</a:t>
            </a:r>
            <a:r>
              <a:rPr lang="es-ES" dirty="0"/>
              <a:t> </a:t>
            </a:r>
            <a:r>
              <a:rPr lang="es-ES" dirty="0" err="1"/>
              <a:t>this</a:t>
            </a:r>
            <a:r>
              <a:rPr lang="es-ES" dirty="0"/>
              <a:t> </a:t>
            </a:r>
            <a:r>
              <a:rPr lang="es-ES" dirty="0" err="1"/>
              <a:t>presentation</a:t>
            </a:r>
            <a:r>
              <a:rPr lang="es-ES" dirty="0"/>
              <a:t> and </a:t>
            </a:r>
            <a:r>
              <a:rPr lang="es-ES" dirty="0" err="1"/>
              <a:t>examples</a:t>
            </a:r>
            <a:endParaRPr lang="es-CO" dirty="0"/>
          </a:p>
        </p:txBody>
      </p:sp>
      <p:pic>
        <p:nvPicPr>
          <p:cNvPr id="3" name="Imagen 2">
            <a:extLst>
              <a:ext uri="{FF2B5EF4-FFF2-40B4-BE49-F238E27FC236}">
                <a16:creationId xmlns:a16="http://schemas.microsoft.com/office/drawing/2014/main" id="{88EA0033-3F01-3108-A0FE-CFC065451369}"/>
              </a:ext>
            </a:extLst>
          </p:cNvPr>
          <p:cNvPicPr>
            <a:picLocks noChangeAspect="1"/>
          </p:cNvPicPr>
          <p:nvPr/>
        </p:nvPicPr>
        <p:blipFill>
          <a:blip r:embed="rId2"/>
          <a:stretch>
            <a:fillRect/>
          </a:stretch>
        </p:blipFill>
        <p:spPr>
          <a:xfrm>
            <a:off x="2506642" y="1775620"/>
            <a:ext cx="4130717" cy="4190757"/>
          </a:xfrm>
          <a:prstGeom prst="rect">
            <a:avLst/>
          </a:prstGeom>
        </p:spPr>
      </p:pic>
    </p:spTree>
    <p:extLst>
      <p:ext uri="{BB962C8B-B14F-4D97-AF65-F5344CB8AC3E}">
        <p14:creationId xmlns:p14="http://schemas.microsoft.com/office/powerpoint/2010/main" val="209813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1483CD1-CECF-0FE6-B352-64460EBB2BDC}"/>
              </a:ext>
            </a:extLst>
          </p:cNvPr>
          <p:cNvSpPr>
            <a:spLocks noGrp="1"/>
          </p:cNvSpPr>
          <p:nvPr>
            <p:ph type="title"/>
          </p:nvPr>
        </p:nvSpPr>
        <p:spPr>
          <a:xfrm>
            <a:off x="347617" y="365760"/>
            <a:ext cx="8448766" cy="1325562"/>
          </a:xfrm>
        </p:spPr>
        <p:txBody>
          <a:bodyPr/>
          <a:lstStyle/>
          <a:p>
            <a:r>
              <a:rPr lang="es-ES" sz="4400" dirty="0" err="1"/>
              <a:t>Classical</a:t>
            </a:r>
            <a:r>
              <a:rPr lang="es-ES" sz="4400" dirty="0"/>
              <a:t> </a:t>
            </a:r>
            <a:r>
              <a:rPr lang="es-ES" sz="4400" dirty="0" err="1"/>
              <a:t>Post-processing</a:t>
            </a:r>
            <a:br>
              <a:rPr lang="es-ES" dirty="0"/>
            </a:br>
            <a:r>
              <a:rPr lang="es-ES" sz="3600" dirty="0" err="1">
                <a:solidFill>
                  <a:srgbClr val="0000FF"/>
                </a:solidFill>
              </a:rPr>
              <a:t>Optimizer</a:t>
            </a:r>
            <a:endParaRPr lang="es-CO" sz="3600" dirty="0">
              <a:solidFill>
                <a:srgbClr val="0000FF"/>
              </a:solidFill>
            </a:endParaRPr>
          </a:p>
        </p:txBody>
      </p:sp>
      <p:sp>
        <p:nvSpPr>
          <p:cNvPr id="4" name="Marcador de contenido 3">
            <a:extLst>
              <a:ext uri="{FF2B5EF4-FFF2-40B4-BE49-F238E27FC236}">
                <a16:creationId xmlns:a16="http://schemas.microsoft.com/office/drawing/2014/main" id="{9D52D963-8439-2F74-8186-D4B4DC5E3C26}"/>
              </a:ext>
            </a:extLst>
          </p:cNvPr>
          <p:cNvSpPr>
            <a:spLocks noGrp="1"/>
          </p:cNvSpPr>
          <p:nvPr>
            <p:ph idx="1"/>
          </p:nvPr>
        </p:nvSpPr>
        <p:spPr>
          <a:xfrm>
            <a:off x="760850" y="1828801"/>
            <a:ext cx="7622300" cy="4049486"/>
          </a:xfrm>
        </p:spPr>
        <p:txBody>
          <a:bodyPr>
            <a:normAutofit/>
          </a:bodyPr>
          <a:lstStyle/>
          <a:p>
            <a:r>
              <a:rPr lang="en-US" dirty="0"/>
              <a:t>It is a routine used to adjust the parameters of a quantum circuit to minimize or maximize a specific cost function.</a:t>
            </a:r>
          </a:p>
          <a:p>
            <a:r>
              <a:rPr lang="en-US" dirty="0"/>
              <a:t>Common classical optimizers used in QML include:</a:t>
            </a:r>
          </a:p>
          <a:p>
            <a:pPr lvl="1"/>
            <a:r>
              <a:rPr lang="en-US" dirty="0"/>
              <a:t>Gradient Descent-Based Optimizers</a:t>
            </a:r>
          </a:p>
          <a:p>
            <a:pPr lvl="1"/>
            <a:r>
              <a:rPr lang="en-US" dirty="0" err="1"/>
              <a:t>Nelder</a:t>
            </a:r>
            <a:r>
              <a:rPr lang="en-US" dirty="0"/>
              <a:t>-Mead (NM)</a:t>
            </a:r>
          </a:p>
          <a:p>
            <a:pPr lvl="1"/>
            <a:r>
              <a:rPr lang="en-US" dirty="0"/>
              <a:t>Conjugate Gradient (CG)</a:t>
            </a:r>
          </a:p>
          <a:p>
            <a:pPr lvl="1"/>
            <a:r>
              <a:rPr lang="en-US" dirty="0"/>
              <a:t>COBYLA (Constrained Optimization BY Linear Approximations)</a:t>
            </a:r>
          </a:p>
          <a:p>
            <a:pPr lvl="1"/>
            <a:r>
              <a:rPr lang="en-US" dirty="0"/>
              <a:t>Limited-memory </a:t>
            </a:r>
            <a:r>
              <a:rPr lang="en-US" dirty="0" err="1"/>
              <a:t>Broyden</a:t>
            </a:r>
            <a:r>
              <a:rPr lang="en-US" dirty="0"/>
              <a:t>-Fletcher-Goldfarb-</a:t>
            </a:r>
            <a:r>
              <a:rPr lang="en-US" dirty="0" err="1"/>
              <a:t>Shanno</a:t>
            </a:r>
            <a:r>
              <a:rPr lang="en-US" dirty="0"/>
              <a:t> (L-BFGS)</a:t>
            </a:r>
          </a:p>
          <a:p>
            <a:r>
              <a:rPr lang="en-US" dirty="0"/>
              <a:t>The choice of optimizer depends on the specific characteristics of the optimization problem, the nature of the cost function, and the available resources. Different optimizers may converge at different rates or perform better under certain conditions.</a:t>
            </a:r>
          </a:p>
        </p:txBody>
      </p:sp>
    </p:spTree>
    <p:extLst>
      <p:ext uri="{BB962C8B-B14F-4D97-AF65-F5344CB8AC3E}">
        <p14:creationId xmlns:p14="http://schemas.microsoft.com/office/powerpoint/2010/main" val="2402958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a:t>Bibliography</a:t>
            </a:r>
            <a:endParaRPr lang="en-US" dirty="0"/>
          </a:p>
        </p:txBody>
      </p:sp>
      <p:sp>
        <p:nvSpPr>
          <p:cNvPr id="3" name="2 Marcador de contenido"/>
          <p:cNvSpPr>
            <a:spLocks noGrp="1"/>
          </p:cNvSpPr>
          <p:nvPr>
            <p:ph idx="1"/>
          </p:nvPr>
        </p:nvSpPr>
        <p:spPr/>
        <p:txBody>
          <a:bodyPr>
            <a:normAutofit/>
          </a:bodyPr>
          <a:lstStyle/>
          <a:p>
            <a:r>
              <a:rPr lang="en-US" dirty="0"/>
              <a:t>Frank </a:t>
            </a:r>
            <a:r>
              <a:rPr lang="en-US" dirty="0" err="1"/>
              <a:t>Zickert</a:t>
            </a:r>
            <a:r>
              <a:rPr lang="en-US" dirty="0"/>
              <a:t>. </a:t>
            </a:r>
            <a:r>
              <a:rPr lang="en-US" b="1" dirty="0"/>
              <a:t>Hands-On Quantum Machine Learning With Python. Volume 1</a:t>
            </a:r>
            <a:r>
              <a:rPr lang="en-US" dirty="0"/>
              <a:t>: Get Started. Available on: </a:t>
            </a:r>
            <a:r>
              <a:rPr lang="en-US" dirty="0">
                <a:hlinkClick r:id="rId3"/>
              </a:rPr>
              <a:t>https://prod-pyqml-bucket.s3-eu-west-1.amazonaws.com/pyqml.pdf</a:t>
            </a:r>
            <a:r>
              <a:rPr lang="en-US" dirty="0"/>
              <a:t> </a:t>
            </a:r>
          </a:p>
          <a:p>
            <a:r>
              <a:rPr lang="en-US" dirty="0"/>
              <a:t>Seth Lloyd. </a:t>
            </a:r>
            <a:r>
              <a:rPr lang="en-US" b="1" dirty="0"/>
              <a:t>Quantum Machine Learning</a:t>
            </a:r>
            <a:r>
              <a:rPr lang="en-US" dirty="0"/>
              <a:t>. Massachusetts Institute of Technology and Keio University. USA and Japan. Available on:  </a:t>
            </a:r>
            <a:r>
              <a:rPr lang="en-US" dirty="0">
                <a:hlinkClick r:id="rId4"/>
              </a:rPr>
              <a:t>https://www.youtube.com/watch?v=Lbndu5EIWvI</a:t>
            </a:r>
            <a:r>
              <a:rPr lang="en-US" dirty="0"/>
              <a:t> </a:t>
            </a:r>
          </a:p>
          <a:p>
            <a:r>
              <a:rPr lang="en-US" dirty="0"/>
              <a:t>Nathaniel E. </a:t>
            </a:r>
            <a:r>
              <a:rPr lang="en-US" dirty="0" err="1"/>
              <a:t>Helwig</a:t>
            </a:r>
            <a:r>
              <a:rPr lang="en-US" dirty="0"/>
              <a:t>. </a:t>
            </a:r>
            <a:r>
              <a:rPr lang="en-US" b="1" dirty="0"/>
              <a:t>Data, Covariance, and Correlation Matrix</a:t>
            </a:r>
            <a:r>
              <a:rPr lang="en-US" dirty="0"/>
              <a:t>. University of Minnesota. Available on: </a:t>
            </a:r>
            <a:r>
              <a:rPr lang="en-US" dirty="0">
                <a:hlinkClick r:id="rId5"/>
              </a:rPr>
              <a:t>http://users.stat.umn.edu/~helwig/notes/datamat-Notes.pdf</a:t>
            </a:r>
            <a:r>
              <a:rPr lang="en-US" dirty="0"/>
              <a:t> </a:t>
            </a:r>
          </a:p>
          <a:p>
            <a:r>
              <a:rPr lang="en-US" dirty="0"/>
              <a:t>Nathaniel E. </a:t>
            </a:r>
            <a:r>
              <a:rPr lang="en-US" dirty="0" err="1"/>
              <a:t>Helwig</a:t>
            </a:r>
            <a:r>
              <a:rPr lang="en-US" dirty="0"/>
              <a:t>. </a:t>
            </a:r>
            <a:r>
              <a:rPr lang="en-US" b="1" dirty="0"/>
              <a:t>Nonparametric Independence Tests</a:t>
            </a:r>
            <a:r>
              <a:rPr lang="en-US" dirty="0"/>
              <a:t>. University of Minnesota. Available on: </a:t>
            </a:r>
            <a:r>
              <a:rPr lang="en-US" dirty="0">
                <a:hlinkClick r:id="rId6"/>
              </a:rPr>
              <a:t>http://users.stat.umn.edu/~helwig/notes/npind-Notes.pdf</a:t>
            </a:r>
            <a:r>
              <a:rPr lang="en-US" dirty="0"/>
              <a:t> </a:t>
            </a:r>
          </a:p>
        </p:txBody>
      </p:sp>
      <p:sp>
        <p:nvSpPr>
          <p:cNvPr id="4" name="3 Marcador de número de diapositiva"/>
          <p:cNvSpPr>
            <a:spLocks noGrp="1"/>
          </p:cNvSpPr>
          <p:nvPr>
            <p:ph type="sldNum" sz="quarter" idx="12"/>
          </p:nvPr>
        </p:nvSpPr>
        <p:spPr>
          <a:xfrm>
            <a:off x="11292840" y="6172200"/>
            <a:ext cx="914400" cy="593725"/>
          </a:xfrm>
          <a:prstGeom prst="rect">
            <a:avLst/>
          </a:prstGeom>
        </p:spPr>
        <p:txBody>
          <a:bodyPr vert="horz" lIns="45720" tIns="45720" rIns="45720" bIns="45720" rtlCol="0" anchor="ctr">
            <a:normAutofit lnSpcReduction="10000"/>
          </a:bodyPr>
          <a:lstStyle>
            <a:defPPr>
              <a:defRPr lang="en-US"/>
            </a:defPPr>
            <a:lvl1pPr marL="0" algn="ctr" defTabSz="457200" rtl="0" eaLnBrk="1" latinLnBrk="0" hangingPunct="1">
              <a:defRPr sz="3600" kern="1200">
                <a:solidFill>
                  <a:schemeClr val="tx2">
                    <a:lumMod val="60000"/>
                    <a:lumOff val="4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D74F0F0-E016-4EF6-B7F2-7BBBFCD39B17}" type="slidenum">
              <a:rPr lang="es-ES" smtClean="0"/>
              <a:pPr/>
              <a:t>21</a:t>
            </a:fld>
            <a:endParaRPr lang="en-US"/>
          </a:p>
        </p:txBody>
      </p:sp>
    </p:spTree>
    <p:extLst>
      <p:ext uri="{BB962C8B-B14F-4D97-AF65-F5344CB8AC3E}">
        <p14:creationId xmlns:p14="http://schemas.microsoft.com/office/powerpoint/2010/main" val="331347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47617" y="365760"/>
            <a:ext cx="8448766" cy="1325562"/>
          </a:xfrm>
        </p:spPr>
        <p:txBody>
          <a:bodyPr>
            <a:normAutofit/>
          </a:bodyPr>
          <a:lstStyle/>
          <a:p>
            <a:r>
              <a:rPr lang="en-US" dirty="0"/>
              <a:t>Why Should You Bother With Quantum Machine Learning?</a:t>
            </a:r>
            <a:endParaRPr lang="es-ES" dirty="0"/>
          </a:p>
        </p:txBody>
      </p:sp>
      <p:sp>
        <p:nvSpPr>
          <p:cNvPr id="3" name="2 Marcador de contenido"/>
          <p:cNvSpPr>
            <a:spLocks noGrp="1"/>
          </p:cNvSpPr>
          <p:nvPr>
            <p:ph idx="1"/>
          </p:nvPr>
        </p:nvSpPr>
        <p:spPr>
          <a:xfrm>
            <a:off x="760850" y="1828801"/>
            <a:ext cx="7622300" cy="4049486"/>
          </a:xfrm>
        </p:spPr>
        <p:txBody>
          <a:bodyPr>
            <a:normAutofit/>
          </a:bodyPr>
          <a:lstStyle/>
          <a:p>
            <a:r>
              <a:rPr lang="en-US" dirty="0"/>
              <a:t>Machine learning is being applied to virtually every imaginable sector, from </a:t>
            </a:r>
            <a:r>
              <a:rPr lang="en-US" u="sng" dirty="0"/>
              <a:t>military to aerospace, from agriculture to manufacturing</a:t>
            </a:r>
            <a:r>
              <a:rPr lang="en-US" dirty="0"/>
              <a:t>, </a:t>
            </a:r>
            <a:r>
              <a:rPr lang="en-US" u="sng" dirty="0"/>
              <a:t>and from finance to healthcare.</a:t>
            </a:r>
          </a:p>
          <a:p>
            <a:pPr lvl="1"/>
            <a:r>
              <a:rPr lang="en-US" dirty="0"/>
              <a:t>But these algorithms become </a:t>
            </a:r>
            <a:r>
              <a:rPr lang="en-US" dirty="0">
                <a:highlight>
                  <a:srgbClr val="FFFF00"/>
                </a:highlight>
              </a:rPr>
              <a:t>increasingly hard to train</a:t>
            </a:r>
            <a:r>
              <a:rPr lang="en-US" dirty="0"/>
              <a:t> because they consist of billions of parameters</a:t>
            </a:r>
            <a:r>
              <a:rPr lang="en-US" baseline="30000" dirty="0"/>
              <a:t>1</a:t>
            </a:r>
            <a:r>
              <a:rPr lang="en-US" dirty="0"/>
              <a:t>. </a:t>
            </a:r>
          </a:p>
          <a:p>
            <a:r>
              <a:rPr lang="en-US" b="1" dirty="0"/>
              <a:t>Quantum computers </a:t>
            </a:r>
            <a:r>
              <a:rPr lang="en-US" dirty="0"/>
              <a:t>promise </a:t>
            </a:r>
            <a:r>
              <a:rPr lang="en-US" u="sng" dirty="0"/>
              <a:t>to solve such problems intractable with current computing technologies</a:t>
            </a:r>
            <a:r>
              <a:rPr lang="en-US" dirty="0"/>
              <a:t>. </a:t>
            </a:r>
          </a:p>
          <a:p>
            <a:pPr lvl="1"/>
            <a:r>
              <a:rPr lang="en-US" dirty="0">
                <a:highlight>
                  <a:srgbClr val="FFFF00"/>
                </a:highlight>
              </a:rPr>
              <a:t>Their ability to compute multiple states simultaneously</a:t>
            </a:r>
            <a:r>
              <a:rPr lang="en-US" dirty="0"/>
              <a:t> enables them to perform an indefinite number of superposed tasks in parallel. </a:t>
            </a:r>
          </a:p>
          <a:p>
            <a:pPr lvl="1"/>
            <a:r>
              <a:rPr lang="en-US" dirty="0"/>
              <a:t>An ability that promises to </a:t>
            </a:r>
            <a:r>
              <a:rPr lang="en-US" dirty="0">
                <a:highlight>
                  <a:srgbClr val="FFFF00"/>
                </a:highlight>
              </a:rPr>
              <a:t>improve and to expedite machine learning techniques</a:t>
            </a:r>
            <a:r>
              <a:rPr lang="en-US" dirty="0"/>
              <a:t>.</a:t>
            </a:r>
            <a:endParaRPr lang="es-ES" dirty="0"/>
          </a:p>
        </p:txBody>
      </p:sp>
      <p:sp>
        <p:nvSpPr>
          <p:cNvPr id="4" name="3 Marcador de número de diapositiva"/>
          <p:cNvSpPr>
            <a:spLocks noGrp="1"/>
          </p:cNvSpPr>
          <p:nvPr>
            <p:ph type="sldNum" sz="quarter" idx="4294967295"/>
          </p:nvPr>
        </p:nvSpPr>
        <p:spPr>
          <a:xfrm>
            <a:off x="8229600" y="6172200"/>
            <a:ext cx="914400" cy="593725"/>
          </a:xfrm>
          <a:prstGeom prst="rect">
            <a:avLst/>
          </a:prstGeom>
        </p:spPr>
        <p:txBody>
          <a:bodyPr vert="horz" lIns="45720" tIns="45720" rIns="45720" bIns="45720" rtlCol="0" anchor="ctr">
            <a:normAutofit lnSpcReduction="10000"/>
          </a:bodyPr>
          <a:lstStyle>
            <a:defPPr>
              <a:defRPr lang="en-US"/>
            </a:defPPr>
            <a:lvl1pPr marL="0" algn="ctr" defTabSz="457200" rtl="0" eaLnBrk="1" latinLnBrk="0" hangingPunct="1">
              <a:defRPr sz="3600" kern="1200">
                <a:solidFill>
                  <a:schemeClr val="tx2">
                    <a:lumMod val="60000"/>
                    <a:lumOff val="4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D74F0F0-E016-4EF6-B7F2-7BBBFCD39B17}" type="slidenum">
              <a:rPr lang="es-ES" smtClean="0"/>
              <a:pPr/>
              <a:t>3</a:t>
            </a:fld>
            <a:endParaRPr lang="es-ES"/>
          </a:p>
        </p:txBody>
      </p:sp>
      <p:sp>
        <p:nvSpPr>
          <p:cNvPr id="6" name="CuadroTexto 5">
            <a:extLst>
              <a:ext uri="{FF2B5EF4-FFF2-40B4-BE49-F238E27FC236}">
                <a16:creationId xmlns:a16="http://schemas.microsoft.com/office/drawing/2014/main" id="{8FCB4FC6-D959-F7DF-FE04-C0248B5568B9}"/>
              </a:ext>
            </a:extLst>
          </p:cNvPr>
          <p:cNvSpPr txBox="1"/>
          <p:nvPr/>
        </p:nvSpPr>
        <p:spPr>
          <a:xfrm>
            <a:off x="1124732" y="5309955"/>
            <a:ext cx="7226226" cy="523220"/>
          </a:xfrm>
          <a:prstGeom prst="rect">
            <a:avLst/>
          </a:prstGeom>
          <a:noFill/>
        </p:spPr>
        <p:txBody>
          <a:bodyPr wrap="square">
            <a:spAutoFit/>
          </a:bodyPr>
          <a:lstStyle/>
          <a:p>
            <a:pPr lvl="0" algn="just"/>
            <a:r>
              <a:rPr lang="en-US" sz="1400" b="1" baseline="30000" dirty="0"/>
              <a:t>1</a:t>
            </a:r>
            <a:r>
              <a:rPr lang="en-US" sz="1400" b="1" dirty="0"/>
              <a:t> </a:t>
            </a:r>
            <a:r>
              <a:rPr lang="en-US" sz="1400" dirty="0"/>
              <a:t>For instance, </a:t>
            </a:r>
            <a:r>
              <a:rPr lang="en-US" sz="1400" b="1" dirty="0">
                <a:highlight>
                  <a:srgbClr val="00FFFF"/>
                </a:highlight>
              </a:rPr>
              <a:t>GPT-4</a:t>
            </a:r>
            <a:r>
              <a:rPr lang="en-US" sz="1400" dirty="0">
                <a:highlight>
                  <a:srgbClr val="00FFFF"/>
                </a:highlight>
              </a:rPr>
              <a:t> has 1 trillion parameters</a:t>
            </a:r>
            <a:r>
              <a:rPr lang="en-US" sz="1400" dirty="0"/>
              <a:t>, with a training cost of more than $100 million.</a:t>
            </a:r>
          </a:p>
        </p:txBody>
      </p:sp>
    </p:spTree>
    <p:extLst>
      <p:ext uri="{BB962C8B-B14F-4D97-AF65-F5344CB8AC3E}">
        <p14:creationId xmlns:p14="http://schemas.microsoft.com/office/powerpoint/2010/main" val="3224256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54285E-A3E1-476B-A7A2-6B90D3337742}"/>
              </a:ext>
            </a:extLst>
          </p:cNvPr>
          <p:cNvSpPr>
            <a:spLocks noGrp="1"/>
          </p:cNvSpPr>
          <p:nvPr>
            <p:ph type="title"/>
          </p:nvPr>
        </p:nvSpPr>
        <p:spPr/>
        <p:txBody>
          <a:bodyPr/>
          <a:lstStyle/>
          <a:p>
            <a:r>
              <a:rPr lang="en-US" dirty="0"/>
              <a:t>How Does Machine Learning Work?</a:t>
            </a:r>
          </a:p>
        </p:txBody>
      </p:sp>
      <p:sp>
        <p:nvSpPr>
          <p:cNvPr id="3" name="Marcador de contenido 2">
            <a:extLst>
              <a:ext uri="{FF2B5EF4-FFF2-40B4-BE49-F238E27FC236}">
                <a16:creationId xmlns:a16="http://schemas.microsoft.com/office/drawing/2014/main" id="{0FB9B0E3-0A75-418A-B9DA-049F378D67A9}"/>
              </a:ext>
            </a:extLst>
          </p:cNvPr>
          <p:cNvSpPr>
            <a:spLocks noGrp="1"/>
          </p:cNvSpPr>
          <p:nvPr>
            <p:ph idx="1"/>
          </p:nvPr>
        </p:nvSpPr>
        <p:spPr/>
        <p:txBody>
          <a:bodyPr/>
          <a:lstStyle/>
          <a:p>
            <a:r>
              <a:rPr lang="en-US" dirty="0"/>
              <a:t>There are myriads of machine learning algorithms out there, but every one of these algorithms has three components:</a:t>
            </a:r>
          </a:p>
        </p:txBody>
      </p:sp>
      <p:sp>
        <p:nvSpPr>
          <p:cNvPr id="4" name="Marcador de número de diapositiva 3">
            <a:extLst>
              <a:ext uri="{FF2B5EF4-FFF2-40B4-BE49-F238E27FC236}">
                <a16:creationId xmlns:a16="http://schemas.microsoft.com/office/drawing/2014/main" id="{CB79C1EB-5549-40FA-8902-D0F829C894EF}"/>
              </a:ext>
            </a:extLst>
          </p:cNvPr>
          <p:cNvSpPr>
            <a:spLocks noGrp="1"/>
          </p:cNvSpPr>
          <p:nvPr>
            <p:ph type="sldNum" sz="quarter" idx="12"/>
          </p:nvPr>
        </p:nvSpPr>
        <p:spPr>
          <a:xfrm>
            <a:off x="11292840" y="6172200"/>
            <a:ext cx="914400" cy="593725"/>
          </a:xfrm>
          <a:prstGeom prst="rect">
            <a:avLst/>
          </a:prstGeom>
        </p:spPr>
        <p:txBody>
          <a:bodyPr vert="horz" lIns="45720" tIns="45720" rIns="45720" bIns="45720" rtlCol="0" anchor="ctr">
            <a:normAutofit lnSpcReduction="10000"/>
          </a:bodyPr>
          <a:lstStyle>
            <a:defPPr>
              <a:defRPr lang="en-US"/>
            </a:defPPr>
            <a:lvl1pPr marL="0" algn="ctr" defTabSz="457200" rtl="0" eaLnBrk="1" latinLnBrk="0" hangingPunct="1">
              <a:defRPr sz="3600" kern="1200">
                <a:solidFill>
                  <a:schemeClr val="tx2">
                    <a:lumMod val="60000"/>
                    <a:lumOff val="4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D74F0F0-E016-4EF6-B7F2-7BBBFCD39B17}" type="slidenum">
              <a:rPr lang="es-ES" smtClean="0"/>
              <a:pPr/>
              <a:t>4</a:t>
            </a:fld>
            <a:endParaRPr lang="es-ES" dirty="0"/>
          </a:p>
        </p:txBody>
      </p:sp>
      <p:pic>
        <p:nvPicPr>
          <p:cNvPr id="5" name="Imagen 4">
            <a:extLst>
              <a:ext uri="{FF2B5EF4-FFF2-40B4-BE49-F238E27FC236}">
                <a16:creationId xmlns:a16="http://schemas.microsoft.com/office/drawing/2014/main" id="{79A55C6F-5D55-1064-4F7B-859380EE7DBB}"/>
              </a:ext>
            </a:extLst>
          </p:cNvPr>
          <p:cNvPicPr>
            <a:picLocks noChangeAspect="1"/>
          </p:cNvPicPr>
          <p:nvPr/>
        </p:nvPicPr>
        <p:blipFill>
          <a:blip r:embed="rId3"/>
          <a:stretch>
            <a:fillRect/>
          </a:stretch>
        </p:blipFill>
        <p:spPr>
          <a:xfrm>
            <a:off x="1683292" y="2749389"/>
            <a:ext cx="5777417" cy="313891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0222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A291E719-E176-411A-959F-FBC010155DF8}"/>
              </a:ext>
            </a:extLst>
          </p:cNvPr>
          <p:cNvSpPr>
            <a:spLocks noGrp="1"/>
          </p:cNvSpPr>
          <p:nvPr>
            <p:ph type="title"/>
          </p:nvPr>
        </p:nvSpPr>
        <p:spPr>
          <a:xfrm>
            <a:off x="347617" y="365760"/>
            <a:ext cx="8448766" cy="1325562"/>
          </a:xfrm>
        </p:spPr>
        <p:txBody>
          <a:bodyPr/>
          <a:lstStyle/>
          <a:p>
            <a:r>
              <a:rPr lang="en-US"/>
              <a:t>How Does Machine Learning Work? </a:t>
            </a:r>
            <a:r>
              <a:rPr lang="en-US" sz="2800"/>
              <a:t>(…cont)</a:t>
            </a:r>
            <a:endParaRPr lang="en-US" dirty="0"/>
          </a:p>
        </p:txBody>
      </p:sp>
      <p:sp>
        <p:nvSpPr>
          <p:cNvPr id="3" name="Marcador de contenido 2">
            <a:extLst>
              <a:ext uri="{FF2B5EF4-FFF2-40B4-BE49-F238E27FC236}">
                <a16:creationId xmlns:a16="http://schemas.microsoft.com/office/drawing/2014/main" id="{A46C5F87-1549-4881-95A3-55403DD7979F}"/>
              </a:ext>
            </a:extLst>
          </p:cNvPr>
          <p:cNvSpPr>
            <a:spLocks noGrp="1"/>
          </p:cNvSpPr>
          <p:nvPr>
            <p:ph idx="1"/>
          </p:nvPr>
        </p:nvSpPr>
        <p:spPr>
          <a:xfrm>
            <a:off x="760850" y="1828801"/>
            <a:ext cx="7622300" cy="4049486"/>
          </a:xfrm>
        </p:spPr>
        <p:txBody>
          <a:bodyPr>
            <a:normAutofit/>
          </a:bodyPr>
          <a:lstStyle/>
          <a:p>
            <a:r>
              <a:rPr lang="en-US" dirty="0"/>
              <a:t>Once we settled for the architecture </a:t>
            </a:r>
            <a:r>
              <a:rPr lang="en-US" dirty="0">
                <a:highlight>
                  <a:srgbClr val="FFFF00"/>
                </a:highlight>
              </a:rPr>
              <a:t>to represent the knowledge, we train our machine learning algorithm with examples</a:t>
            </a:r>
            <a:r>
              <a:rPr lang="en-US" dirty="0"/>
              <a:t>. </a:t>
            </a:r>
          </a:p>
          <a:p>
            <a:pPr lvl="1"/>
            <a:r>
              <a:rPr lang="en-US" dirty="0"/>
              <a:t>Depending on the number of parameters, we need a lot of examples. The algorithm tries to predict the label of each example. </a:t>
            </a:r>
            <a:r>
              <a:rPr lang="en-US" dirty="0">
                <a:highlight>
                  <a:srgbClr val="FFFF00"/>
                </a:highlight>
              </a:rPr>
              <a:t>We use the evaluation function to measure how the algorithm performed</a:t>
            </a:r>
            <a:r>
              <a:rPr lang="en-US" dirty="0"/>
              <a:t>.</a:t>
            </a:r>
          </a:p>
          <a:p>
            <a:r>
              <a:rPr lang="en-US" dirty="0"/>
              <a:t>Finally, </a:t>
            </a:r>
            <a:r>
              <a:rPr lang="en-US" dirty="0">
                <a:highlight>
                  <a:srgbClr val="FFFF00"/>
                </a:highlight>
              </a:rPr>
              <a:t>the optimizer adjusts the representation</a:t>
            </a:r>
            <a:r>
              <a:rPr lang="en-US" dirty="0"/>
              <a:t> parameters in a way that promises better performance with regard to the measured evaluation.</a:t>
            </a:r>
          </a:p>
          <a:p>
            <a:pPr lvl="1"/>
            <a:r>
              <a:rPr lang="en-US" dirty="0"/>
              <a:t>It may even involve changing the architecture of the representation.</a:t>
            </a:r>
          </a:p>
        </p:txBody>
      </p:sp>
      <p:sp>
        <p:nvSpPr>
          <p:cNvPr id="4" name="Marcador de número de diapositiva 3">
            <a:extLst>
              <a:ext uri="{FF2B5EF4-FFF2-40B4-BE49-F238E27FC236}">
                <a16:creationId xmlns:a16="http://schemas.microsoft.com/office/drawing/2014/main" id="{8100AD87-696D-4116-8B53-D7853D79A5BE}"/>
              </a:ext>
            </a:extLst>
          </p:cNvPr>
          <p:cNvSpPr>
            <a:spLocks noGrp="1"/>
          </p:cNvSpPr>
          <p:nvPr>
            <p:ph type="sldNum" sz="quarter" idx="4294967295"/>
          </p:nvPr>
        </p:nvSpPr>
        <p:spPr>
          <a:xfrm>
            <a:off x="8229600" y="6172200"/>
            <a:ext cx="914400" cy="593725"/>
          </a:xfrm>
          <a:prstGeom prst="rect">
            <a:avLst/>
          </a:prstGeom>
        </p:spPr>
        <p:txBody>
          <a:bodyPr vert="horz" lIns="45720" tIns="45720" rIns="45720" bIns="45720" rtlCol="0" anchor="ctr">
            <a:normAutofit lnSpcReduction="10000"/>
          </a:bodyPr>
          <a:lstStyle>
            <a:defPPr>
              <a:defRPr lang="en-US"/>
            </a:defPPr>
            <a:lvl1pPr marL="0" algn="ctr" defTabSz="457200" rtl="0" eaLnBrk="1" latinLnBrk="0" hangingPunct="1">
              <a:defRPr sz="3600" kern="1200">
                <a:solidFill>
                  <a:schemeClr val="tx2">
                    <a:lumMod val="60000"/>
                    <a:lumOff val="4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D74F0F0-E016-4EF6-B7F2-7BBBFCD39B17}" type="slidenum">
              <a:rPr lang="es-ES" smtClean="0"/>
              <a:pPr/>
              <a:t>5</a:t>
            </a:fld>
            <a:endParaRPr lang="es-ES" dirty="0"/>
          </a:p>
        </p:txBody>
      </p:sp>
    </p:spTree>
    <p:extLst>
      <p:ext uri="{BB962C8B-B14F-4D97-AF65-F5344CB8AC3E}">
        <p14:creationId xmlns:p14="http://schemas.microsoft.com/office/powerpoint/2010/main" val="72587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A9B247-FD87-49D7-AA60-C0BDBB7C99C2}"/>
              </a:ext>
            </a:extLst>
          </p:cNvPr>
          <p:cNvSpPr>
            <a:spLocks noGrp="1"/>
          </p:cNvSpPr>
          <p:nvPr>
            <p:ph type="title"/>
          </p:nvPr>
        </p:nvSpPr>
        <p:spPr>
          <a:xfrm>
            <a:off x="347617" y="365760"/>
            <a:ext cx="8448766" cy="1325562"/>
          </a:xfrm>
        </p:spPr>
        <p:txBody>
          <a:bodyPr/>
          <a:lstStyle/>
          <a:p>
            <a:r>
              <a:rPr lang="en-US" dirty="0"/>
              <a:t>Quantum Machine Learning</a:t>
            </a:r>
          </a:p>
        </p:txBody>
      </p:sp>
      <p:sp>
        <p:nvSpPr>
          <p:cNvPr id="3" name="Marcador de contenido 2">
            <a:extLst>
              <a:ext uri="{FF2B5EF4-FFF2-40B4-BE49-F238E27FC236}">
                <a16:creationId xmlns:a16="http://schemas.microsoft.com/office/drawing/2014/main" id="{A2B38139-F823-477B-A0D3-4EAB52DCFC3B}"/>
              </a:ext>
            </a:extLst>
          </p:cNvPr>
          <p:cNvSpPr>
            <a:spLocks noGrp="1"/>
          </p:cNvSpPr>
          <p:nvPr>
            <p:ph idx="1"/>
          </p:nvPr>
        </p:nvSpPr>
        <p:spPr>
          <a:xfrm>
            <a:off x="760850" y="1828801"/>
            <a:ext cx="7622300" cy="4049486"/>
          </a:xfrm>
        </p:spPr>
        <p:txBody>
          <a:bodyPr/>
          <a:lstStyle/>
          <a:p>
            <a:r>
              <a:rPr lang="en-US" dirty="0"/>
              <a:t>Quantum machine learning is the use of </a:t>
            </a:r>
            <a:r>
              <a:rPr lang="en-US" u="sng" dirty="0">
                <a:effectLst>
                  <a:outerShdw blurRad="38100" dist="38100" dir="2700000" algn="tl">
                    <a:srgbClr val="000000">
                      <a:alpha val="43137"/>
                    </a:srgbClr>
                  </a:outerShdw>
                </a:effectLst>
              </a:rPr>
              <a:t>quantum computing</a:t>
            </a:r>
            <a:r>
              <a:rPr lang="en-US" dirty="0">
                <a:effectLst>
                  <a:outerShdw blurRad="38100" dist="38100" dir="2700000" algn="tl">
                    <a:srgbClr val="000000">
                      <a:alpha val="43137"/>
                    </a:srgbClr>
                  </a:outerShdw>
                </a:effectLst>
              </a:rPr>
              <a:t> </a:t>
            </a:r>
            <a:r>
              <a:rPr lang="en-US" dirty="0"/>
              <a:t>for the computation of </a:t>
            </a:r>
            <a:r>
              <a:rPr lang="en-US" u="sng" dirty="0"/>
              <a:t>machine learning algorithms</a:t>
            </a:r>
            <a:r>
              <a:rPr lang="en-US" dirty="0"/>
              <a:t>.</a:t>
            </a:r>
          </a:p>
          <a:p>
            <a:r>
              <a:rPr lang="en-US" dirty="0"/>
              <a:t>The main characteristic of quantum computing is the ability to compute </a:t>
            </a:r>
            <a:r>
              <a:rPr lang="en-US" dirty="0">
                <a:highlight>
                  <a:srgbClr val="FFFF00"/>
                </a:highlight>
              </a:rPr>
              <a:t>multiple states concurrently</a:t>
            </a:r>
            <a:r>
              <a:rPr lang="en-US" dirty="0"/>
              <a:t>. </a:t>
            </a:r>
          </a:p>
          <a:p>
            <a:r>
              <a:rPr lang="en-US" dirty="0"/>
              <a:t>A quantum optimization algorithm </a:t>
            </a:r>
            <a:r>
              <a:rPr lang="en-US" u="sng" dirty="0"/>
              <a:t>can combine all possible candidates</a:t>
            </a:r>
            <a:r>
              <a:rPr lang="en-US" dirty="0"/>
              <a:t> and yield those that promise good results. </a:t>
            </a:r>
          </a:p>
          <a:p>
            <a:pPr lvl="1"/>
            <a:r>
              <a:rPr lang="en-US" dirty="0"/>
              <a:t>Therefore, quantum computing </a:t>
            </a:r>
            <a:r>
              <a:rPr lang="en-US" dirty="0">
                <a:highlight>
                  <a:srgbClr val="FFFF00"/>
                </a:highlight>
              </a:rPr>
              <a:t>promises to be exponentially faster</a:t>
            </a:r>
            <a:r>
              <a:rPr lang="en-US" dirty="0"/>
              <a:t> than classical computers in the optimization of the algorithm.</a:t>
            </a:r>
          </a:p>
          <a:p>
            <a:endParaRPr lang="en-US" dirty="0"/>
          </a:p>
          <a:p>
            <a:endParaRPr lang="en-US" dirty="0"/>
          </a:p>
          <a:p>
            <a:endParaRPr lang="en-US" dirty="0"/>
          </a:p>
        </p:txBody>
      </p:sp>
      <p:sp>
        <p:nvSpPr>
          <p:cNvPr id="4" name="Marcador de número de diapositiva 3">
            <a:extLst>
              <a:ext uri="{FF2B5EF4-FFF2-40B4-BE49-F238E27FC236}">
                <a16:creationId xmlns:a16="http://schemas.microsoft.com/office/drawing/2014/main" id="{17B4A744-399C-42B6-B2D6-26E44C01AF0B}"/>
              </a:ext>
            </a:extLst>
          </p:cNvPr>
          <p:cNvSpPr>
            <a:spLocks noGrp="1"/>
          </p:cNvSpPr>
          <p:nvPr>
            <p:ph type="sldNum" sz="quarter" idx="4294967295"/>
          </p:nvPr>
        </p:nvSpPr>
        <p:spPr>
          <a:xfrm>
            <a:off x="8229600" y="6172200"/>
            <a:ext cx="914400" cy="593725"/>
          </a:xfrm>
          <a:prstGeom prst="rect">
            <a:avLst/>
          </a:prstGeom>
        </p:spPr>
        <p:txBody>
          <a:bodyPr vert="horz" lIns="45720" tIns="45720" rIns="45720" bIns="45720" rtlCol="0" anchor="ctr">
            <a:normAutofit lnSpcReduction="10000"/>
          </a:bodyPr>
          <a:lstStyle>
            <a:defPPr>
              <a:defRPr lang="en-US"/>
            </a:defPPr>
            <a:lvl1pPr marL="0" algn="ctr" defTabSz="457200" rtl="0" eaLnBrk="1" latinLnBrk="0" hangingPunct="1">
              <a:defRPr sz="3600" kern="1200">
                <a:solidFill>
                  <a:schemeClr val="tx2">
                    <a:lumMod val="60000"/>
                    <a:lumOff val="4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D74F0F0-E016-4EF6-B7F2-7BBBFCD39B17}" type="slidenum">
              <a:rPr lang="es-ES" smtClean="0"/>
              <a:pPr/>
              <a:t>6</a:t>
            </a:fld>
            <a:endParaRPr lang="es-ES" dirty="0"/>
          </a:p>
        </p:txBody>
      </p:sp>
    </p:spTree>
    <p:extLst>
      <p:ext uri="{BB962C8B-B14F-4D97-AF65-F5344CB8AC3E}">
        <p14:creationId xmlns:p14="http://schemas.microsoft.com/office/powerpoint/2010/main" val="21186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572F22C-733B-57A2-B6E2-D366FD5E6721}"/>
              </a:ext>
            </a:extLst>
          </p:cNvPr>
          <p:cNvSpPr>
            <a:spLocks noGrp="1"/>
          </p:cNvSpPr>
          <p:nvPr>
            <p:ph type="title"/>
          </p:nvPr>
        </p:nvSpPr>
        <p:spPr/>
        <p:txBody>
          <a:bodyPr/>
          <a:lstStyle/>
          <a:p>
            <a:r>
              <a:rPr lang="en-US" dirty="0"/>
              <a:t>Quantum Machine Learning</a:t>
            </a:r>
            <a:br>
              <a:rPr lang="en-US" dirty="0"/>
            </a:br>
            <a:r>
              <a:rPr lang="en-US" sz="3600" dirty="0">
                <a:solidFill>
                  <a:srgbClr val="0000FF"/>
                </a:solidFill>
              </a:rPr>
              <a:t>Parametrized Quantum Circuits (PQC)</a:t>
            </a:r>
            <a:endParaRPr lang="es-CO" dirty="0">
              <a:solidFill>
                <a:srgbClr val="0000FF"/>
              </a:solidFill>
            </a:endParaRPr>
          </a:p>
        </p:txBody>
      </p:sp>
      <p:sp>
        <p:nvSpPr>
          <p:cNvPr id="4" name="Marcador de contenido 3">
            <a:extLst>
              <a:ext uri="{FF2B5EF4-FFF2-40B4-BE49-F238E27FC236}">
                <a16:creationId xmlns:a16="http://schemas.microsoft.com/office/drawing/2014/main" id="{1285EA6B-0C71-2905-1915-F4A49E801053}"/>
              </a:ext>
            </a:extLst>
          </p:cNvPr>
          <p:cNvSpPr>
            <a:spLocks noGrp="1"/>
          </p:cNvSpPr>
          <p:nvPr>
            <p:ph idx="1"/>
          </p:nvPr>
        </p:nvSpPr>
        <p:spPr>
          <a:xfrm>
            <a:off x="760850" y="1828801"/>
            <a:ext cx="7622300" cy="2447364"/>
          </a:xfrm>
        </p:spPr>
        <p:txBody>
          <a:bodyPr>
            <a:normAutofit/>
          </a:bodyPr>
          <a:lstStyle/>
          <a:p>
            <a:r>
              <a:rPr lang="en-US" dirty="0"/>
              <a:t>PQC is a type of quantum circuit where some or all of the gates in the quantum circuit are parametrized. </a:t>
            </a:r>
          </a:p>
          <a:p>
            <a:r>
              <a:rPr lang="en-US" dirty="0"/>
              <a:t>This means that instead of using fixed values for certain operations, variables (parameters) are introduced. </a:t>
            </a:r>
          </a:p>
          <a:p>
            <a:r>
              <a:rPr lang="en-US" dirty="0"/>
              <a:t>These parameters are then adjusted or optimized during a training process to achieve a specific quantum computation or solve a particular problem.</a:t>
            </a:r>
          </a:p>
        </p:txBody>
      </p:sp>
      <p:pic>
        <p:nvPicPr>
          <p:cNvPr id="2" name="Imagen 1">
            <a:extLst>
              <a:ext uri="{FF2B5EF4-FFF2-40B4-BE49-F238E27FC236}">
                <a16:creationId xmlns:a16="http://schemas.microsoft.com/office/drawing/2014/main" id="{47F48972-DE78-5028-5970-0836A5E80A8D}"/>
              </a:ext>
            </a:extLst>
          </p:cNvPr>
          <p:cNvPicPr>
            <a:picLocks noChangeAspect="1"/>
          </p:cNvPicPr>
          <p:nvPr/>
        </p:nvPicPr>
        <p:blipFill>
          <a:blip r:embed="rId2"/>
          <a:stretch>
            <a:fillRect/>
          </a:stretch>
        </p:blipFill>
        <p:spPr>
          <a:xfrm>
            <a:off x="2048241" y="4289888"/>
            <a:ext cx="5047516" cy="1608711"/>
          </a:xfrm>
          <a:prstGeom prst="rect">
            <a:avLst/>
          </a:prstGeom>
        </p:spPr>
      </p:pic>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D006FF03-07D1-9A69-E3D0-79FC353B561B}"/>
                  </a:ext>
                </a:extLst>
              </p:cNvPr>
              <p:cNvSpPr txBox="1"/>
              <p:nvPr/>
            </p:nvSpPr>
            <p:spPr>
              <a:xfrm>
                <a:off x="2104274" y="6001974"/>
                <a:ext cx="1738642" cy="33855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a:spAutoFit/>
              </a:bodyPr>
              <a:lstStyle/>
              <a:p>
                <a:pPr algn="ctr"/>
                <a14:m>
                  <m:oMath xmlns:m="http://schemas.openxmlformats.org/officeDocument/2006/math">
                    <m:d>
                      <m:dPr>
                        <m:begChr m:val="|"/>
                        <m:endChr m:val=""/>
                        <m:ctrlPr>
                          <a:rPr lang="en-US" sz="1600" i="1" smtClean="0">
                            <a:solidFill>
                              <a:schemeClr val="tx1"/>
                            </a:solidFill>
                            <a:latin typeface="Cambria Math" panose="02040503050406030204" pitchFamily="18" charset="0"/>
                          </a:rPr>
                        </m:ctrlPr>
                      </m:dPr>
                      <m:e>
                        <m:d>
                          <m:dPr>
                            <m:begChr m:val=""/>
                            <m:endChr m:val="⟩"/>
                            <m:ctrlPr>
                              <a:rPr lang="en-US" sz="160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𝜓</m:t>
                            </m:r>
                          </m:e>
                        </m:d>
                      </m:e>
                    </m:d>
                    <m:r>
                      <a:rPr lang="es-ES" sz="1600" b="0" i="1" smtClean="0">
                        <a:solidFill>
                          <a:schemeClr val="tx1"/>
                        </a:solidFill>
                        <a:latin typeface="Cambria Math" panose="02040503050406030204" pitchFamily="18" charset="0"/>
                      </a:rPr>
                      <m:t>=</m:t>
                    </m:r>
                    <m:r>
                      <a:rPr lang="es-ES" sz="1600" b="0" i="1" smtClean="0">
                        <a:solidFill>
                          <a:schemeClr val="tx1"/>
                        </a:solidFill>
                        <a:latin typeface="Cambria Math" panose="02040503050406030204" pitchFamily="18" charset="0"/>
                        <a:ea typeface="Cambria Math" panose="02040503050406030204" pitchFamily="18" charset="0"/>
                      </a:rPr>
                      <m:t>𝛼</m:t>
                    </m:r>
                    <m:d>
                      <m:dPr>
                        <m:begChr m:val="|"/>
                        <m:endChr m:val=""/>
                        <m:ctrlPr>
                          <a:rPr lang="en-US" sz="1600" i="1">
                            <a:solidFill>
                              <a:schemeClr val="tx1"/>
                            </a:solidFill>
                            <a:latin typeface="Cambria Math" panose="02040503050406030204" pitchFamily="18" charset="0"/>
                          </a:rPr>
                        </m:ctrlPr>
                      </m:dPr>
                      <m:e>
                        <m:d>
                          <m:dPr>
                            <m:begChr m:val=""/>
                            <m:endChr m:val="⟩"/>
                            <m:ctrlPr>
                              <a:rPr lang="en-US" sz="1600" i="1">
                                <a:solidFill>
                                  <a:schemeClr val="tx1"/>
                                </a:solidFill>
                                <a:latin typeface="Cambria Math" panose="02040503050406030204" pitchFamily="18" charset="0"/>
                              </a:rPr>
                            </m:ctrlPr>
                          </m:dPr>
                          <m:e>
                            <m:r>
                              <a:rPr lang="es-ES" sz="1600" b="0" i="1" smtClean="0">
                                <a:solidFill>
                                  <a:schemeClr val="tx1"/>
                                </a:solidFill>
                                <a:latin typeface="Cambria Math" panose="02040503050406030204" pitchFamily="18" charset="0"/>
                              </a:rPr>
                              <m:t>0</m:t>
                            </m:r>
                          </m:e>
                        </m:d>
                      </m:e>
                    </m:d>
                    <m:r>
                      <a:rPr lang="es-ES" sz="1600" b="0" i="1" smtClean="0">
                        <a:solidFill>
                          <a:schemeClr val="tx1"/>
                        </a:solidFill>
                        <a:latin typeface="Cambria Math" panose="02040503050406030204" pitchFamily="18" charset="0"/>
                      </a:rPr>
                      <m:t>+</m:t>
                    </m:r>
                    <m:r>
                      <a:rPr lang="es-ES" sz="1600" b="0" i="1" smtClean="0">
                        <a:solidFill>
                          <a:schemeClr val="tx1"/>
                        </a:solidFill>
                        <a:latin typeface="Cambria Math" panose="02040503050406030204" pitchFamily="18" charset="0"/>
                        <a:ea typeface="Cambria Math" panose="02040503050406030204" pitchFamily="18" charset="0"/>
                      </a:rPr>
                      <m:t>𝛽</m:t>
                    </m:r>
                    <m:d>
                      <m:dPr>
                        <m:begChr m:val="|"/>
                        <m:endChr m:val=""/>
                        <m:ctrlPr>
                          <a:rPr lang="en-US" sz="1600" i="1">
                            <a:solidFill>
                              <a:schemeClr val="tx1"/>
                            </a:solidFill>
                            <a:latin typeface="Cambria Math" panose="02040503050406030204" pitchFamily="18" charset="0"/>
                          </a:rPr>
                        </m:ctrlPr>
                      </m:dPr>
                      <m:e>
                        <m:d>
                          <m:dPr>
                            <m:begChr m:val=""/>
                            <m:endChr m:val="⟩"/>
                            <m:ctrlPr>
                              <a:rPr lang="en-US" sz="1600" i="1">
                                <a:solidFill>
                                  <a:schemeClr val="tx1"/>
                                </a:solidFill>
                                <a:latin typeface="Cambria Math" panose="02040503050406030204" pitchFamily="18" charset="0"/>
                              </a:rPr>
                            </m:ctrlPr>
                          </m:dPr>
                          <m:e>
                            <m:r>
                              <a:rPr lang="es-ES" sz="1600" b="0" i="1" smtClean="0">
                                <a:solidFill>
                                  <a:schemeClr val="tx1"/>
                                </a:solidFill>
                                <a:latin typeface="Cambria Math" panose="02040503050406030204" pitchFamily="18" charset="0"/>
                              </a:rPr>
                              <m:t>1</m:t>
                            </m:r>
                          </m:e>
                        </m:d>
                      </m:e>
                    </m:d>
                  </m:oMath>
                </a14:m>
                <a:r>
                  <a:rPr lang="es-CO" sz="1600" dirty="0">
                    <a:solidFill>
                      <a:schemeClr val="tx1"/>
                    </a:solidFill>
                  </a:rPr>
                  <a:t> </a:t>
                </a:r>
              </a:p>
            </p:txBody>
          </p:sp>
        </mc:Choice>
        <mc:Fallback xmlns="">
          <p:sp>
            <p:nvSpPr>
              <p:cNvPr id="5" name="CuadroTexto 4">
                <a:extLst>
                  <a:ext uri="{FF2B5EF4-FFF2-40B4-BE49-F238E27FC236}">
                    <a16:creationId xmlns:a16="http://schemas.microsoft.com/office/drawing/2014/main" id="{D006FF03-07D1-9A69-E3D0-79FC353B561B}"/>
                  </a:ext>
                </a:extLst>
              </p:cNvPr>
              <p:cNvSpPr txBox="1">
                <a:spLocks noRot="1" noChangeAspect="1" noMove="1" noResize="1" noEditPoints="1" noAdjustHandles="1" noChangeArrowheads="1" noChangeShapeType="1" noTextEdit="1"/>
              </p:cNvSpPr>
              <p:nvPr/>
            </p:nvSpPr>
            <p:spPr>
              <a:xfrm>
                <a:off x="2104274" y="6001974"/>
                <a:ext cx="1738642" cy="338554"/>
              </a:xfrm>
              <a:prstGeom prst="rect">
                <a:avLst/>
              </a:prstGeom>
              <a:blipFill>
                <a:blip r:embed="rId3"/>
                <a:stretch>
                  <a:fillRect l="-14879" t="-98305" r="-21799" b="-159322"/>
                </a:stretch>
              </a:blipFill>
            </p:spPr>
            <p:txBody>
              <a:bodyPr/>
              <a:lstStyle/>
              <a:p>
                <a:r>
                  <a:rPr lang="es-CO">
                    <a:noFill/>
                  </a:rPr>
                  <a:t> </a:t>
                </a:r>
              </a:p>
            </p:txBody>
          </p:sp>
        </mc:Fallback>
      </mc:AlternateContent>
    </p:spTree>
    <p:extLst>
      <p:ext uri="{BB962C8B-B14F-4D97-AF65-F5344CB8AC3E}">
        <p14:creationId xmlns:p14="http://schemas.microsoft.com/office/powerpoint/2010/main" val="38356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Reviewing</a:t>
            </a:r>
            <a:r>
              <a:rPr lang="es-ES" dirty="0"/>
              <a:t>:</a:t>
            </a:r>
            <a:br>
              <a:rPr lang="es-ES" dirty="0"/>
            </a:br>
            <a:r>
              <a:rPr lang="es-ES" sz="3000" dirty="0">
                <a:solidFill>
                  <a:srgbClr val="0000FF"/>
                </a:solidFill>
              </a:rPr>
              <a:t>Basic </a:t>
            </a:r>
            <a:r>
              <a:rPr lang="es-ES" sz="3000" dirty="0" err="1">
                <a:solidFill>
                  <a:srgbClr val="0000FF"/>
                </a:solidFill>
              </a:rPr>
              <a:t>Algorithmic</a:t>
            </a:r>
            <a:r>
              <a:rPr lang="es-ES" sz="3000" dirty="0">
                <a:solidFill>
                  <a:srgbClr val="0000FF"/>
                </a:solidFill>
              </a:rPr>
              <a:t> Idea</a:t>
            </a:r>
            <a:endParaRPr lang="es-ES" dirty="0">
              <a:solidFill>
                <a:srgbClr val="0000FF"/>
              </a:solidFill>
            </a:endParaRPr>
          </a:p>
        </p:txBody>
      </p:sp>
      <p:sp>
        <p:nvSpPr>
          <p:cNvPr id="3" name="2 Marcador de número de diapositiva"/>
          <p:cNvSpPr>
            <a:spLocks noGrp="1"/>
          </p:cNvSpPr>
          <p:nvPr>
            <p:ph type="sldNum" sz="quarter" idx="4294967295"/>
          </p:nvPr>
        </p:nvSpPr>
        <p:spPr>
          <a:xfrm>
            <a:off x="0" y="0"/>
            <a:ext cx="0" cy="0"/>
          </a:xfrm>
        </p:spPr>
        <p:txBody>
          <a:bodyPr>
            <a:normAutofit fontScale="25000" lnSpcReduction="20000"/>
          </a:bodyPr>
          <a:lstStyle/>
          <a:p>
            <a:fld id="{0D74F0F0-E016-4EF6-B7F2-7BBBFCD39B17}" type="slidenum">
              <a:rPr lang="es-ES" smtClean="0"/>
              <a:pPr/>
              <a:t>8</a:t>
            </a:fld>
            <a:endParaRPr lang="es-ES"/>
          </a:p>
        </p:txBody>
      </p:sp>
      <p:pic>
        <p:nvPicPr>
          <p:cNvPr id="5" name="Imagen 4"/>
          <p:cNvPicPr>
            <a:picLocks noChangeAspect="1"/>
          </p:cNvPicPr>
          <p:nvPr/>
        </p:nvPicPr>
        <p:blipFill>
          <a:blip r:embed="rId2"/>
          <a:stretch>
            <a:fillRect/>
          </a:stretch>
        </p:blipFill>
        <p:spPr>
          <a:xfrm>
            <a:off x="1932570" y="2323508"/>
            <a:ext cx="5278860" cy="27633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1984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974A72F-A282-BC87-3E81-7E7A3E01AC90}"/>
              </a:ext>
            </a:extLst>
          </p:cNvPr>
          <p:cNvSpPr>
            <a:spLocks noGrp="1"/>
          </p:cNvSpPr>
          <p:nvPr>
            <p:ph type="title"/>
          </p:nvPr>
        </p:nvSpPr>
        <p:spPr>
          <a:xfrm>
            <a:off x="347663" y="365125"/>
            <a:ext cx="8448675" cy="1325563"/>
          </a:xfrm>
        </p:spPr>
        <p:txBody>
          <a:bodyPr>
            <a:normAutofit fontScale="90000"/>
          </a:bodyPr>
          <a:lstStyle/>
          <a:p>
            <a:r>
              <a:rPr lang="es-CO" dirty="0"/>
              <a:t>QML</a:t>
            </a:r>
            <a:br>
              <a:rPr lang="es-CO" dirty="0"/>
            </a:br>
            <a:r>
              <a:rPr lang="es-CO" sz="3600" dirty="0" err="1">
                <a:solidFill>
                  <a:srgbClr val="0000FF"/>
                </a:solidFill>
                <a:effectLst>
                  <a:outerShdw blurRad="38100" dist="38100" dir="2700000" algn="tl">
                    <a:srgbClr val="000000">
                      <a:alpha val="43137"/>
                    </a:srgbClr>
                  </a:outerShdw>
                </a:effectLst>
              </a:rPr>
              <a:t>Variational</a:t>
            </a:r>
            <a:r>
              <a:rPr lang="es-CO" sz="3600" dirty="0">
                <a:solidFill>
                  <a:srgbClr val="0000FF"/>
                </a:solidFill>
                <a:effectLst>
                  <a:outerShdw blurRad="38100" dist="38100" dir="2700000" algn="tl">
                    <a:srgbClr val="000000">
                      <a:alpha val="43137"/>
                    </a:srgbClr>
                  </a:outerShdw>
                </a:effectLst>
              </a:rPr>
              <a:t> </a:t>
            </a:r>
            <a:r>
              <a:rPr lang="es-CO" sz="3600" dirty="0" err="1">
                <a:solidFill>
                  <a:srgbClr val="0000FF"/>
                </a:solidFill>
                <a:effectLst>
                  <a:outerShdw blurRad="38100" dist="38100" dir="2700000" algn="tl">
                    <a:srgbClr val="000000">
                      <a:alpha val="43137"/>
                    </a:srgbClr>
                  </a:outerShdw>
                </a:effectLst>
              </a:rPr>
              <a:t>Hybrid</a:t>
            </a:r>
            <a:r>
              <a:rPr lang="es-CO" sz="3600" dirty="0">
                <a:solidFill>
                  <a:srgbClr val="0000FF"/>
                </a:solidFill>
                <a:effectLst>
                  <a:outerShdw blurRad="38100" dist="38100" dir="2700000" algn="tl">
                    <a:srgbClr val="000000">
                      <a:alpha val="43137"/>
                    </a:srgbClr>
                  </a:outerShdw>
                </a:effectLst>
              </a:rPr>
              <a:t> Quantum-</a:t>
            </a:r>
            <a:r>
              <a:rPr lang="es-CO" sz="3600" dirty="0" err="1">
                <a:solidFill>
                  <a:srgbClr val="0000FF"/>
                </a:solidFill>
                <a:effectLst>
                  <a:outerShdw blurRad="38100" dist="38100" dir="2700000" algn="tl">
                    <a:srgbClr val="000000">
                      <a:alpha val="43137"/>
                    </a:srgbClr>
                  </a:outerShdw>
                </a:effectLst>
              </a:rPr>
              <a:t>Classical</a:t>
            </a:r>
            <a:r>
              <a:rPr lang="es-CO" sz="3600" dirty="0">
                <a:solidFill>
                  <a:srgbClr val="0000FF"/>
                </a:solidFill>
                <a:effectLst>
                  <a:outerShdw blurRad="38100" dist="38100" dir="2700000" algn="tl">
                    <a:srgbClr val="000000">
                      <a:alpha val="43137"/>
                    </a:srgbClr>
                  </a:outerShdw>
                </a:effectLst>
              </a:rPr>
              <a:t> </a:t>
            </a:r>
            <a:r>
              <a:rPr lang="es-CO" sz="3600" dirty="0" err="1">
                <a:solidFill>
                  <a:srgbClr val="0000FF"/>
                </a:solidFill>
                <a:effectLst>
                  <a:outerShdw blurRad="38100" dist="38100" dir="2700000" algn="tl">
                    <a:srgbClr val="000000">
                      <a:alpha val="43137"/>
                    </a:srgbClr>
                  </a:outerShdw>
                </a:effectLst>
              </a:rPr>
              <a:t>Algorithm</a:t>
            </a:r>
            <a:endParaRPr lang="es-CO" sz="3600" dirty="0">
              <a:solidFill>
                <a:srgbClr val="0000FF"/>
              </a:solidFill>
              <a:effectLst>
                <a:outerShdw blurRad="38100" dist="38100" dir="2700000" algn="tl">
                  <a:srgbClr val="000000">
                    <a:alpha val="43137"/>
                  </a:srgbClr>
                </a:outerShdw>
              </a:effectLst>
            </a:endParaRPr>
          </a:p>
        </p:txBody>
      </p:sp>
      <p:sp>
        <p:nvSpPr>
          <p:cNvPr id="4" name="Marcador de contenido 3">
            <a:extLst>
              <a:ext uri="{FF2B5EF4-FFF2-40B4-BE49-F238E27FC236}">
                <a16:creationId xmlns:a16="http://schemas.microsoft.com/office/drawing/2014/main" id="{8BFAA625-A444-C844-2B6C-E340AAB57ED2}"/>
              </a:ext>
            </a:extLst>
          </p:cNvPr>
          <p:cNvSpPr>
            <a:spLocks noGrp="1"/>
          </p:cNvSpPr>
          <p:nvPr>
            <p:ph idx="1"/>
          </p:nvPr>
        </p:nvSpPr>
        <p:spPr>
          <a:xfrm>
            <a:off x="760414" y="1828800"/>
            <a:ext cx="3488858" cy="4049713"/>
          </a:xfrm>
        </p:spPr>
        <p:txBody>
          <a:bodyPr>
            <a:normAutofit/>
          </a:bodyPr>
          <a:lstStyle/>
          <a:p>
            <a:r>
              <a:rPr lang="es-CO" dirty="0"/>
              <a:t>A </a:t>
            </a:r>
            <a:r>
              <a:rPr lang="es-CO" dirty="0" err="1"/>
              <a:t>Variational</a:t>
            </a:r>
            <a:r>
              <a:rPr lang="es-CO" dirty="0"/>
              <a:t> </a:t>
            </a:r>
            <a:r>
              <a:rPr lang="es-CO" dirty="0" err="1"/>
              <a:t>Hybrid</a:t>
            </a:r>
            <a:r>
              <a:rPr lang="es-CO" dirty="0"/>
              <a:t> Quantum-</a:t>
            </a:r>
            <a:r>
              <a:rPr lang="es-CO" dirty="0" err="1"/>
              <a:t>Classical</a:t>
            </a:r>
            <a:r>
              <a:rPr lang="es-CO" dirty="0"/>
              <a:t> </a:t>
            </a:r>
            <a:r>
              <a:rPr lang="es-CO" dirty="0" err="1"/>
              <a:t>Algorithm</a:t>
            </a:r>
            <a:r>
              <a:rPr lang="es-CO" dirty="0"/>
              <a:t> (VHQCA) </a:t>
            </a:r>
            <a:r>
              <a:rPr lang="es-CO" dirty="0" err="1"/>
              <a:t>is</a:t>
            </a:r>
            <a:r>
              <a:rPr lang="es-CO" dirty="0"/>
              <a:t> a </a:t>
            </a:r>
            <a:r>
              <a:rPr lang="es-CO" dirty="0" err="1"/>
              <a:t>broader</a:t>
            </a:r>
            <a:r>
              <a:rPr lang="es-CO" dirty="0"/>
              <a:t> </a:t>
            </a:r>
            <a:r>
              <a:rPr lang="es-CO" dirty="0" err="1"/>
              <a:t>category</a:t>
            </a:r>
            <a:r>
              <a:rPr lang="es-CO" dirty="0"/>
              <a:t> </a:t>
            </a:r>
            <a:r>
              <a:rPr lang="es-CO" dirty="0" err="1"/>
              <a:t>that</a:t>
            </a:r>
            <a:r>
              <a:rPr lang="es-CO" dirty="0"/>
              <a:t> </a:t>
            </a:r>
            <a:r>
              <a:rPr lang="es-CO" dirty="0" err="1"/>
              <a:t>encompasses</a:t>
            </a:r>
            <a:r>
              <a:rPr lang="es-CO" dirty="0"/>
              <a:t> </a:t>
            </a:r>
            <a:r>
              <a:rPr lang="es-CO" dirty="0" err="1"/>
              <a:t>algorithms</a:t>
            </a:r>
            <a:r>
              <a:rPr lang="es-CO" dirty="0"/>
              <a:t> </a:t>
            </a:r>
            <a:r>
              <a:rPr lang="es-CO" dirty="0" err="1"/>
              <a:t>that</a:t>
            </a:r>
            <a:r>
              <a:rPr lang="es-CO" dirty="0"/>
              <a:t> combine </a:t>
            </a:r>
            <a:r>
              <a:rPr lang="es-CO" dirty="0" err="1"/>
              <a:t>both</a:t>
            </a:r>
            <a:r>
              <a:rPr lang="es-CO" dirty="0"/>
              <a:t> quantum and </a:t>
            </a:r>
            <a:r>
              <a:rPr lang="es-CO" dirty="0" err="1"/>
              <a:t>classical</a:t>
            </a:r>
            <a:r>
              <a:rPr lang="es-CO" dirty="0"/>
              <a:t> </a:t>
            </a:r>
            <a:r>
              <a:rPr lang="es-CO" dirty="0" err="1"/>
              <a:t>processing</a:t>
            </a:r>
            <a:r>
              <a:rPr lang="es-CO" dirty="0"/>
              <a:t> in a </a:t>
            </a:r>
            <a:r>
              <a:rPr lang="es-CO" dirty="0" err="1"/>
              <a:t>synergistic</a:t>
            </a:r>
            <a:r>
              <a:rPr lang="es-CO" dirty="0"/>
              <a:t> </a:t>
            </a:r>
            <a:r>
              <a:rPr lang="es-CO" dirty="0" err="1"/>
              <a:t>manner</a:t>
            </a:r>
            <a:r>
              <a:rPr lang="es-CO" dirty="0"/>
              <a:t>.</a:t>
            </a:r>
          </a:p>
          <a:p>
            <a:r>
              <a:rPr lang="es-CO" dirty="0"/>
              <a:t>VHQCA </a:t>
            </a:r>
            <a:r>
              <a:rPr lang="es-CO" dirty="0" err="1"/>
              <a:t>may</a:t>
            </a:r>
            <a:r>
              <a:rPr lang="es-CO" dirty="0"/>
              <a:t> </a:t>
            </a:r>
            <a:r>
              <a:rPr lang="es-CO" dirty="0" err="1"/>
              <a:t>involve</a:t>
            </a:r>
            <a:r>
              <a:rPr lang="es-CO" dirty="0"/>
              <a:t> </a:t>
            </a:r>
            <a:r>
              <a:rPr lang="es-CO" dirty="0" err="1"/>
              <a:t>using</a:t>
            </a:r>
            <a:r>
              <a:rPr lang="es-CO" dirty="0"/>
              <a:t> a quantum </a:t>
            </a:r>
            <a:r>
              <a:rPr lang="es-CO" dirty="0" err="1"/>
              <a:t>processor</a:t>
            </a:r>
            <a:r>
              <a:rPr lang="es-CO" dirty="0"/>
              <a:t> </a:t>
            </a:r>
            <a:r>
              <a:rPr lang="es-CO" dirty="0" err="1"/>
              <a:t>to</a:t>
            </a:r>
            <a:r>
              <a:rPr lang="es-CO" dirty="0"/>
              <a:t> </a:t>
            </a:r>
            <a:r>
              <a:rPr lang="es-CO" dirty="0" err="1"/>
              <a:t>perform</a:t>
            </a:r>
            <a:r>
              <a:rPr lang="es-CO" dirty="0"/>
              <a:t> </a:t>
            </a:r>
            <a:r>
              <a:rPr lang="es-CO" dirty="0" err="1"/>
              <a:t>certain</a:t>
            </a:r>
            <a:r>
              <a:rPr lang="es-CO" dirty="0"/>
              <a:t> quantum </a:t>
            </a:r>
            <a:r>
              <a:rPr lang="es-CO" dirty="0" err="1"/>
              <a:t>computations</a:t>
            </a:r>
            <a:r>
              <a:rPr lang="es-CO" dirty="0"/>
              <a:t>, </a:t>
            </a:r>
            <a:r>
              <a:rPr lang="es-CO" dirty="0" err="1"/>
              <a:t>while</a:t>
            </a:r>
            <a:r>
              <a:rPr lang="es-CO" dirty="0"/>
              <a:t> </a:t>
            </a:r>
            <a:r>
              <a:rPr lang="es-CO" dirty="0" err="1"/>
              <a:t>classical</a:t>
            </a:r>
            <a:r>
              <a:rPr lang="es-CO" dirty="0"/>
              <a:t> </a:t>
            </a:r>
            <a:r>
              <a:rPr lang="es-CO" dirty="0" err="1"/>
              <a:t>processors</a:t>
            </a:r>
            <a:r>
              <a:rPr lang="es-CO" dirty="0"/>
              <a:t> </a:t>
            </a:r>
            <a:r>
              <a:rPr lang="es-CO" dirty="0" err="1"/>
              <a:t>handle</a:t>
            </a:r>
            <a:r>
              <a:rPr lang="es-CO" dirty="0"/>
              <a:t> </a:t>
            </a:r>
            <a:r>
              <a:rPr lang="es-CO" dirty="0" err="1"/>
              <a:t>other</a:t>
            </a:r>
            <a:r>
              <a:rPr lang="es-CO" dirty="0"/>
              <a:t> </a:t>
            </a:r>
            <a:r>
              <a:rPr lang="es-CO" dirty="0" err="1"/>
              <a:t>tasks</a:t>
            </a:r>
            <a:r>
              <a:rPr lang="es-CO" dirty="0"/>
              <a:t>.</a:t>
            </a:r>
          </a:p>
        </p:txBody>
      </p:sp>
      <p:pic>
        <p:nvPicPr>
          <p:cNvPr id="8" name="Imagen 7">
            <a:extLst>
              <a:ext uri="{FF2B5EF4-FFF2-40B4-BE49-F238E27FC236}">
                <a16:creationId xmlns:a16="http://schemas.microsoft.com/office/drawing/2014/main" id="{05C2D81F-6221-2FCF-BD38-89B3BA9CFBF0}"/>
              </a:ext>
            </a:extLst>
          </p:cNvPr>
          <p:cNvPicPr>
            <a:picLocks noChangeAspect="1"/>
          </p:cNvPicPr>
          <p:nvPr/>
        </p:nvPicPr>
        <p:blipFill>
          <a:blip r:embed="rId2"/>
          <a:stretch>
            <a:fillRect/>
          </a:stretch>
        </p:blipFill>
        <p:spPr>
          <a:xfrm>
            <a:off x="4572000" y="1891553"/>
            <a:ext cx="4168376" cy="2480181"/>
          </a:xfrm>
          <a:prstGeom prst="rect">
            <a:avLst/>
          </a:prstGeom>
          <a:ln>
            <a:noFill/>
          </a:ln>
          <a:effectLst>
            <a:outerShdw blurRad="76200" dist="63500" dir="5040000" algn="tl" rotWithShape="0">
              <a:srgbClr val="000000">
                <a:alpha val="41000"/>
              </a:srgbClr>
            </a:outerShdw>
          </a:effectLst>
        </p:spPr>
      </p:pic>
      <p:sp>
        <p:nvSpPr>
          <p:cNvPr id="12" name="CuadroTexto 11">
            <a:extLst>
              <a:ext uri="{FF2B5EF4-FFF2-40B4-BE49-F238E27FC236}">
                <a16:creationId xmlns:a16="http://schemas.microsoft.com/office/drawing/2014/main" id="{49B71C37-889F-D0B3-6C8B-620CEB36314D}"/>
              </a:ext>
            </a:extLst>
          </p:cNvPr>
          <p:cNvSpPr txBox="1"/>
          <p:nvPr/>
        </p:nvSpPr>
        <p:spPr>
          <a:xfrm>
            <a:off x="4621642" y="4536143"/>
            <a:ext cx="4060333" cy="1384995"/>
          </a:xfrm>
          <a:prstGeom prst="rect">
            <a:avLst/>
          </a:prstGeom>
          <a:noFill/>
        </p:spPr>
        <p:txBody>
          <a:bodyPr wrap="square">
            <a:spAutoFit/>
          </a:bodyPr>
          <a:lstStyle/>
          <a:p>
            <a:pPr algn="just"/>
            <a:r>
              <a:rPr lang="en-US" sz="1400" dirty="0"/>
              <a:t>So, the overall algorithm consists of a closed loop between the classical and quantum components:</a:t>
            </a:r>
          </a:p>
          <a:p>
            <a:pPr marL="285750" indent="-285750" algn="just">
              <a:buFont typeface="Arial" panose="020B0604020202020204" pitchFamily="34" charset="0"/>
              <a:buChar char="•"/>
            </a:pPr>
            <a:r>
              <a:rPr lang="en-US" sz="1400" dirty="0">
                <a:solidFill>
                  <a:srgbClr val="0000FF"/>
                </a:solidFill>
              </a:rPr>
              <a:t>Pre-processing</a:t>
            </a:r>
          </a:p>
          <a:p>
            <a:pPr marL="285750" indent="-285750" algn="just">
              <a:buFont typeface="Arial" panose="020B0604020202020204" pitchFamily="34" charset="0"/>
              <a:buChar char="•"/>
            </a:pPr>
            <a:r>
              <a:rPr lang="en-US" sz="1400" dirty="0">
                <a:solidFill>
                  <a:srgbClr val="0000FF"/>
                </a:solidFill>
              </a:rPr>
              <a:t>PQC</a:t>
            </a:r>
          </a:p>
          <a:p>
            <a:pPr marL="285750" indent="-285750" algn="just">
              <a:buFont typeface="Arial" panose="020B0604020202020204" pitchFamily="34" charset="0"/>
              <a:buChar char="•"/>
            </a:pPr>
            <a:r>
              <a:rPr lang="en-US" sz="1400" dirty="0">
                <a:solidFill>
                  <a:srgbClr val="0000FF"/>
                </a:solidFill>
              </a:rPr>
              <a:t>Post-processing</a:t>
            </a:r>
          </a:p>
        </p:txBody>
      </p:sp>
    </p:spTree>
    <p:extLst>
      <p:ext uri="{BB962C8B-B14F-4D97-AF65-F5344CB8AC3E}">
        <p14:creationId xmlns:p14="http://schemas.microsoft.com/office/powerpoint/2010/main" val="1605318513"/>
      </p:ext>
    </p:extLst>
  </p:cSld>
  <p:clrMapOvr>
    <a:masterClrMapping/>
  </p:clrMapOvr>
</p:sld>
</file>

<file path=ppt/theme/theme1.xml><?xml version="1.0" encoding="utf-8"?>
<a:theme xmlns:a="http://schemas.openxmlformats.org/drawingml/2006/main" name="Title Slid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ntent Slid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3756</TotalTime>
  <Words>1376</Words>
  <Application>Microsoft Office PowerPoint</Application>
  <PresentationFormat>Presentación en pantalla (4:3)</PresentationFormat>
  <Paragraphs>103</Paragraphs>
  <Slides>21</Slides>
  <Notes>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21</vt:i4>
      </vt:variant>
    </vt:vector>
  </HeadingPairs>
  <TitlesOfParts>
    <vt:vector size="27" baseType="lpstr">
      <vt:lpstr>Arial</vt:lpstr>
      <vt:lpstr>Calibri</vt:lpstr>
      <vt:lpstr>Cambria Math</vt:lpstr>
      <vt:lpstr>Wingdings 2</vt:lpstr>
      <vt:lpstr>Title Slides</vt:lpstr>
      <vt:lpstr>1_Content Slides</vt:lpstr>
      <vt:lpstr>Workshop on Quantum Machine Learning</vt:lpstr>
      <vt:lpstr>Download this presentation and examples</vt:lpstr>
      <vt:lpstr>Why Should You Bother With Quantum Machine Learning?</vt:lpstr>
      <vt:lpstr>How Does Machine Learning Work?</vt:lpstr>
      <vt:lpstr>How Does Machine Learning Work? (…cont)</vt:lpstr>
      <vt:lpstr>Quantum Machine Learning</vt:lpstr>
      <vt:lpstr>Quantum Machine Learning Parametrized Quantum Circuits (PQC)</vt:lpstr>
      <vt:lpstr>Reviewing: Basic Algorithmic Idea</vt:lpstr>
      <vt:lpstr>QML Variational Hybrid Quantum-Classical Algorithm</vt:lpstr>
      <vt:lpstr>QML Variational Quantum Circuits (VQC)</vt:lpstr>
      <vt:lpstr>Variational quantum algorithms are called "variational" because they involve a variation or optimization of parameters to minimize or maximize a certain objective function.</vt:lpstr>
      <vt:lpstr>QML Applications of VQCs</vt:lpstr>
      <vt:lpstr>Quantum Machine Learning</vt:lpstr>
      <vt:lpstr>Classical Preprocessing For instance: One-Hot Decoding</vt:lpstr>
      <vt:lpstr>Quantum embedding Feature Map</vt:lpstr>
      <vt:lpstr>Parametrized Quantum Circuit Ansatz</vt:lpstr>
      <vt:lpstr>Parametrized Quantum Circuit Ansatz (..cont)</vt:lpstr>
      <vt:lpstr>Ansatz Strongly Entangling Layers</vt:lpstr>
      <vt:lpstr>Classical Post-processing Loss Function</vt:lpstr>
      <vt:lpstr>Classical Post-processing Optimizer</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Barcinas</dc:creator>
  <cp:lastModifiedBy>Gustavo Patino</cp:lastModifiedBy>
  <cp:revision>263</cp:revision>
  <dcterms:created xsi:type="dcterms:W3CDTF">2016-09-19T18:05:34Z</dcterms:created>
  <dcterms:modified xsi:type="dcterms:W3CDTF">2023-12-05T19:43:13Z</dcterms:modified>
</cp:coreProperties>
</file>