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5" r:id="rId3"/>
    <p:sldId id="257" r:id="rId4"/>
    <p:sldId id="259" r:id="rId5"/>
    <p:sldId id="263" r:id="rId6"/>
    <p:sldId id="267" r:id="rId7"/>
    <p:sldId id="270" r:id="rId8"/>
    <p:sldId id="278" r:id="rId9"/>
    <p:sldId id="261" r:id="rId10"/>
    <p:sldId id="262" r:id="rId11"/>
    <p:sldId id="279" r:id="rId12"/>
    <p:sldId id="266" r:id="rId13"/>
    <p:sldId id="268" r:id="rId14"/>
    <p:sldId id="280" r:id="rId15"/>
    <p:sldId id="281" r:id="rId16"/>
    <p:sldId id="282" r:id="rId17"/>
    <p:sldId id="283" r:id="rId18"/>
    <p:sldId id="271" r:id="rId19"/>
    <p:sldId id="272" r:id="rId20"/>
    <p:sldId id="286" r:id="rId21"/>
    <p:sldId id="273" r:id="rId22"/>
    <p:sldId id="275" r:id="rId23"/>
    <p:sldId id="276" r:id="rId24"/>
    <p:sldId id="274" r:id="rId25"/>
    <p:sldId id="277" r:id="rId26"/>
    <p:sldId id="284" r:id="rId27"/>
    <p:sldId id="285" r:id="rId28"/>
    <p:sldId id="26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32"/>
    <a:srgbClr val="105567"/>
    <a:srgbClr val="FF8000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25" autoAdjust="0"/>
  </p:normalViewPr>
  <p:slideViewPr>
    <p:cSldViewPr showGuides="1">
      <p:cViewPr varScale="1">
        <p:scale>
          <a:sx n="130" d="100"/>
          <a:sy n="130" d="100"/>
        </p:scale>
        <p:origin x="-1616" y="-104"/>
      </p:cViewPr>
      <p:guideLst>
        <p:guide orient="horz" pos="2159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-4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2A559-5CC3-0E4D-94F5-FD8DEFC725A8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2E8ED-C9BF-2D4D-A307-362390B4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952FFB-B93B-3541-AEF4-FEC6167C5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1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11356A-E6C0-5244-B2D1-39192D968FD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2362200"/>
            <a:ext cx="8839200" cy="1295400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" name="Picture 10" descr="openmpi_logo-on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204788"/>
            <a:ext cx="202088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ompi logo watermark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828800"/>
            <a:ext cx="49815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2"/>
          <p:cNvGrpSpPr>
            <a:grpSpLocks/>
          </p:cNvGrpSpPr>
          <p:nvPr/>
        </p:nvGrpSpPr>
        <p:grpSpPr bwMode="auto">
          <a:xfrm>
            <a:off x="152400" y="304800"/>
            <a:ext cx="8839200" cy="1295400"/>
            <a:chOff x="288" y="1632"/>
            <a:chExt cx="5232" cy="816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31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90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mver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4097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New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version numbering proposal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version scheme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85800" y="3576935"/>
            <a:ext cx="7772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8800" y="6015335"/>
            <a:ext cx="6629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219200" y="3576935"/>
            <a:ext cx="609600" cy="2438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86000" y="3576935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5626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5532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029200" y="624840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v4.0.0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39042" y="6243935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v4.0.1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437" y="5558135"/>
            <a:ext cx="178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v4.x branch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6553200" y="5105400"/>
            <a:ext cx="0" cy="685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504678" y="4572000"/>
            <a:ext cx="2100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Bug fixes only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943600"/>
            <a:ext cx="4365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All 4.x versions are backwards</a:t>
            </a:r>
          </a:p>
          <a:p>
            <a:pPr algn="r"/>
            <a:r>
              <a:rPr lang="en-US" dirty="0" smtClean="0"/>
              <a:t>compatible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3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version scheme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85800" y="3576935"/>
            <a:ext cx="7772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8800" y="6015335"/>
            <a:ext cx="6629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219200" y="3576935"/>
            <a:ext cx="609600" cy="2438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86000" y="3576935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5626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5532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6200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029200" y="624840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v4.0.0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39042" y="6243935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v4.0.1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6243935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v4.1.0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437" y="5558135"/>
            <a:ext cx="178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v4.x branch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620000" y="5105400"/>
            <a:ext cx="0" cy="685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148080" y="4572000"/>
            <a:ext cx="2939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New features added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5943600"/>
            <a:ext cx="4365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All 4.x versions are backwards</a:t>
            </a:r>
          </a:p>
          <a:p>
            <a:pPr algn="r"/>
            <a:r>
              <a:rPr lang="en-US" dirty="0" smtClean="0"/>
              <a:t>compatible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version scheme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85800" y="3576935"/>
            <a:ext cx="7772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8800" y="6015335"/>
            <a:ext cx="6629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219200" y="3576935"/>
            <a:ext cx="609600" cy="2438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86000" y="3576935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5626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5532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6200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029200" y="624840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v4.0.0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39042" y="6243935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v4.0.1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6243935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v4.1.0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6400800" y="2057400"/>
            <a:ext cx="381000" cy="1524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781800" y="2057400"/>
            <a:ext cx="1676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253437" y="5558135"/>
            <a:ext cx="178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v4.x branch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2057400"/>
            <a:ext cx="178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v5.x branch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0586" y="1981200"/>
            <a:ext cx="502132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5.x versions do not have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to be backwards compatible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with 4.x versions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5943600"/>
            <a:ext cx="4365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All 4.x versions are backwards</a:t>
            </a:r>
          </a:p>
          <a:p>
            <a:pPr algn="r"/>
            <a:r>
              <a:rPr lang="en-US" dirty="0" smtClean="0"/>
              <a:t>compatible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many things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keep 1-2 release branches alive</a:t>
            </a:r>
          </a:p>
          <a:p>
            <a:pPr lvl="1"/>
            <a:r>
              <a:rPr lang="en-US" dirty="0" smtClean="0"/>
              <a:t>Last series + this series</a:t>
            </a:r>
          </a:p>
          <a:p>
            <a:r>
              <a:rPr lang="en-US" dirty="0" smtClean="0"/>
              <a:t>PRs from master to release branches</a:t>
            </a:r>
          </a:p>
          <a:p>
            <a:r>
              <a:rPr lang="en-US" dirty="0" smtClean="0"/>
              <a:t>Publicly support current and prior release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notable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backwards incompatible changes on a release branch</a:t>
            </a:r>
          </a:p>
          <a:p>
            <a:pPr lvl="1"/>
            <a:r>
              <a:rPr lang="en-US" dirty="0" smtClean="0"/>
              <a:t>…once vX.0.0 is released</a:t>
            </a:r>
          </a:p>
          <a:p>
            <a:r>
              <a:rPr lang="en-US" dirty="0" smtClean="0"/>
              <a:t>Release branch development life = ~1 year</a:t>
            </a:r>
          </a:p>
          <a:p>
            <a:pPr lvl="1"/>
            <a:r>
              <a:rPr lang="en-US" dirty="0" smtClean="0"/>
              <a:t>Aim to stop adding major new features ~9 months after </a:t>
            </a:r>
            <a:r>
              <a:rPr lang="en-US" dirty="0" smtClean="0"/>
              <a:t>fork from master</a:t>
            </a:r>
            <a:endParaRPr lang="en-US" dirty="0" smtClean="0"/>
          </a:p>
          <a:p>
            <a:r>
              <a:rPr lang="en-US" dirty="0" smtClean="0"/>
              <a:t>Aim to fork new release branch ~June 1 annually</a:t>
            </a:r>
          </a:p>
          <a:p>
            <a:pPr lvl="1"/>
            <a:r>
              <a:rPr lang="en-US" dirty="0" smtClean="0"/>
              <a:t>…unless there’s a reason to fork earlier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4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release cycle estimate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85800" y="3962400"/>
            <a:ext cx="77724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-37449" y="381000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master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73311" y="2133600"/>
            <a:ext cx="1252416" cy="3124200"/>
            <a:chOff x="673311" y="2145268"/>
            <a:chExt cx="1252416" cy="31242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1295400" y="2438400"/>
              <a:ext cx="0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673311" y="2145268"/>
              <a:ext cx="1252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91294" y="2133600"/>
            <a:ext cx="1457112" cy="3124200"/>
            <a:chOff x="3843445" y="2133600"/>
            <a:chExt cx="1457112" cy="31242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4567881" y="2426732"/>
              <a:ext cx="13270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843445" y="2133600"/>
              <a:ext cx="1457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N+1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653" y="2133600"/>
            <a:ext cx="1457112" cy="3124200"/>
            <a:chOff x="3843445" y="2133600"/>
            <a:chExt cx="1457112" cy="3124200"/>
          </a:xfrm>
        </p:grpSpPr>
        <p:cxnSp>
          <p:nvCxnSpPr>
            <p:cNvPr id="18" name="Straight Connector 17"/>
            <p:cNvCxnSpPr/>
            <p:nvPr/>
          </p:nvCxnSpPr>
          <p:spPr bwMode="auto">
            <a:xfrm flipH="1">
              <a:off x="4555392" y="2426732"/>
              <a:ext cx="12489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843445" y="2133600"/>
              <a:ext cx="1457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N+3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13973" y="2133600"/>
            <a:ext cx="1457112" cy="3124200"/>
            <a:chOff x="3843445" y="2133600"/>
            <a:chExt cx="1457112" cy="3124200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4567881" y="2426732"/>
              <a:ext cx="391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843445" y="2133600"/>
              <a:ext cx="1457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N+2</a:t>
              </a:r>
              <a:endParaRPr lang="en-US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76400" y="55626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Active development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209800" y="3657600"/>
            <a:ext cx="4724400" cy="228600"/>
            <a:chOff x="2209800" y="3657600"/>
            <a:chExt cx="4724400" cy="304800"/>
          </a:xfrm>
        </p:grpSpPr>
        <p:cxnSp>
          <p:nvCxnSpPr>
            <p:cNvPr id="21" name="Straight Connector 20"/>
            <p:cNvCxnSpPr/>
            <p:nvPr/>
          </p:nvCxnSpPr>
          <p:spPr bwMode="auto">
            <a:xfrm flipV="1">
              <a:off x="2209800" y="3657600"/>
              <a:ext cx="15240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495800" y="3657600"/>
              <a:ext cx="2438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3962400" y="3657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2362200" y="36576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1676400" y="59436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Slowed</a:t>
            </a:r>
          </a:p>
          <a:p>
            <a:pPr algn="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676400" y="63246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Maintenance</a:t>
            </a:r>
          </a:p>
          <a:p>
            <a:pPr algn="r"/>
            <a:r>
              <a:rPr lang="en-US" sz="1200" dirty="0" smtClean="0"/>
              <a:t>(bug fix only)</a:t>
            </a:r>
            <a:endParaRPr lang="en-US" sz="1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28800" y="2514600"/>
            <a:ext cx="723713" cy="1828800"/>
            <a:chOff x="1828800" y="2514600"/>
            <a:chExt cx="723713" cy="1828800"/>
          </a:xfrm>
        </p:grpSpPr>
        <p:cxnSp>
          <p:nvCxnSpPr>
            <p:cNvPr id="38" name="Straight Connector 37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90604" y="2513013"/>
            <a:ext cx="723713" cy="1828800"/>
            <a:chOff x="1828800" y="2514600"/>
            <a:chExt cx="723713" cy="1828800"/>
          </a:xfrm>
        </p:grpSpPr>
        <p:cxnSp>
          <p:nvCxnSpPr>
            <p:cNvPr id="48" name="Straight Connector 47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52408" y="2511426"/>
            <a:ext cx="723713" cy="1828800"/>
            <a:chOff x="1828800" y="2514600"/>
            <a:chExt cx="723713" cy="1828800"/>
          </a:xfrm>
        </p:grpSpPr>
        <p:cxnSp>
          <p:nvCxnSpPr>
            <p:cNvPr id="51" name="Straight Connector 50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524442" y="3242747"/>
            <a:ext cx="20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Version 5.x series</a:t>
            </a:r>
            <a:endParaRPr lang="en-US" sz="1800" dirty="0"/>
          </a:p>
        </p:txBody>
      </p:sp>
      <p:cxnSp>
        <p:nvCxnSpPr>
          <p:cNvPr id="63" name="Straight Arrow Connector 62"/>
          <p:cNvCxnSpPr>
            <a:stCxn id="30" idx="3"/>
          </p:cNvCxnSpPr>
          <p:nvPr/>
        </p:nvCxnSpPr>
        <p:spPr bwMode="auto">
          <a:xfrm flipV="1">
            <a:off x="2895599" y="5791201"/>
            <a:ext cx="685801" cy="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2895600" y="61722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2895601" y="65532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676400" y="38862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5896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release cycle estimate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85800" y="3962400"/>
            <a:ext cx="77724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-37449" y="381000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master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73311" y="2133600"/>
            <a:ext cx="1252416" cy="3124200"/>
            <a:chOff x="673311" y="2145268"/>
            <a:chExt cx="1252416" cy="31242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1295400" y="2438400"/>
              <a:ext cx="0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673311" y="2145268"/>
              <a:ext cx="1252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91294" y="2133600"/>
            <a:ext cx="1457112" cy="3124200"/>
            <a:chOff x="3843445" y="2133600"/>
            <a:chExt cx="1457112" cy="31242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4567881" y="2426732"/>
              <a:ext cx="13270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843445" y="2133600"/>
              <a:ext cx="1457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N+1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653" y="2133600"/>
            <a:ext cx="1457112" cy="3124200"/>
            <a:chOff x="3843445" y="2133600"/>
            <a:chExt cx="1457112" cy="3124200"/>
          </a:xfrm>
        </p:grpSpPr>
        <p:cxnSp>
          <p:nvCxnSpPr>
            <p:cNvPr id="18" name="Straight Connector 17"/>
            <p:cNvCxnSpPr/>
            <p:nvPr/>
          </p:nvCxnSpPr>
          <p:spPr bwMode="auto">
            <a:xfrm flipH="1">
              <a:off x="4555392" y="2426732"/>
              <a:ext cx="12489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843445" y="2133600"/>
              <a:ext cx="1457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N+3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13973" y="2133600"/>
            <a:ext cx="1457112" cy="3124200"/>
            <a:chOff x="3843445" y="2133600"/>
            <a:chExt cx="1457112" cy="3124200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4567881" y="2426732"/>
              <a:ext cx="391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843445" y="2133600"/>
              <a:ext cx="1457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N+2</a:t>
              </a:r>
              <a:endParaRPr lang="en-US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76400" y="55626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Active development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209800" y="3657600"/>
            <a:ext cx="4724400" cy="228600"/>
            <a:chOff x="2209800" y="3657600"/>
            <a:chExt cx="4724400" cy="228600"/>
          </a:xfrm>
        </p:grpSpPr>
        <p:cxnSp>
          <p:nvCxnSpPr>
            <p:cNvPr id="21" name="Straight Connector 20"/>
            <p:cNvCxnSpPr/>
            <p:nvPr/>
          </p:nvCxnSpPr>
          <p:spPr bwMode="auto">
            <a:xfrm flipV="1">
              <a:off x="2209800" y="3657600"/>
              <a:ext cx="152400" cy="228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495800" y="3657600"/>
              <a:ext cx="2438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3962400" y="3657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2362200" y="36576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1676400" y="59436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Slowed</a:t>
            </a:r>
          </a:p>
          <a:p>
            <a:pPr algn="r"/>
            <a:r>
              <a:rPr lang="en-US" sz="1200" dirty="0" smtClean="0"/>
              <a:t>development</a:t>
            </a:r>
            <a:endParaRPr lang="en-US" sz="1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28800" y="2514600"/>
            <a:ext cx="723713" cy="1828800"/>
            <a:chOff x="1828800" y="2514600"/>
            <a:chExt cx="723713" cy="1828800"/>
          </a:xfrm>
        </p:grpSpPr>
        <p:cxnSp>
          <p:nvCxnSpPr>
            <p:cNvPr id="38" name="Straight Connector 37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90604" y="2513013"/>
            <a:ext cx="723713" cy="1828800"/>
            <a:chOff x="1828800" y="2514600"/>
            <a:chExt cx="723713" cy="1828800"/>
          </a:xfrm>
        </p:grpSpPr>
        <p:cxnSp>
          <p:nvCxnSpPr>
            <p:cNvPr id="48" name="Straight Connector 47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52408" y="2511426"/>
            <a:ext cx="723713" cy="1828800"/>
            <a:chOff x="1828800" y="2514600"/>
            <a:chExt cx="723713" cy="1828800"/>
          </a:xfrm>
        </p:grpSpPr>
        <p:cxnSp>
          <p:nvCxnSpPr>
            <p:cNvPr id="51" name="Straight Connector 50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524442" y="3242747"/>
            <a:ext cx="20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Version 5.x series</a:t>
            </a:r>
            <a:endParaRPr lang="en-US" sz="1800" dirty="0"/>
          </a:p>
        </p:txBody>
      </p:sp>
      <p:cxnSp>
        <p:nvCxnSpPr>
          <p:cNvPr id="63" name="Straight Arrow Connector 62"/>
          <p:cNvCxnSpPr>
            <a:stCxn id="30" idx="3"/>
          </p:cNvCxnSpPr>
          <p:nvPr/>
        </p:nvCxnSpPr>
        <p:spPr bwMode="auto">
          <a:xfrm flipV="1">
            <a:off x="2895599" y="5791201"/>
            <a:ext cx="685801" cy="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2895600" y="61722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2895601" y="65532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9" name="Group 38"/>
          <p:cNvGrpSpPr/>
          <p:nvPr/>
        </p:nvGrpSpPr>
        <p:grpSpPr>
          <a:xfrm flipV="1">
            <a:off x="-152400" y="3962400"/>
            <a:ext cx="4724400" cy="304800"/>
            <a:chOff x="2209800" y="3657600"/>
            <a:chExt cx="4724400" cy="304800"/>
          </a:xfrm>
        </p:grpSpPr>
        <p:cxnSp>
          <p:nvCxnSpPr>
            <p:cNvPr id="40" name="Straight Connector 39"/>
            <p:cNvCxnSpPr/>
            <p:nvPr/>
          </p:nvCxnSpPr>
          <p:spPr bwMode="auto">
            <a:xfrm flipV="1">
              <a:off x="2209800" y="3657600"/>
              <a:ext cx="15240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4495800" y="3657600"/>
              <a:ext cx="2438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3962400" y="3657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362200" y="36576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TextBox 44"/>
          <p:cNvSpPr txBox="1"/>
          <p:nvPr/>
        </p:nvSpPr>
        <p:spPr>
          <a:xfrm>
            <a:off x="1371600" y="4343400"/>
            <a:ext cx="20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Version 4.x series</a:t>
            </a:r>
            <a:endParaRPr lang="en-US" sz="18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1676400" y="38862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676400" y="63246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Maintenance</a:t>
            </a:r>
          </a:p>
          <a:p>
            <a:pPr algn="r"/>
            <a:r>
              <a:rPr lang="en-US" sz="1200" dirty="0" smtClean="0"/>
              <a:t>(bug fix only)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727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release cycle estimate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7449" y="381000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master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73311" y="2133600"/>
            <a:ext cx="1252416" cy="3124200"/>
            <a:chOff x="673311" y="2145268"/>
            <a:chExt cx="1252416" cy="31242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1295400" y="2438400"/>
              <a:ext cx="0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673311" y="2145268"/>
              <a:ext cx="1252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91294" y="2133600"/>
            <a:ext cx="1457112" cy="3124200"/>
            <a:chOff x="3843445" y="2133600"/>
            <a:chExt cx="1457112" cy="31242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4567881" y="2426732"/>
              <a:ext cx="13270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843445" y="2133600"/>
              <a:ext cx="1457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N+1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653" y="2133600"/>
            <a:ext cx="1457112" cy="3124200"/>
            <a:chOff x="3843445" y="2133600"/>
            <a:chExt cx="1457112" cy="3124200"/>
          </a:xfrm>
        </p:grpSpPr>
        <p:cxnSp>
          <p:nvCxnSpPr>
            <p:cNvPr id="18" name="Straight Connector 17"/>
            <p:cNvCxnSpPr/>
            <p:nvPr/>
          </p:nvCxnSpPr>
          <p:spPr bwMode="auto">
            <a:xfrm flipH="1">
              <a:off x="4555392" y="2426732"/>
              <a:ext cx="12489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843445" y="2133600"/>
              <a:ext cx="1457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N+3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13973" y="2133600"/>
            <a:ext cx="1457112" cy="3124200"/>
            <a:chOff x="3843445" y="2133600"/>
            <a:chExt cx="1457112" cy="3124200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4567881" y="2426732"/>
              <a:ext cx="391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843445" y="2133600"/>
              <a:ext cx="1457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year N+2</a:t>
              </a:r>
              <a:endParaRPr lang="en-US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76400" y="55626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Active development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209800" y="3657600"/>
            <a:ext cx="4724400" cy="228600"/>
            <a:chOff x="2209800" y="3657600"/>
            <a:chExt cx="4724400" cy="228600"/>
          </a:xfrm>
        </p:grpSpPr>
        <p:cxnSp>
          <p:nvCxnSpPr>
            <p:cNvPr id="21" name="Straight Connector 20"/>
            <p:cNvCxnSpPr/>
            <p:nvPr/>
          </p:nvCxnSpPr>
          <p:spPr bwMode="auto">
            <a:xfrm flipV="1">
              <a:off x="2209800" y="3657600"/>
              <a:ext cx="152400" cy="228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495800" y="3657600"/>
              <a:ext cx="2438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3962400" y="3657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2362200" y="36576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1676400" y="59436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Slowed</a:t>
            </a:r>
          </a:p>
          <a:p>
            <a:pPr algn="r"/>
            <a:r>
              <a:rPr lang="en-US" sz="1200" dirty="0" smtClean="0"/>
              <a:t>development</a:t>
            </a:r>
            <a:endParaRPr lang="en-US" sz="1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28800" y="2514600"/>
            <a:ext cx="723713" cy="1828800"/>
            <a:chOff x="1828800" y="2514600"/>
            <a:chExt cx="723713" cy="1828800"/>
          </a:xfrm>
        </p:grpSpPr>
        <p:cxnSp>
          <p:nvCxnSpPr>
            <p:cNvPr id="38" name="Straight Connector 37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90604" y="2513013"/>
            <a:ext cx="723713" cy="1828800"/>
            <a:chOff x="1828800" y="2514600"/>
            <a:chExt cx="723713" cy="1828800"/>
          </a:xfrm>
        </p:grpSpPr>
        <p:cxnSp>
          <p:nvCxnSpPr>
            <p:cNvPr id="48" name="Straight Connector 47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52408" y="2511426"/>
            <a:ext cx="723713" cy="1828800"/>
            <a:chOff x="1828800" y="2514600"/>
            <a:chExt cx="723713" cy="1828800"/>
          </a:xfrm>
        </p:grpSpPr>
        <p:cxnSp>
          <p:nvCxnSpPr>
            <p:cNvPr id="51" name="Straight Connector 50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524442" y="3242747"/>
            <a:ext cx="20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Version 5.x series</a:t>
            </a:r>
            <a:endParaRPr lang="en-US" sz="1800" dirty="0"/>
          </a:p>
        </p:txBody>
      </p:sp>
      <p:cxnSp>
        <p:nvCxnSpPr>
          <p:cNvPr id="63" name="Straight Arrow Connector 62"/>
          <p:cNvCxnSpPr>
            <a:stCxn id="30" idx="3"/>
          </p:cNvCxnSpPr>
          <p:nvPr/>
        </p:nvCxnSpPr>
        <p:spPr bwMode="auto">
          <a:xfrm flipV="1">
            <a:off x="2895599" y="5791201"/>
            <a:ext cx="685801" cy="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2895600" y="61722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2895601" y="65532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9" name="Group 38"/>
          <p:cNvGrpSpPr/>
          <p:nvPr/>
        </p:nvGrpSpPr>
        <p:grpSpPr>
          <a:xfrm flipV="1">
            <a:off x="-152400" y="3962400"/>
            <a:ext cx="4724400" cy="304800"/>
            <a:chOff x="2209800" y="3657600"/>
            <a:chExt cx="4724400" cy="304800"/>
          </a:xfrm>
        </p:grpSpPr>
        <p:cxnSp>
          <p:nvCxnSpPr>
            <p:cNvPr id="40" name="Straight Connector 39"/>
            <p:cNvCxnSpPr/>
            <p:nvPr/>
          </p:nvCxnSpPr>
          <p:spPr bwMode="auto">
            <a:xfrm flipV="1">
              <a:off x="2209800" y="3657600"/>
              <a:ext cx="15240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4495800" y="3657600"/>
              <a:ext cx="2438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3962400" y="3657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362200" y="36576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TextBox 44"/>
          <p:cNvSpPr txBox="1"/>
          <p:nvPr/>
        </p:nvSpPr>
        <p:spPr>
          <a:xfrm>
            <a:off x="1371600" y="4343400"/>
            <a:ext cx="20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Version 4.x series</a:t>
            </a:r>
            <a:endParaRPr lang="en-US" sz="1800" dirty="0"/>
          </a:p>
        </p:txBody>
      </p:sp>
      <p:grpSp>
        <p:nvGrpSpPr>
          <p:cNvPr id="53" name="Group 52"/>
          <p:cNvGrpSpPr/>
          <p:nvPr/>
        </p:nvGrpSpPr>
        <p:grpSpPr>
          <a:xfrm flipV="1">
            <a:off x="4572000" y="4038600"/>
            <a:ext cx="4572000" cy="228600"/>
            <a:chOff x="2209800" y="3657600"/>
            <a:chExt cx="4572000" cy="228600"/>
          </a:xfrm>
        </p:grpSpPr>
        <p:cxnSp>
          <p:nvCxnSpPr>
            <p:cNvPr id="54" name="Straight Connector 53"/>
            <p:cNvCxnSpPr/>
            <p:nvPr/>
          </p:nvCxnSpPr>
          <p:spPr bwMode="auto">
            <a:xfrm flipV="1">
              <a:off x="2209800" y="3657600"/>
              <a:ext cx="152400" cy="228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4495800" y="3657600"/>
              <a:ext cx="2286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962400" y="3657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2362200" y="36576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" name="Straight Arrow Connector 4"/>
          <p:cNvCxnSpPr/>
          <p:nvPr/>
        </p:nvCxnSpPr>
        <p:spPr bwMode="auto">
          <a:xfrm>
            <a:off x="685800" y="3962400"/>
            <a:ext cx="77724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715000" y="4343400"/>
            <a:ext cx="20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Version 6.x series</a:t>
            </a:r>
            <a:endParaRPr lang="en-US" sz="18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676400" y="38862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4038600" y="40386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676400" y="63246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Maintenance</a:t>
            </a:r>
          </a:p>
          <a:p>
            <a:pPr algn="r"/>
            <a:r>
              <a:rPr lang="en-US" sz="1200" dirty="0" smtClean="0"/>
              <a:t>(bug fix only)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27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transition to the new scheme?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fficially release small number of new features in the immediate future</a:t>
            </a:r>
          </a:p>
          <a:p>
            <a:pPr lvl="2"/>
            <a:r>
              <a:rPr lang="en-US" dirty="0" smtClean="0"/>
              <a:t>Allows to meet </a:t>
            </a:r>
            <a:r>
              <a:rPr lang="en-US" dirty="0" err="1" smtClean="0"/>
              <a:t>distro</a:t>
            </a:r>
            <a:r>
              <a:rPr lang="en-US" dirty="0" smtClean="0"/>
              <a:t> release date targets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ased on the stable v1.8 series</a:t>
            </a:r>
          </a:p>
          <a:p>
            <a:pPr lvl="2"/>
            <a:r>
              <a:rPr lang="en-US" dirty="0" smtClean="0"/>
              <a:t>(master is not yet ready to release as v2.x)</a:t>
            </a:r>
          </a:p>
        </p:txBody>
      </p:sp>
    </p:spTree>
    <p:extLst>
      <p:ext uri="{BB962C8B-B14F-4D97-AF65-F5344CB8AC3E}">
        <p14:creationId xmlns:p14="http://schemas.microsoft.com/office/powerpoint/2010/main" val="136774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this proposal started from…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Odd / even scheme doesn’t seem to be </a:t>
            </a:r>
            <a:r>
              <a:rPr lang="en-US" dirty="0" smtClean="0"/>
              <a:t>working well</a:t>
            </a:r>
          </a:p>
          <a:p>
            <a:pPr lvl="1"/>
            <a:r>
              <a:rPr lang="en-US" dirty="0" smtClean="0"/>
              <a:t>Most users only using even number releases (because we tell them to)</a:t>
            </a:r>
          </a:p>
          <a:p>
            <a:pPr lvl="1"/>
            <a:r>
              <a:rPr lang="en-US" dirty="0" smtClean="0"/>
              <a:t>Resulting in long delays for publishing new features</a:t>
            </a:r>
            <a:endParaRPr lang="en-US" dirty="0" smtClean="0"/>
          </a:p>
          <a:p>
            <a:pPr lvl="1"/>
            <a:r>
              <a:rPr lang="en-US" dirty="0" smtClean="0"/>
              <a:t>Specific case: Cisco</a:t>
            </a:r>
            <a:r>
              <a:rPr lang="en-US" dirty="0" smtClean="0"/>
              <a:t>/</a:t>
            </a:r>
            <a:r>
              <a:rPr lang="en-US" dirty="0" smtClean="0"/>
              <a:t>Intel want </a:t>
            </a:r>
            <a:r>
              <a:rPr lang="en-US" dirty="0" smtClean="0"/>
              <a:t>to make a new release for stable </a:t>
            </a:r>
            <a:r>
              <a:rPr lang="en-US" dirty="0" smtClean="0"/>
              <a:t>release with libfabric support</a:t>
            </a:r>
            <a:endParaRPr lang="en-US" dirty="0" smtClean="0"/>
          </a:p>
          <a:p>
            <a:r>
              <a:rPr lang="en-US" dirty="0" smtClean="0"/>
              <a:t>…so why </a:t>
            </a:r>
            <a:r>
              <a:rPr lang="en-US" dirty="0" smtClean="0"/>
              <a:t>do we keep </a:t>
            </a:r>
            <a:r>
              <a:rPr lang="en-US" dirty="0" smtClean="0"/>
              <a:t>using the odd/even scheme?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2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</a:t>
            </a:r>
            <a:r>
              <a:rPr lang="en-US" dirty="0" smtClean="0"/>
              <a:t>change </a:t>
            </a:r>
            <a:r>
              <a:rPr lang="en-US" dirty="0" smtClean="0"/>
              <a:t>version numbering scheme </a:t>
            </a:r>
            <a:r>
              <a:rPr lang="en-US" dirty="0" smtClean="0"/>
              <a:t>in middle of </a:t>
            </a:r>
            <a:r>
              <a:rPr lang="en-US" dirty="0" smtClean="0"/>
              <a:t>the v1.8</a:t>
            </a:r>
            <a:r>
              <a:rPr lang="en-US" dirty="0" smtClean="0"/>
              <a:t>.</a:t>
            </a:r>
            <a:r>
              <a:rPr lang="en-US" dirty="0" smtClean="0"/>
              <a:t>x series</a:t>
            </a:r>
            <a:endParaRPr lang="en-US" dirty="0" smtClean="0"/>
          </a:p>
          <a:p>
            <a:pPr lvl="1"/>
            <a:r>
              <a:rPr lang="en-US" dirty="0" smtClean="0"/>
              <a:t>That would be crazy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v1.8.x releases </a:t>
            </a:r>
            <a:r>
              <a:rPr lang="en-US" dirty="0" smtClean="0"/>
              <a:t>will continue to abide </a:t>
            </a:r>
            <a:r>
              <a:rPr lang="en-US" dirty="0" smtClean="0"/>
              <a:t>by the “old” rules</a:t>
            </a:r>
          </a:p>
          <a:p>
            <a:r>
              <a:rPr lang="en-US" dirty="0" smtClean="0"/>
              <a:t>The first release under the “new” rules must have a new release series </a:t>
            </a:r>
            <a:r>
              <a:rPr lang="en-US" dirty="0" smtClean="0"/>
              <a:t>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1616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today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85800" y="2133600"/>
            <a:ext cx="7772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8800" y="4572000"/>
            <a:ext cx="4724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219200" y="2133600"/>
            <a:ext cx="609600" cy="2438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86000" y="2133600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434771"/>
            <a:ext cx="4320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v1.7/v1.8 branch</a:t>
            </a:r>
          </a:p>
          <a:p>
            <a:r>
              <a:rPr lang="en-US" dirty="0" smtClean="0">
                <a:solidFill>
                  <a:srgbClr val="1539C1"/>
                </a:solidFill>
              </a:rPr>
              <a:t>(old rules apply to this branch)</a:t>
            </a:r>
            <a:endParaRPr lang="en-US" dirty="0">
              <a:solidFill>
                <a:srgbClr val="1539C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8194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8100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438400" y="4762116"/>
            <a:ext cx="77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5842" y="4762116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v1.8.1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52578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724400" y="4762116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46738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4648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6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one-time fork from v1.8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85800" y="2133600"/>
            <a:ext cx="7772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8800" y="4572000"/>
            <a:ext cx="4724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219200" y="2133600"/>
            <a:ext cx="609600" cy="2438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86000" y="2133600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434771"/>
            <a:ext cx="4320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v1.7/v1.8 branch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(old rules apply to this branch)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8194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8100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438400" y="4762116"/>
            <a:ext cx="77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5842" y="4762116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v1.8.1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52578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724400" y="4762116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46738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791200" y="4572000"/>
            <a:ext cx="304800" cy="1295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96000" y="5867400"/>
            <a:ext cx="2362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400800" y="56388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22985" y="6019800"/>
            <a:ext cx="95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19800" y="4800600"/>
            <a:ext cx="3242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v1.10 branch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(new rules apply here)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0" y="4648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8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have more v1.8.x releases later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85800" y="2133600"/>
            <a:ext cx="7772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8800" y="4572000"/>
            <a:ext cx="6629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219200" y="2133600"/>
            <a:ext cx="609600" cy="2438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86000" y="2133600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434771"/>
            <a:ext cx="4320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v1.7/v1.8 branch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(old rules apply to this branch)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8194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8100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438400" y="4762116"/>
            <a:ext cx="77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5842" y="4762116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v1.8.1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52578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724400" y="4762116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46738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5791200" y="4572000"/>
            <a:ext cx="304800" cy="1295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096000" y="5867400"/>
            <a:ext cx="2362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400800" y="56388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794644" y="6019800"/>
            <a:ext cx="120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v1.10.0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19800" y="4800600"/>
            <a:ext cx="3242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v1.10 branch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(new rules apply here)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5000" y="4648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80010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848600" y="388620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v1.8.6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85800" y="5410200"/>
            <a:ext cx="4114800" cy="1219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This allows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us to “finish” the v1.8.x series with bug fixes only for users who do not want to migrate to v1.10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817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v1.10 branch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52578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even value of “10” helps users while we </a:t>
            </a:r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They’ll see it as an “even” (stable) release</a:t>
            </a:r>
            <a:endParaRPr lang="en-US" dirty="0" smtClean="0"/>
          </a:p>
          <a:p>
            <a:r>
              <a:rPr lang="en-US" dirty="0" smtClean="0"/>
              <a:t>But we’ll allow </a:t>
            </a:r>
            <a:r>
              <a:rPr lang="en-US" dirty="0" smtClean="0"/>
              <a:t>new features in v1.10</a:t>
            </a:r>
          </a:p>
          <a:p>
            <a:pPr lvl="1"/>
            <a:r>
              <a:rPr lang="en-US" dirty="0" smtClean="0"/>
              <a:t>libfabric components</a:t>
            </a:r>
          </a:p>
          <a:p>
            <a:pPr lvl="1"/>
            <a:r>
              <a:rPr lang="en-US" dirty="0" smtClean="0"/>
              <a:t>New Mellanox components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Also allow the usual bug fixes</a:t>
            </a:r>
          </a:p>
          <a:p>
            <a:pPr lvl="1"/>
            <a:r>
              <a:rPr lang="en-US" dirty="0" smtClean="0"/>
              <a:t>I.e., what would have gone into v1.8.6 and </a:t>
            </a:r>
            <a:r>
              <a:rPr lang="en-US" dirty="0" smtClean="0"/>
              <a:t>beyond</a:t>
            </a:r>
            <a:endParaRPr lang="en-US" dirty="0" smtClean="0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019800" y="3124200"/>
            <a:ext cx="228600" cy="9906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248400" y="4114800"/>
            <a:ext cx="2438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553200" y="38862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47044" y="4267200"/>
            <a:ext cx="120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v1.10.0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00800" y="3352800"/>
            <a:ext cx="1976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v1.10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0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v1.10 branch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5486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Focus will be on a small number of low-risk new features</a:t>
            </a:r>
          </a:p>
          <a:p>
            <a:pPr lvl="1"/>
            <a:r>
              <a:rPr lang="en-US" dirty="0" smtClean="0"/>
              <a:t>Libfabric support, new Mellanox components,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Ralph </a:t>
            </a:r>
            <a:r>
              <a:rPr lang="en-US" dirty="0" smtClean="0"/>
              <a:t>Castain will still be Release Manager</a:t>
            </a:r>
          </a:p>
          <a:p>
            <a:r>
              <a:rPr lang="en-US" dirty="0" err="1" smtClean="0"/>
              <a:t>Howard+Jeff</a:t>
            </a:r>
            <a:r>
              <a:rPr lang="en-US" dirty="0" smtClean="0"/>
              <a:t> will still branch from master this summer</a:t>
            </a:r>
          </a:p>
          <a:p>
            <a:pPr lvl="1"/>
            <a:r>
              <a:rPr lang="en-US" dirty="0" smtClean="0"/>
              <a:t>Will be </a:t>
            </a:r>
            <a:r>
              <a:rPr lang="en-US" dirty="0" smtClean="0"/>
              <a:t>v2.0</a:t>
            </a:r>
          </a:p>
          <a:p>
            <a:pPr lvl="1"/>
            <a:r>
              <a:rPr lang="en-US" dirty="0" smtClean="0"/>
              <a:t>Will be the focus of new development</a:t>
            </a:r>
            <a:endParaRPr lang="en-US" dirty="0" smtClean="0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019800" y="3124200"/>
            <a:ext cx="228600" cy="9906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248400" y="4114800"/>
            <a:ext cx="2438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553200" y="38862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47044" y="4267200"/>
            <a:ext cx="120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v1.10.0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00800" y="3352800"/>
            <a:ext cx="1976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v1.10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v2.x this summer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85800" y="3276600"/>
            <a:ext cx="7772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8800" y="4572000"/>
            <a:ext cx="6629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524000" y="3276600"/>
            <a:ext cx="304800" cy="1295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38200" y="2743200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810000"/>
            <a:ext cx="247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v1.7/v1.8 </a:t>
            </a:r>
            <a:r>
              <a:rPr lang="en-US" dirty="0" smtClean="0"/>
              <a:t>branch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8194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8100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438400" y="4762116"/>
            <a:ext cx="77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5842" y="4762116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v1.8.1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5257800" y="43434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724400" y="4762116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46738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791200" y="4572000"/>
            <a:ext cx="304800" cy="1295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96000" y="5867400"/>
            <a:ext cx="2362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400800" y="5638800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22985" y="6019800"/>
            <a:ext cx="95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5181600"/>
            <a:ext cx="1976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v1.10 </a:t>
            </a:r>
            <a:r>
              <a:rPr lang="en-US" dirty="0" smtClean="0"/>
              <a:t>branch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905000" y="4648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6477000" y="2057400"/>
            <a:ext cx="304800" cy="1219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6781800" y="2057400"/>
            <a:ext cx="1676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781800" y="2057400"/>
            <a:ext cx="178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v2.x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2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release cycles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7449" y="381000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master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38007" y="2133600"/>
            <a:ext cx="1123024" cy="3124200"/>
            <a:chOff x="738007" y="2145268"/>
            <a:chExt cx="1123024" cy="31242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1295400" y="2438400"/>
              <a:ext cx="0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38007" y="2145268"/>
              <a:ext cx="112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</a:t>
              </a:r>
              <a:r>
                <a:rPr lang="en-US" sz="1400" dirty="0" smtClean="0">
                  <a:solidFill>
                    <a:srgbClr val="FF0000"/>
                  </a:solidFill>
                </a:rPr>
                <a:t>2015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58338" y="2133600"/>
            <a:ext cx="1123024" cy="3124200"/>
            <a:chOff x="4010489" y="2133600"/>
            <a:chExt cx="1123024" cy="31242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4567881" y="2426732"/>
              <a:ext cx="13270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489" y="2133600"/>
              <a:ext cx="112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</a:t>
              </a:r>
              <a:r>
                <a:rPr lang="en-US" sz="1400" dirty="0" smtClean="0">
                  <a:solidFill>
                    <a:srgbClr val="FF0000"/>
                  </a:solidFill>
                </a:rPr>
                <a:t>2016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03697" y="2133600"/>
            <a:ext cx="1123024" cy="3124200"/>
            <a:chOff x="4010489" y="2133600"/>
            <a:chExt cx="1123024" cy="3124200"/>
          </a:xfrm>
        </p:grpSpPr>
        <p:cxnSp>
          <p:nvCxnSpPr>
            <p:cNvPr id="18" name="Straight Connector 17"/>
            <p:cNvCxnSpPr/>
            <p:nvPr/>
          </p:nvCxnSpPr>
          <p:spPr bwMode="auto">
            <a:xfrm flipH="1">
              <a:off x="4555392" y="2426732"/>
              <a:ext cx="12489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4010489" y="2133600"/>
              <a:ext cx="112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</a:t>
              </a:r>
              <a:r>
                <a:rPr lang="en-US" sz="1400" dirty="0" smtClean="0">
                  <a:solidFill>
                    <a:srgbClr val="FF0000"/>
                  </a:solidFill>
                </a:rPr>
                <a:t>2018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81017" y="2133600"/>
            <a:ext cx="1123024" cy="3124200"/>
            <a:chOff x="4010489" y="2133600"/>
            <a:chExt cx="1123024" cy="3124200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4567881" y="2426732"/>
              <a:ext cx="391" cy="2831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010489" y="2133600"/>
              <a:ext cx="112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Jan 1, </a:t>
              </a:r>
              <a:r>
                <a:rPr lang="en-US" sz="1400" dirty="0" smtClean="0">
                  <a:solidFill>
                    <a:srgbClr val="FF0000"/>
                  </a:solidFill>
                </a:rPr>
                <a:t>2017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7354" y="6374843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Active development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209800" y="3657600"/>
            <a:ext cx="4724400" cy="228600"/>
            <a:chOff x="2209800" y="3657600"/>
            <a:chExt cx="4724400" cy="228600"/>
          </a:xfrm>
        </p:grpSpPr>
        <p:cxnSp>
          <p:nvCxnSpPr>
            <p:cNvPr id="21" name="Straight Connector 20"/>
            <p:cNvCxnSpPr/>
            <p:nvPr/>
          </p:nvCxnSpPr>
          <p:spPr bwMode="auto">
            <a:xfrm flipV="1">
              <a:off x="2209800" y="3657600"/>
              <a:ext cx="152400" cy="228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495800" y="3657600"/>
              <a:ext cx="2438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3962400" y="3657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2362200" y="36576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1905000" y="6396335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Slowed</a:t>
            </a:r>
          </a:p>
          <a:p>
            <a:pPr algn="r"/>
            <a:r>
              <a:rPr lang="en-US" sz="1200" dirty="0" smtClean="0"/>
              <a:t>development</a:t>
            </a:r>
            <a:endParaRPr lang="en-US" sz="1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28800" y="2514600"/>
            <a:ext cx="723713" cy="1828800"/>
            <a:chOff x="1828800" y="2514600"/>
            <a:chExt cx="723713" cy="1828800"/>
          </a:xfrm>
        </p:grpSpPr>
        <p:cxnSp>
          <p:nvCxnSpPr>
            <p:cNvPr id="38" name="Straight Connector 37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90604" y="2513013"/>
            <a:ext cx="723713" cy="1828800"/>
            <a:chOff x="1828800" y="2514600"/>
            <a:chExt cx="723713" cy="1828800"/>
          </a:xfrm>
        </p:grpSpPr>
        <p:cxnSp>
          <p:nvCxnSpPr>
            <p:cNvPr id="48" name="Straight Connector 47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52408" y="2511426"/>
            <a:ext cx="723713" cy="1828800"/>
            <a:chOff x="1828800" y="2514600"/>
            <a:chExt cx="723713" cy="1828800"/>
          </a:xfrm>
        </p:grpSpPr>
        <p:cxnSp>
          <p:nvCxnSpPr>
            <p:cNvPr id="51" name="Straight Connector 50"/>
            <p:cNvCxnSpPr/>
            <p:nvPr/>
          </p:nvCxnSpPr>
          <p:spPr bwMode="auto">
            <a:xfrm flipV="1">
              <a:off x="2209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828800" y="2514600"/>
              <a:ext cx="72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1</a:t>
              </a:r>
              <a:endParaRPr lang="en-US" sz="14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524442" y="3242747"/>
            <a:ext cx="20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Version </a:t>
            </a:r>
            <a:r>
              <a:rPr lang="en-US" sz="1800" dirty="0" smtClean="0">
                <a:solidFill>
                  <a:srgbClr val="FF0000"/>
                </a:solidFill>
              </a:rPr>
              <a:t>2.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 series</a:t>
            </a:r>
            <a:endParaRPr lang="en-US" sz="1800" dirty="0"/>
          </a:p>
        </p:txBody>
      </p:sp>
      <p:cxnSp>
        <p:nvCxnSpPr>
          <p:cNvPr id="63" name="Straight Arrow Connector 62"/>
          <p:cNvCxnSpPr>
            <a:stCxn id="30" idx="3"/>
          </p:cNvCxnSpPr>
          <p:nvPr/>
        </p:nvCxnSpPr>
        <p:spPr bwMode="auto">
          <a:xfrm flipV="1">
            <a:off x="1246553" y="6603444"/>
            <a:ext cx="685801" cy="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3124200" y="6624935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5029201" y="6609304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2133600" y="4267200"/>
            <a:ext cx="2438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1600200" y="42672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371600" y="4267200"/>
            <a:ext cx="216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Version </a:t>
            </a:r>
            <a:r>
              <a:rPr lang="en-US" sz="1800" dirty="0" smtClean="0">
                <a:solidFill>
                  <a:srgbClr val="FF0000"/>
                </a:solidFill>
              </a:rPr>
              <a:t>1.10</a:t>
            </a:r>
            <a:r>
              <a:rPr lang="en-US" sz="1800" dirty="0" smtClean="0"/>
              <a:t> </a:t>
            </a:r>
            <a:r>
              <a:rPr lang="en-US" sz="1800" dirty="0" smtClean="0"/>
              <a:t>series</a:t>
            </a:r>
            <a:endParaRPr lang="en-US" sz="1800" dirty="0"/>
          </a:p>
        </p:txBody>
      </p:sp>
      <p:grpSp>
        <p:nvGrpSpPr>
          <p:cNvPr id="53" name="Group 52"/>
          <p:cNvGrpSpPr/>
          <p:nvPr/>
        </p:nvGrpSpPr>
        <p:grpSpPr>
          <a:xfrm flipV="1">
            <a:off x="4572000" y="4038600"/>
            <a:ext cx="4572000" cy="228600"/>
            <a:chOff x="2209800" y="3657600"/>
            <a:chExt cx="4572000" cy="228600"/>
          </a:xfrm>
        </p:grpSpPr>
        <p:cxnSp>
          <p:nvCxnSpPr>
            <p:cNvPr id="54" name="Straight Connector 53"/>
            <p:cNvCxnSpPr/>
            <p:nvPr/>
          </p:nvCxnSpPr>
          <p:spPr bwMode="auto">
            <a:xfrm flipV="1">
              <a:off x="2209800" y="3657600"/>
              <a:ext cx="152400" cy="228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4495800" y="3657600"/>
              <a:ext cx="2286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962400" y="3657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2362200" y="36576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" name="Straight Arrow Connector 4"/>
          <p:cNvCxnSpPr/>
          <p:nvPr/>
        </p:nvCxnSpPr>
        <p:spPr bwMode="auto">
          <a:xfrm>
            <a:off x="685800" y="3962400"/>
            <a:ext cx="77724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715000" y="4267200"/>
            <a:ext cx="20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Version </a:t>
            </a:r>
            <a:r>
              <a:rPr lang="en-US" sz="1800" dirty="0" smtClean="0">
                <a:solidFill>
                  <a:srgbClr val="FF0000"/>
                </a:solidFill>
              </a:rPr>
              <a:t>3.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 series</a:t>
            </a:r>
            <a:endParaRPr lang="en-US" sz="18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676400" y="38862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4038600" y="40386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10000" y="6380704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Maintenance</a:t>
            </a:r>
          </a:p>
          <a:p>
            <a:pPr algn="r"/>
            <a:r>
              <a:rPr lang="en-US" sz="1200" dirty="0" smtClean="0"/>
              <a:t>(bug fix only)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0" y="4876800"/>
            <a:ext cx="2209801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2133600" y="4876800"/>
            <a:ext cx="2438400" cy="22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435789" y="4876800"/>
            <a:ext cx="20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Version </a:t>
            </a:r>
            <a:r>
              <a:rPr lang="en-US" sz="1800" dirty="0" smtClean="0">
                <a:solidFill>
                  <a:srgbClr val="FF0000"/>
                </a:solidFill>
              </a:rPr>
              <a:t>1.8</a:t>
            </a:r>
            <a:r>
              <a:rPr lang="en-US" sz="1800" dirty="0" smtClean="0"/>
              <a:t> </a:t>
            </a:r>
            <a:r>
              <a:rPr lang="en-US" sz="1800" dirty="0" smtClean="0"/>
              <a:t>series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5410200"/>
            <a:ext cx="4445949" cy="584776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 slide 22, perhaps we’ll have a few more</a:t>
            </a:r>
          </a:p>
          <a:p>
            <a:r>
              <a:rPr lang="en-US" sz="1600" dirty="0" smtClean="0"/>
              <a:t>bug-fix releases to finish the v1.8 series -- TBD</a:t>
            </a:r>
            <a:endParaRPr lang="en-US" sz="1600" dirty="0"/>
          </a:p>
        </p:txBody>
      </p:sp>
      <p:cxnSp>
        <p:nvCxnSpPr>
          <p:cNvPr id="20" name="Elbow Connector 19"/>
          <p:cNvCxnSpPr>
            <a:endCxn id="13" idx="1"/>
          </p:cNvCxnSpPr>
          <p:nvPr/>
        </p:nvCxnSpPr>
        <p:spPr bwMode="auto">
          <a:xfrm rot="16200000" flipH="1">
            <a:off x="3892406" y="5099194"/>
            <a:ext cx="825788" cy="3810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531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really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more odd/even series</a:t>
            </a:r>
          </a:p>
          <a:p>
            <a:r>
              <a:rPr lang="en-US" dirty="0" smtClean="0"/>
              <a:t>Changed meaning of MAJOR and MINOR</a:t>
            </a:r>
          </a:p>
          <a:p>
            <a:r>
              <a:rPr lang="en-US" dirty="0" smtClean="0"/>
              <a:t>Allow new features to release branches</a:t>
            </a:r>
          </a:p>
          <a:p>
            <a:r>
              <a:rPr lang="en-US" dirty="0" smtClean="0"/>
              <a:t>One-time transition to v1.10 series</a:t>
            </a:r>
          </a:p>
          <a:p>
            <a:r>
              <a:rPr lang="en-US" dirty="0" smtClean="0"/>
              <a:t>Aim to fork new release branch regularly </a:t>
            </a:r>
          </a:p>
          <a:p>
            <a:pPr lvl="1"/>
            <a:r>
              <a:rPr lang="en-US" dirty="0" smtClean="0"/>
              <a:t>Every ~12 months</a:t>
            </a:r>
          </a:p>
          <a:p>
            <a:r>
              <a:rPr lang="en-US" dirty="0" smtClean="0"/>
              <a:t>Aim to limit life of release branches</a:t>
            </a:r>
          </a:p>
          <a:p>
            <a:pPr lvl="1"/>
            <a:r>
              <a:rPr lang="en-US" dirty="0" smtClean="0"/>
              <a:t>~1 year of </a:t>
            </a:r>
            <a:r>
              <a:rPr lang="en-US" dirty="0" err="1" smtClean="0"/>
              <a:t>devel</a:t>
            </a:r>
            <a:r>
              <a:rPr lang="en-US" dirty="0" smtClean="0"/>
              <a:t> + ~1 year of bug fixes</a:t>
            </a:r>
          </a:p>
          <a:p>
            <a:r>
              <a:rPr lang="en-US" dirty="0" smtClean="0"/>
              <a:t>Better testing on release branches</a:t>
            </a:r>
          </a:p>
          <a:p>
            <a:pPr lvl="1"/>
            <a:r>
              <a:rPr lang="en-US" dirty="0" smtClean="0"/>
              <a:t>Can’t assume “odd” = “can do less testing”</a:t>
            </a:r>
          </a:p>
        </p:txBody>
      </p:sp>
    </p:spTree>
    <p:extLst>
      <p:ext uri="{BB962C8B-B14F-4D97-AF65-F5344CB8AC3E}">
        <p14:creationId xmlns:p14="http://schemas.microsoft.com/office/powerpoint/2010/main" val="237808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2nd digit odd / even strategy</a:t>
            </a:r>
          </a:p>
          <a:p>
            <a:pPr lvl="1"/>
            <a:r>
              <a:rPr lang="en-US" smtClean="0"/>
              <a:t>Odd: feature series</a:t>
            </a:r>
          </a:p>
          <a:p>
            <a:pPr lvl="1"/>
            <a:r>
              <a:rPr lang="en-US" smtClean="0"/>
              <a:t>Even: super stable</a:t>
            </a:r>
          </a:p>
          <a:p>
            <a:r>
              <a:rPr lang="en-US" smtClean="0"/>
              <a:t>3rd digit changes every release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Part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Git management</a:t>
            </a:r>
          </a:p>
          <a:p>
            <a:pPr lvl="1"/>
            <a:r>
              <a:rPr lang="en-US" smtClean="0"/>
              <a:t>Release branches</a:t>
            </a:r>
          </a:p>
          <a:p>
            <a:pPr lvl="1"/>
            <a:r>
              <a:rPr lang="en-US" smtClean="0"/>
              <a:t>Git tags</a:t>
            </a:r>
          </a:p>
          <a:p>
            <a:pPr lvl="1"/>
            <a:r>
              <a:rPr lang="en-US" smtClean="0"/>
              <a:t>PRs from master to release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6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process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85800" y="3576935"/>
            <a:ext cx="7772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828800" y="6015335"/>
            <a:ext cx="6629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219200" y="3576935"/>
            <a:ext cx="609600" cy="2438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286000" y="3576935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5600" y="5562600"/>
            <a:ext cx="247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v1.7/v1.8 branch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5626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5532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6200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181600" y="6243935"/>
            <a:ext cx="77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39042" y="6243935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86600" y="6243935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v1.8.2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 bwMode="auto">
          <a:xfrm flipH="1">
            <a:off x="6400800" y="2057400"/>
            <a:ext cx="381000" cy="1524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781800" y="2057400"/>
            <a:ext cx="1676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781800" y="2057400"/>
            <a:ext cx="1446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v1.9/v2.0</a:t>
            </a:r>
          </a:p>
          <a:p>
            <a:r>
              <a:rPr lang="en-US" dirty="0" smtClean="0"/>
              <a:t>branch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209800" y="5825219"/>
            <a:ext cx="0" cy="38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828800" y="6243935"/>
            <a:ext cx="77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6172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4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major ideas: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 more odd/even release series</a:t>
            </a:r>
          </a:p>
          <a:p>
            <a:pPr lvl="2"/>
            <a:r>
              <a:rPr lang="en-US" dirty="0" smtClean="0"/>
              <a:t>All releases are good!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Allow new features to release branches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Slightly refine meaning of OMPI’s use of MAJOR.MINOR.RELEASE version numbers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to transition to the new scheme</a:t>
            </a:r>
          </a:p>
        </p:txBody>
      </p:sp>
    </p:spTree>
    <p:extLst>
      <p:ext uri="{BB962C8B-B14F-4D97-AF65-F5344CB8AC3E}">
        <p14:creationId xmlns:p14="http://schemas.microsoft.com/office/powerpoint/2010/main" val="331495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major ideas: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 more odd/even release series</a:t>
            </a:r>
          </a:p>
          <a:p>
            <a:pPr lvl="2"/>
            <a:r>
              <a:rPr lang="en-US" dirty="0" smtClean="0"/>
              <a:t>All releases are good!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Allow new features to release branches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Slightly refine meaning of OMPI’s use of MAJOR.MINOR.RELEASE version numbers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to transition to the new scheme</a:t>
            </a:r>
          </a:p>
        </p:txBody>
      </p:sp>
      <p:sp>
        <p:nvSpPr>
          <p:cNvPr id="4" name="Left Brace 3"/>
          <p:cNvSpPr/>
          <p:nvPr/>
        </p:nvSpPr>
        <p:spPr bwMode="auto">
          <a:xfrm>
            <a:off x="533400" y="2514600"/>
            <a:ext cx="304800" cy="1295400"/>
          </a:xfrm>
          <a:prstGeom prst="leftBrace">
            <a:avLst>
              <a:gd name="adj1" fmla="val 106250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481384" y="3012411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Self-explanatory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296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Slightly refine OMPI’s use of MAJOR.MINOR.RELEASE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MAJOR.MINOR.RELEASE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4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86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Open MPI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is </a:t>
            </a:r>
            <a:r>
              <a:rPr lang="en-US" i="1" u="sng" dirty="0" smtClean="0"/>
              <a:t>backwards compatible</a:t>
            </a:r>
            <a:r>
              <a:rPr lang="en-US" dirty="0" smtClean="0"/>
              <a:t> with Open MPI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008000"/>
                </a:solidFill>
              </a:rPr>
              <a:t>X</a:t>
            </a:r>
            <a:r>
              <a:rPr lang="en-US" dirty="0" smtClean="0"/>
              <a:t> (where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 smtClean="0">
                <a:solidFill>
                  <a:srgbClr val="008000"/>
                </a:solidFill>
              </a:rPr>
              <a:t>X</a:t>
            </a:r>
            <a:r>
              <a:rPr lang="en-US" dirty="0" smtClean="0"/>
              <a:t>) if users can:</a:t>
            </a:r>
          </a:p>
          <a:p>
            <a:pPr lvl="2"/>
            <a:r>
              <a:rPr lang="en-US" dirty="0" smtClean="0"/>
              <a:t>Compile MPI/OSHMEM executable with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008000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 err="1" smtClean="0"/>
              <a:t>mpirun</a:t>
            </a:r>
            <a:r>
              <a:rPr lang="en-US" dirty="0" smtClean="0"/>
              <a:t> it with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, and get the same user-observable behavior</a:t>
            </a:r>
          </a:p>
          <a:p>
            <a:pPr lvl="2"/>
            <a:r>
              <a:rPr lang="en-US" dirty="0" smtClean="0"/>
              <a:t>Invoke </a:t>
            </a:r>
            <a:r>
              <a:rPr lang="en-US" dirty="0" err="1" smtClean="0"/>
              <a:t>ompi_info</a:t>
            </a:r>
            <a:r>
              <a:rPr lang="en-US" dirty="0" smtClean="0"/>
              <a:t> with the same CLI options in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008000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err="1"/>
              <a:t>v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 smtClean="0"/>
              <a:t> and get the same user-observable behavior</a:t>
            </a:r>
          </a:p>
          <a:p>
            <a:r>
              <a:rPr lang="en-US" dirty="0" smtClean="0"/>
              <a:t>Things that break backwards compatibility:</a:t>
            </a:r>
          </a:p>
          <a:p>
            <a:pPr lvl="1"/>
            <a:r>
              <a:rPr lang="en-US" dirty="0" smtClean="0"/>
              <a:t>Change the MPI or OSHMEM API ABI</a:t>
            </a:r>
          </a:p>
          <a:p>
            <a:pPr lvl="1"/>
            <a:r>
              <a:rPr lang="en-US" dirty="0" smtClean="0"/>
              <a:t>Change or delete </a:t>
            </a:r>
            <a:r>
              <a:rPr lang="en-US" dirty="0" err="1" smtClean="0"/>
              <a:t>mpirun</a:t>
            </a:r>
            <a:r>
              <a:rPr lang="en-US" dirty="0" smtClean="0"/>
              <a:t> / </a:t>
            </a:r>
            <a:r>
              <a:rPr lang="en-US" dirty="0" err="1" smtClean="0"/>
              <a:t>ompi_info</a:t>
            </a:r>
            <a:r>
              <a:rPr lang="en-US" dirty="0" smtClean="0"/>
              <a:t> CLI options</a:t>
            </a:r>
          </a:p>
          <a:p>
            <a:pPr lvl="1"/>
            <a:r>
              <a:rPr lang="en-US" dirty="0" smtClean="0"/>
              <a:t>Change or delete MCA parameter names / meanings</a:t>
            </a:r>
          </a:p>
          <a:p>
            <a:pPr lvl="1"/>
            <a:r>
              <a:rPr lang="en-US" dirty="0" smtClean="0"/>
              <a:t>Change </a:t>
            </a:r>
            <a:r>
              <a:rPr lang="en-US" dirty="0" err="1" smtClean="0"/>
              <a:t>mpirun</a:t>
            </a:r>
            <a:r>
              <a:rPr lang="en-US" dirty="0" smtClean="0"/>
              <a:t>/ORTE wire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5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New version scheme (using same MAJOR.MINOR.RELEASE triple)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</a:t>
            </a:r>
            <a:r>
              <a:rPr lang="en-US" dirty="0" smtClean="0"/>
              <a:t>eavily influenced by Semantic Versioning (</a:t>
            </a:r>
            <a:r>
              <a:rPr lang="en-US" dirty="0" smtClean="0">
                <a:hlinkClick r:id="rId2"/>
              </a:rPr>
              <a:t>http://semver.org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Bump:</a:t>
            </a:r>
          </a:p>
          <a:p>
            <a:pPr lvl="1"/>
            <a:r>
              <a:rPr lang="en-US" dirty="0" smtClean="0"/>
              <a:t>MAJOR: when we fork from master for a new release series</a:t>
            </a:r>
          </a:p>
          <a:p>
            <a:pPr lvl="1"/>
            <a:r>
              <a:rPr lang="en-US" dirty="0" smtClean="0"/>
              <a:t>MINOR: when we add user observable new features (compared to the prior release)</a:t>
            </a:r>
          </a:p>
          <a:p>
            <a:pPr lvl="1"/>
            <a:r>
              <a:rPr lang="en-US" dirty="0" smtClean="0"/>
              <a:t>RELEASE: all other releases</a:t>
            </a:r>
          </a:p>
          <a:p>
            <a:r>
              <a:rPr lang="en-US" dirty="0" smtClean="0"/>
              <a:t>Only allow backwards incompatible changes when MAJOR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6243"/>
      </p:ext>
    </p:extLst>
  </p:cSld>
  <p:clrMapOvr>
    <a:masterClrMapping/>
  </p:clrMapOvr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HD:Users:bbarrett:research:ompi:ompi-docs:2006:visits:04-cisco-workshop:ompi-workshop-template.pot</Template>
  <TotalTime>16755</TotalTime>
  <Words>1238</Words>
  <Application>Microsoft Macintosh PowerPoint</Application>
  <PresentationFormat>On-screen Show (4:3)</PresentationFormat>
  <Paragraphs>263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ompi-workshop-template</vt:lpstr>
      <vt:lpstr>New version numbering proposal</vt:lpstr>
      <vt:lpstr>Where this proposal started from…</vt:lpstr>
      <vt:lpstr>Current process</vt:lpstr>
      <vt:lpstr>Current process</vt:lpstr>
      <vt:lpstr>Proposed process</vt:lpstr>
      <vt:lpstr>Proposed process</vt:lpstr>
      <vt:lpstr>MAJOR.MINOR.RELEASE</vt:lpstr>
      <vt:lpstr>Definition</vt:lpstr>
      <vt:lpstr>New version scheme (using same MAJOR.MINOR.RELEASE triple)</vt:lpstr>
      <vt:lpstr>New version scheme</vt:lpstr>
      <vt:lpstr>New version scheme</vt:lpstr>
      <vt:lpstr>New version scheme</vt:lpstr>
      <vt:lpstr>Keep many things the same</vt:lpstr>
      <vt:lpstr>A few notable differences</vt:lpstr>
      <vt:lpstr>Typical release cycle estimate</vt:lpstr>
      <vt:lpstr>Typical release cycle estimate</vt:lpstr>
      <vt:lpstr>Typical release cycle estimate</vt:lpstr>
      <vt:lpstr>Transition</vt:lpstr>
      <vt:lpstr>Transition proposal</vt:lpstr>
      <vt:lpstr>Transition proposal</vt:lpstr>
      <vt:lpstr>Where we are today</vt:lpstr>
      <vt:lpstr>Do a one-time fork from v1.8</vt:lpstr>
      <vt:lpstr>Maybe have more v1.8.x releases later</vt:lpstr>
      <vt:lpstr>v1.10 branch</vt:lpstr>
      <vt:lpstr>v1.10 branch</vt:lpstr>
      <vt:lpstr>Fork v2.x this summer</vt:lpstr>
      <vt:lpstr>Expected release cycles</vt:lpstr>
      <vt:lpstr>So what’s really different?</vt:lpstr>
    </vt:vector>
  </TitlesOfParts>
  <Company>Brian Barrett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Build Systems</dc:title>
  <dc:creator>Brian Barrett</dc:creator>
  <cp:lastModifiedBy>Jeff Squyres</cp:lastModifiedBy>
  <cp:revision>491</cp:revision>
  <cp:lastPrinted>2015-05-18T19:07:50Z</cp:lastPrinted>
  <dcterms:created xsi:type="dcterms:W3CDTF">2009-11-18T17:20:35Z</dcterms:created>
  <dcterms:modified xsi:type="dcterms:W3CDTF">2015-05-18T19:08:30Z</dcterms:modified>
</cp:coreProperties>
</file>