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1" r:id="rId9"/>
    <p:sldId id="268" r:id="rId10"/>
    <p:sldId id="270" r:id="rId11"/>
    <p:sldId id="26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-2072" y="-96"/>
      </p:cViewPr>
      <p:guideLst>
        <p:guide orient="horz" pos="244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CF328-FE9C-F34A-9367-D7FCEE27627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AC92-4DEA-BE41-B387-AB1D1594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2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AC92-4DEA-BE41-B387-AB1D1594F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8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avanb/mycavity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ma.sourceforge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belemental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488" y="4208929"/>
            <a:ext cx="7144612" cy="1048684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>
                <a:latin typeface="Courier"/>
                <a:cs typeface="Courier"/>
              </a:rPr>
              <a:t>mycavity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5032" y="5339211"/>
            <a:ext cx="5458968" cy="621792"/>
          </a:xfrm>
        </p:spPr>
        <p:txBody>
          <a:bodyPr>
            <a:noAutofit/>
          </a:bodyPr>
          <a:lstStyle/>
          <a:p>
            <a:r>
              <a:rPr lang="en-US" sz="2000" dirty="0" smtClean="0"/>
              <a:t>Pavan </a:t>
            </a:r>
            <a:r>
              <a:rPr lang="en-US" sz="2000" dirty="0" err="1" smtClean="0"/>
              <a:t>Govindaraju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Emeric</a:t>
            </a:r>
            <a:r>
              <a:rPr lang="en-US" sz="2000" dirty="0" smtClean="0"/>
              <a:t> </a:t>
            </a:r>
            <a:r>
              <a:rPr lang="en-US" sz="2000" dirty="0" err="1" smtClean="0"/>
              <a:t>Boigne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ME 469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64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verified matrix structure and entries</a:t>
            </a:r>
          </a:p>
          <a:p>
            <a:pPr lvl="1"/>
            <a:r>
              <a:rPr lang="en-US" dirty="0" smtClean="0"/>
              <a:t>Linear problem correctly constructed!</a:t>
            </a:r>
          </a:p>
          <a:p>
            <a:r>
              <a:rPr lang="en-US" dirty="0" smtClean="0"/>
              <a:t>Verified one linear solve is gives similar results</a:t>
            </a:r>
          </a:p>
          <a:p>
            <a:pPr lvl="1"/>
            <a:r>
              <a:rPr lang="en-US" dirty="0" smtClean="0"/>
              <a:t>This is checked for subsequent </a:t>
            </a:r>
            <a:r>
              <a:rPr lang="en-US" dirty="0" err="1" smtClean="0"/>
              <a:t>timesteps</a:t>
            </a:r>
            <a:endParaRPr lang="en-US" dirty="0" smtClean="0"/>
          </a:p>
          <a:p>
            <a:pPr lvl="1"/>
            <a:r>
              <a:rPr lang="en-US" dirty="0" smtClean="0"/>
              <a:t>Linear solve correctly performed!</a:t>
            </a:r>
          </a:p>
          <a:p>
            <a:pPr lvl="1"/>
            <a:r>
              <a:rPr lang="en-US" dirty="0" smtClean="0"/>
              <a:t>Also field quantities correctly reassigned!</a:t>
            </a:r>
            <a:endParaRPr lang="en-US" dirty="0"/>
          </a:p>
          <a:p>
            <a:r>
              <a:rPr lang="en-US" dirty="0" smtClean="0"/>
              <a:t>Finally, quantities of interest in </a:t>
            </a:r>
            <a:r>
              <a:rPr lang="en-US" dirty="0" err="1" smtClean="0">
                <a:latin typeface="Courier"/>
                <a:cs typeface="Courier"/>
              </a:rPr>
              <a:t>mycavity.out</a:t>
            </a:r>
            <a:r>
              <a:rPr lang="en-US" dirty="0" smtClean="0"/>
              <a:t> are compared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2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way to speed up the code is to replace the solver</a:t>
            </a:r>
          </a:p>
          <a:p>
            <a:r>
              <a:rPr lang="en-US" dirty="0" smtClean="0"/>
              <a:t>Used support routines and specialized libraries to replace </a:t>
            </a:r>
            <a:r>
              <a:rPr lang="en-US" dirty="0" err="1" smtClean="0">
                <a:latin typeface="Courier"/>
                <a:cs typeface="Courier"/>
              </a:rPr>
              <a:t>mycavity</a:t>
            </a:r>
            <a:r>
              <a:rPr lang="en-US" dirty="0" smtClean="0"/>
              <a:t> solver</a:t>
            </a:r>
          </a:p>
          <a:p>
            <a:r>
              <a:rPr lang="en-US" dirty="0" smtClean="0"/>
              <a:t>Two solvers demonstrated</a:t>
            </a:r>
          </a:p>
          <a:p>
            <a:pPr lvl="1"/>
            <a:r>
              <a:rPr lang="en-US" dirty="0" err="1" smtClean="0"/>
              <a:t>SuperLU</a:t>
            </a:r>
            <a:r>
              <a:rPr lang="en-US" dirty="0" smtClean="0"/>
              <a:t> - sequential, sparse, direct</a:t>
            </a:r>
          </a:p>
          <a:p>
            <a:pPr lvl="1"/>
            <a:r>
              <a:rPr lang="en-US" dirty="0" smtClean="0"/>
              <a:t>Elemental - parallel, sparse, iterative</a:t>
            </a:r>
            <a:endParaRPr lang="en-US" dirty="0"/>
          </a:p>
          <a:p>
            <a:r>
              <a:rPr lang="en-US" dirty="0" smtClean="0"/>
              <a:t>Strong scaling demonstrated. Code speedup observed </a:t>
            </a:r>
            <a:r>
              <a:rPr lang="en-US" dirty="0" err="1" smtClean="0"/>
              <a:t>upto</a:t>
            </a:r>
            <a:r>
              <a:rPr lang="en-US" dirty="0" smtClean="0"/>
              <a:t> 2048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2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available on </a:t>
            </a:r>
            <a:r>
              <a:rPr lang="en-US" dirty="0"/>
              <a:t>request(</a:t>
            </a:r>
            <a:r>
              <a:rPr lang="en-US" dirty="0" err="1"/>
              <a:t>WiP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://github.com/gpavanb/mycavity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Poulson</a:t>
            </a:r>
            <a:r>
              <a:rPr lang="en-US" dirty="0"/>
              <a:t>, Jack, et al. "Elemental: A new framework for distributed memory dense matrix computations." ACM </a:t>
            </a:r>
            <a:r>
              <a:rPr lang="en-US" dirty="0" smtClean="0"/>
              <a:t>TOMS </a:t>
            </a:r>
            <a:r>
              <a:rPr lang="en-US" dirty="0"/>
              <a:t>39.2 (2013): 13</a:t>
            </a:r>
            <a:r>
              <a:rPr lang="en-US" dirty="0" smtClean="0"/>
              <a:t>.</a:t>
            </a:r>
          </a:p>
          <a:p>
            <a:r>
              <a:rPr lang="en-US" dirty="0"/>
              <a:t>Li, </a:t>
            </a:r>
            <a:r>
              <a:rPr lang="en-US" dirty="0" err="1"/>
              <a:t>Xiaoye</a:t>
            </a:r>
            <a:r>
              <a:rPr lang="en-US" dirty="0"/>
              <a:t> S., et al. "</a:t>
            </a:r>
            <a:r>
              <a:rPr lang="en-US" dirty="0" err="1"/>
              <a:t>SuperLU</a:t>
            </a:r>
            <a:r>
              <a:rPr lang="en-US" dirty="0"/>
              <a:t> users’ guide</a:t>
            </a:r>
            <a:r>
              <a:rPr lang="en-US" dirty="0" smtClean="0"/>
              <a:t>.” Report</a:t>
            </a:r>
            <a:r>
              <a:rPr lang="en-US" dirty="0"/>
              <a:t>, LBNL-44289 (1999).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itHub-Ma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94" y="2057400"/>
            <a:ext cx="1472577" cy="14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0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432429" cy="39163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 Broad objective - Parallelizing  </a:t>
            </a:r>
            <a:r>
              <a:rPr lang="en-US" sz="2800" dirty="0" err="1" smtClean="0">
                <a:latin typeface="Courier"/>
                <a:cs typeface="Courier"/>
              </a:rPr>
              <a:t>mycavity</a:t>
            </a:r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 smtClean="0">
                <a:cs typeface="Courier"/>
              </a:rPr>
              <a:t> Two approaches</a:t>
            </a:r>
          </a:p>
          <a:p>
            <a:pPr lvl="1"/>
            <a:r>
              <a:rPr lang="en-US" sz="2400" dirty="0" smtClean="0">
                <a:cs typeface="Courier"/>
              </a:rPr>
              <a:t> CPUs - Pavan</a:t>
            </a:r>
          </a:p>
          <a:p>
            <a:pPr lvl="1"/>
            <a:r>
              <a:rPr lang="en-US" sz="2400" dirty="0" smtClean="0">
                <a:cs typeface="Courier"/>
              </a:rPr>
              <a:t> GPUs - </a:t>
            </a:r>
            <a:r>
              <a:rPr lang="en-US" sz="2400" dirty="0" err="1" smtClean="0">
                <a:cs typeface="Courier"/>
              </a:rPr>
              <a:t>Emeric</a:t>
            </a:r>
            <a:endParaRPr lang="en-US" sz="2400" dirty="0" smtClean="0">
              <a:cs typeface="Courier"/>
            </a:endParaRPr>
          </a:p>
          <a:p>
            <a:pPr marL="0" indent="0">
              <a:buNone/>
            </a:pPr>
            <a:endParaRPr lang="en-US" sz="28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0455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6508377" cy="1143000"/>
          </a:xfrm>
        </p:spPr>
        <p:txBody>
          <a:bodyPr/>
          <a:lstStyle/>
          <a:p>
            <a:r>
              <a:rPr lang="en-US" dirty="0" smtClean="0"/>
              <a:t>Default Code Profile</a:t>
            </a:r>
            <a:endParaRPr lang="en-US" dirty="0"/>
          </a:p>
        </p:txBody>
      </p:sp>
      <p:pic>
        <p:nvPicPr>
          <p:cNvPr id="4" name="Picture 3" descr="Call_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1" y="2072699"/>
            <a:ext cx="6487802" cy="3725811"/>
          </a:xfrm>
          <a:prstGeom prst="rect">
            <a:avLst/>
          </a:prstGeom>
          <a:effectLst>
            <a:glow rad="609600">
              <a:schemeClr val="bg1">
                <a:alpha val="31000"/>
              </a:schemeClr>
            </a:glow>
            <a:softEdge rad="152400"/>
          </a:effectLst>
        </p:spPr>
      </p:pic>
      <p:sp>
        <p:nvSpPr>
          <p:cNvPr id="5" name="Oval 4"/>
          <p:cNvSpPr/>
          <p:nvPr/>
        </p:nvSpPr>
        <p:spPr>
          <a:xfrm>
            <a:off x="2723501" y="4712246"/>
            <a:ext cx="2371587" cy="948569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5307" y="5247728"/>
            <a:ext cx="244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r>
              <a:rPr lang="en-US" baseline="30000" dirty="0" smtClean="0"/>
              <a:t>th</a:t>
            </a:r>
            <a:r>
              <a:rPr lang="en-US" dirty="0" smtClean="0"/>
              <a:t> of the time spent in </a:t>
            </a:r>
            <a:r>
              <a:rPr lang="en-US" dirty="0" err="1" smtClean="0">
                <a:latin typeface="Courier"/>
                <a:cs typeface="Courier"/>
              </a:rPr>
              <a:t>sipsol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5088" y="3671880"/>
            <a:ext cx="673225" cy="336588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9897" y="2788506"/>
            <a:ext cx="413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calls = </a:t>
            </a:r>
            <a:br>
              <a:rPr lang="en-US" dirty="0" smtClean="0"/>
            </a:br>
            <a:r>
              <a:rPr lang="en-US" dirty="0" err="1" smtClean="0">
                <a:latin typeface="Courier"/>
                <a:cs typeface="Courier"/>
              </a:rPr>
              <a:t>isteps</a:t>
            </a:r>
            <a:r>
              <a:rPr lang="en-US" dirty="0" smtClean="0">
                <a:latin typeface="Courier"/>
                <a:cs typeface="Courier"/>
              </a:rPr>
              <a:t>(10) * </a:t>
            </a:r>
            <a:r>
              <a:rPr lang="en-US" dirty="0" err="1" smtClean="0">
                <a:latin typeface="Courier"/>
                <a:cs typeface="Courier"/>
              </a:rPr>
              <a:t>timesteps</a:t>
            </a:r>
            <a:r>
              <a:rPr lang="en-US" dirty="0" smtClean="0">
                <a:latin typeface="Courier"/>
                <a:cs typeface="Courier"/>
              </a:rPr>
              <a:t>(51)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74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- CPUs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98" y="1857923"/>
            <a:ext cx="6887073" cy="39163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Use a more efficient solver</a:t>
            </a:r>
          </a:p>
          <a:p>
            <a:pPr lvl="1"/>
            <a:r>
              <a:rPr lang="en-US" dirty="0" smtClean="0"/>
              <a:t>Currently uses SIP - </a:t>
            </a:r>
            <a:r>
              <a:rPr lang="en-US" dirty="0" smtClean="0">
                <a:solidFill>
                  <a:schemeClr val="accent1"/>
                </a:solidFill>
              </a:rPr>
              <a:t>Iterative </a:t>
            </a:r>
          </a:p>
          <a:p>
            <a:r>
              <a:rPr lang="en-US" dirty="0" smtClean="0"/>
              <a:t>Direct solver?</a:t>
            </a:r>
          </a:p>
          <a:p>
            <a:pPr lvl="1"/>
            <a:r>
              <a:rPr lang="en-US" dirty="0" smtClean="0"/>
              <a:t>Memory intensive (not for sparse-direct, but complex)</a:t>
            </a:r>
          </a:p>
          <a:p>
            <a:pPr lvl="1"/>
            <a:r>
              <a:rPr lang="en-US" dirty="0" smtClean="0"/>
              <a:t>Must complete for useful results</a:t>
            </a:r>
          </a:p>
          <a:p>
            <a:r>
              <a:rPr lang="en-US" dirty="0" smtClean="0"/>
              <a:t>Using a distributed linear solver?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err="1" smtClean="0"/>
              <a:t>SuperLU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solidFill>
                  <a:srgbClr val="990000"/>
                </a:solidFill>
              </a:rPr>
              <a:t>sequential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sparse</a:t>
            </a:r>
            <a:r>
              <a:rPr lang="en-US" dirty="0"/>
              <a:t> </a:t>
            </a:r>
            <a:r>
              <a:rPr lang="en-US" dirty="0" smtClean="0"/>
              <a:t>direct</a:t>
            </a:r>
            <a:endParaRPr lang="en-US" b="1" dirty="0" smtClean="0"/>
          </a:p>
          <a:p>
            <a:pPr lvl="1"/>
            <a:r>
              <a:rPr lang="en-US" dirty="0" smtClean="0"/>
              <a:t>Full throttle : FGMRES - </a:t>
            </a:r>
            <a:r>
              <a:rPr lang="en-US" dirty="0" smtClean="0">
                <a:solidFill>
                  <a:schemeClr val="accent1"/>
                </a:solidFill>
              </a:rPr>
              <a:t>distributed </a:t>
            </a:r>
            <a:r>
              <a:rPr lang="en-US" dirty="0" smtClean="0">
                <a:solidFill>
                  <a:schemeClr val="accent4"/>
                </a:solidFill>
              </a:rPr>
              <a:t>sparse</a:t>
            </a:r>
            <a:r>
              <a:rPr lang="en-US" dirty="0" smtClean="0"/>
              <a:t> iterative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81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SuperLU</a:t>
            </a:r>
            <a:r>
              <a:rPr lang="en-US" dirty="0" smtClean="0"/>
              <a:t> in </a:t>
            </a:r>
            <a:r>
              <a:rPr lang="en-US" dirty="0" err="1">
                <a:latin typeface="Courier"/>
                <a:cs typeface="Courier"/>
              </a:rPr>
              <a:t>mycavity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routines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Armadillo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http://arma.sourceforge.net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- interface between </a:t>
            </a:r>
            <a:r>
              <a:rPr lang="en-US" dirty="0" err="1" smtClean="0">
                <a:latin typeface="Courier"/>
                <a:cs typeface="Courier"/>
              </a:rPr>
              <a:t>mycavity</a:t>
            </a:r>
            <a:r>
              <a:rPr lang="en-US" dirty="0" smtClean="0"/>
              <a:t> (C++) and </a:t>
            </a:r>
            <a:r>
              <a:rPr lang="en-US" dirty="0" err="1" smtClean="0"/>
              <a:t>SuperLU</a:t>
            </a:r>
            <a:r>
              <a:rPr lang="en-US" dirty="0" smtClean="0"/>
              <a:t> (C)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Other supporting code - Sparse matrix class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Essentially replaced </a:t>
            </a:r>
            <a:r>
              <a:rPr lang="en-US" dirty="0" err="1" smtClean="0">
                <a:latin typeface="Courier"/>
                <a:cs typeface="Courier"/>
              </a:rPr>
              <a:t>sipsol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 err="1" smtClean="0">
                <a:latin typeface="Courier"/>
                <a:cs typeface="Courier"/>
              </a:rPr>
              <a:t>sipsol_arma</a:t>
            </a:r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entury Gothic"/>
                <a:cs typeface="Century Gothic"/>
              </a:rPr>
              <a:t>Note that </a:t>
            </a:r>
            <a:r>
              <a:rPr lang="en-US" dirty="0" err="1" smtClean="0">
                <a:latin typeface="Courier"/>
                <a:cs typeface="Courier"/>
              </a:rPr>
              <a:t>calcp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>
                <a:latin typeface="Century Gothic"/>
                <a:cs typeface="Century Gothic"/>
              </a:rPr>
              <a:t> is NOT</a:t>
            </a:r>
            <a:r>
              <a:rPr lang="en-US" dirty="0" smtClean="0">
                <a:cs typeface="Courier"/>
              </a:rPr>
              <a:t> replaced with direct solver - extremely high condition number</a:t>
            </a:r>
          </a:p>
        </p:txBody>
      </p:sp>
    </p:spTree>
    <p:extLst>
      <p:ext uri="{BB962C8B-B14F-4D97-AF65-F5344CB8AC3E}">
        <p14:creationId xmlns:p14="http://schemas.microsoft.com/office/powerpoint/2010/main" val="410335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SuperLU</a:t>
            </a:r>
            <a:r>
              <a:rPr lang="en-US" dirty="0" smtClean="0"/>
              <a:t>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time (For 100x100 grid) per </a:t>
            </a:r>
            <a:r>
              <a:rPr lang="en-US" dirty="0" err="1" smtClean="0"/>
              <a:t>timestep</a:t>
            </a:r>
            <a:endParaRPr lang="en-US" dirty="0" smtClean="0"/>
          </a:p>
          <a:p>
            <a:pPr lvl="1"/>
            <a:r>
              <a:rPr lang="en-US" dirty="0" smtClean="0"/>
              <a:t>SIP : 0.708s </a:t>
            </a:r>
          </a:p>
          <a:p>
            <a:pPr lvl="1"/>
            <a:r>
              <a:rPr lang="en-US" dirty="0" err="1" smtClean="0"/>
              <a:t>SuperLU</a:t>
            </a:r>
            <a:r>
              <a:rPr lang="en-US" dirty="0" smtClean="0"/>
              <a:t> : 2.91s </a:t>
            </a:r>
            <a:r>
              <a:rPr lang="en-US" dirty="0" smtClean="0">
                <a:sym typeface="Wingdings"/>
              </a:rPr>
              <a:t>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Direct solvers are expensive as well</a:t>
            </a:r>
          </a:p>
          <a:p>
            <a:r>
              <a:rPr lang="en-US" dirty="0" smtClean="0">
                <a:sym typeface="Wingdings"/>
              </a:rPr>
              <a:t>Note that this is NOT a banded matrix. The band size depends on the grid.</a:t>
            </a:r>
          </a:p>
          <a:p>
            <a:r>
              <a:rPr lang="en-US" dirty="0" smtClean="0">
                <a:sym typeface="Wingdings"/>
              </a:rPr>
              <a:t>Also something dumb : Dense solver</a:t>
            </a:r>
          </a:p>
          <a:p>
            <a:pPr lvl="1"/>
            <a:r>
              <a:rPr lang="en-US" dirty="0" smtClean="0">
                <a:sym typeface="Wingdings"/>
              </a:rPr>
              <a:t>LAPACK : 1m 24s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8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urier"/>
                <a:cs typeface="Courier"/>
              </a:rPr>
              <a:t>M</a:t>
            </a:r>
            <a:r>
              <a:rPr lang="en-US" sz="2800" dirty="0" smtClean="0">
                <a:solidFill>
                  <a:schemeClr val="accent5"/>
                </a:solidFill>
                <a:latin typeface="Courier"/>
                <a:cs typeface="Courier"/>
              </a:rPr>
              <a:t>(</a:t>
            </a:r>
            <a:r>
              <a:rPr lang="en-US" sz="2800" dirty="0" err="1" smtClean="0">
                <a:solidFill>
                  <a:schemeClr val="accent5"/>
                </a:solidFill>
                <a:latin typeface="Courier"/>
                <a:cs typeface="Courier"/>
              </a:rPr>
              <a:t>assivel</a:t>
            </a:r>
            <a:r>
              <a:rPr lang="en-US" sz="2800" dirty="0" smtClean="0">
                <a:solidFill>
                  <a:schemeClr val="accent5"/>
                </a:solidFill>
                <a:latin typeface="Courier"/>
                <a:cs typeface="Courier"/>
              </a:rPr>
              <a:t>)</a:t>
            </a:r>
            <a:r>
              <a:rPr lang="en-US" sz="2800" dirty="0" smtClean="0">
                <a:latin typeface="Courier"/>
                <a:cs typeface="Courier"/>
              </a:rPr>
              <a:t>y</a:t>
            </a:r>
            <a:r>
              <a:rPr lang="en-US" sz="2800" dirty="0" smtClean="0">
                <a:solidFill>
                  <a:srgbClr val="A4A4A4"/>
                </a:solidFill>
                <a:latin typeface="Courier"/>
                <a:cs typeface="Courier"/>
              </a:rPr>
              <a:t>-parallel</a:t>
            </a:r>
            <a:r>
              <a:rPr lang="en-US" sz="2800" dirty="0" smtClean="0">
                <a:latin typeface="Courier"/>
                <a:cs typeface="Courier"/>
              </a:rPr>
              <a:t> cavity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209800"/>
            <a:ext cx="7988713" cy="3916363"/>
          </a:xfrm>
        </p:spPr>
        <p:txBody>
          <a:bodyPr/>
          <a:lstStyle/>
          <a:p>
            <a:r>
              <a:rPr lang="en-US" dirty="0" smtClean="0"/>
              <a:t>Definitely utilize sparse structure for this problem</a:t>
            </a:r>
          </a:p>
          <a:p>
            <a:r>
              <a:rPr lang="en-US" dirty="0"/>
              <a:t>Elemental (</a:t>
            </a:r>
            <a:r>
              <a:rPr lang="en-US" dirty="0">
                <a:hlinkClick r:id="rId2"/>
              </a:rPr>
              <a:t>http://libelemental.org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is a C++ distributed memory linear algebra library. Maintained by Stanford faculty Jack </a:t>
            </a:r>
            <a:r>
              <a:rPr lang="en-US" dirty="0" err="1" smtClean="0"/>
              <a:t>Poulson</a:t>
            </a:r>
            <a:endParaRPr lang="en-US" dirty="0" smtClean="0"/>
          </a:p>
          <a:p>
            <a:r>
              <a:rPr lang="en-US" dirty="0" smtClean="0"/>
              <a:t>Encapsulates MPI calls</a:t>
            </a:r>
            <a:r>
              <a:rPr lang="en-US" dirty="0"/>
              <a:t> </a:t>
            </a:r>
            <a:r>
              <a:rPr lang="en-US" dirty="0" smtClean="0"/>
              <a:t>and other matrix support routines</a:t>
            </a:r>
          </a:p>
          <a:p>
            <a:r>
              <a:rPr lang="en-US" dirty="0" smtClean="0"/>
              <a:t>In-built distributed sparse linear solver uses modified GMRES with a </a:t>
            </a:r>
            <a:r>
              <a:rPr lang="en-US" dirty="0" err="1" smtClean="0"/>
              <a:t>preconditioner</a:t>
            </a:r>
            <a:endParaRPr lang="en-US" dirty="0" smtClean="0"/>
          </a:p>
          <a:p>
            <a:r>
              <a:rPr lang="en-US" dirty="0" smtClean="0"/>
              <a:t>Successfully scaled </a:t>
            </a:r>
            <a:r>
              <a:rPr lang="en-US" dirty="0" err="1" smtClean="0">
                <a:latin typeface="Courier"/>
                <a:cs typeface="Courier"/>
              </a:rPr>
              <a:t>mycavity</a:t>
            </a:r>
            <a:r>
              <a:rPr lang="en-US" dirty="0" smtClean="0"/>
              <a:t> to 2048 </a:t>
            </a:r>
            <a:r>
              <a:rPr lang="en-US" dirty="0" smtClean="0"/>
              <a:t>cores (and counting)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83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5929" y="2216473"/>
            <a:ext cx="2771220" cy="3916363"/>
          </a:xfrm>
        </p:spPr>
        <p:txBody>
          <a:bodyPr/>
          <a:lstStyle/>
          <a:p>
            <a:r>
              <a:rPr lang="en-US" dirty="0" smtClean="0"/>
              <a:t>Solve </a:t>
            </a:r>
            <a:r>
              <a:rPr lang="en-US" dirty="0"/>
              <a:t>time (For 100x100 grid) per </a:t>
            </a:r>
            <a:r>
              <a:rPr lang="en-US" dirty="0" err="1"/>
              <a:t>timestep</a:t>
            </a:r>
            <a:endParaRPr lang="en-US" dirty="0"/>
          </a:p>
          <a:p>
            <a:pPr lvl="1"/>
            <a:r>
              <a:rPr lang="en-US" dirty="0"/>
              <a:t>SIP : 0.708s </a:t>
            </a:r>
            <a:r>
              <a:rPr lang="en-US" dirty="0" smtClean="0"/>
              <a:t>, </a:t>
            </a:r>
            <a:r>
              <a:rPr lang="en-US" dirty="0" err="1" smtClean="0"/>
              <a:t>SuperLU</a:t>
            </a:r>
            <a:r>
              <a:rPr lang="en-US" dirty="0" smtClean="0"/>
              <a:t> </a:t>
            </a:r>
            <a:r>
              <a:rPr lang="en-US" dirty="0"/>
              <a:t>: 2.91s </a:t>
            </a:r>
            <a:r>
              <a:rPr lang="en-US" dirty="0" smtClean="0"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Elemental (1 core) : 0.431s  </a:t>
            </a:r>
            <a:endParaRPr lang="en-US" dirty="0" smtClean="0"/>
          </a:p>
          <a:p>
            <a:r>
              <a:rPr lang="en-US" dirty="0" smtClean="0"/>
              <a:t>Runtime test on NERSC Edison for 4000x4000 grid</a:t>
            </a:r>
            <a:endParaRPr lang="en-US" dirty="0"/>
          </a:p>
        </p:txBody>
      </p:sp>
      <p:pic>
        <p:nvPicPr>
          <p:cNvPr id="4" name="Picture 3" descr="runti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6" y="2209800"/>
            <a:ext cx="4928793" cy="38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ycavity</a:t>
            </a:r>
            <a:r>
              <a:rPr lang="en-US" dirty="0" smtClean="0"/>
              <a:t> - Strong scaling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51196" y="2209800"/>
            <a:ext cx="3153734" cy="3916363"/>
          </a:xfrm>
        </p:spPr>
        <p:txBody>
          <a:bodyPr/>
          <a:lstStyle/>
          <a:p>
            <a:r>
              <a:rPr lang="en-US" dirty="0" smtClean="0"/>
              <a:t>Tests performed on NERSC Edison for 1000x1000 grid</a:t>
            </a:r>
          </a:p>
          <a:p>
            <a:r>
              <a:rPr lang="en-US" dirty="0" smtClean="0"/>
              <a:t>Speedup still increases beyond this range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7" y="2391585"/>
            <a:ext cx="4900245" cy="38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2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356</TotalTime>
  <Words>384</Words>
  <Application>Microsoft Macintosh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Plaza</vt:lpstr>
      <vt:lpstr>Parallel mycavity</vt:lpstr>
      <vt:lpstr>Objectives</vt:lpstr>
      <vt:lpstr>Default Code Profile</vt:lpstr>
      <vt:lpstr>Objectives - CPUs </vt:lpstr>
      <vt:lpstr>SuperLU in mycavity </vt:lpstr>
      <vt:lpstr>SuperLU - Results</vt:lpstr>
      <vt:lpstr>M(assivel)y-parallel cavity</vt:lpstr>
      <vt:lpstr>Elemental - Results</vt:lpstr>
      <vt:lpstr>Mycavity - Strong scaling</vt:lpstr>
      <vt:lpstr>Solver verification</vt:lpstr>
      <vt:lpstr>Summary</vt:lpstr>
      <vt:lpstr>References</vt:lpstr>
    </vt:vector>
  </TitlesOfParts>
  <Company>ihmegroup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mycavity</dc:title>
  <dc:creator>Pavan Bharadwaj</dc:creator>
  <cp:lastModifiedBy>Pavan Bharadwaj</cp:lastModifiedBy>
  <cp:revision>80</cp:revision>
  <dcterms:created xsi:type="dcterms:W3CDTF">2017-03-15T08:17:27Z</dcterms:created>
  <dcterms:modified xsi:type="dcterms:W3CDTF">2017-03-16T07:39:55Z</dcterms:modified>
</cp:coreProperties>
</file>