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6" r:id="rId41"/>
    <p:sldId id="297" r:id="rId42"/>
    <p:sldId id="295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53A9286-CBAE-4447-B458-E9E7D1236B1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- </a:t>
            </a:r>
            <a:r>
              <a:rPr lang="en-US" dirty="0" smtClean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3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variable</a:t>
            </a:r>
            <a:r>
              <a:rPr lang="en-US" dirty="0" smtClean="0"/>
              <a:t> is a characteristic of interest for the elements. 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 5 Variables in our data set </a:t>
            </a:r>
          </a:p>
          <a:p>
            <a:endParaRPr lang="en-US" dirty="0"/>
          </a:p>
          <a:p>
            <a:r>
              <a:rPr lang="en-US" dirty="0" smtClean="0"/>
              <a:t>Fund Type: The type of mutual fund, labeled DE (Domestic Equity), IE (International Equity), and FI (Fixed Income) </a:t>
            </a:r>
          </a:p>
          <a:p>
            <a:r>
              <a:rPr lang="en-US" dirty="0" smtClean="0"/>
              <a:t>• Net Asset Value ($): The closing price per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Measurements</a:t>
            </a:r>
            <a:r>
              <a:rPr lang="en-US" dirty="0" smtClean="0"/>
              <a:t> collected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on each variable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for every element</a:t>
            </a:r>
            <a:r>
              <a:rPr lang="en-US" dirty="0" smtClean="0"/>
              <a:t> in a study provide the data.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set of measurements </a:t>
            </a:r>
            <a:r>
              <a:rPr lang="en-US" dirty="0" smtClean="0"/>
              <a:t>obtained for a particular element is </a:t>
            </a:r>
            <a:r>
              <a:rPr lang="en-US" b="1" dirty="0" smtClean="0">
                <a:solidFill>
                  <a:srgbClr val="00B050"/>
                </a:solidFill>
              </a:rPr>
              <a:t>called an observation 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Example : Each Row is equal to 1 Observation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requires one of the following scales of measurement:</a:t>
            </a:r>
          </a:p>
          <a:p>
            <a:r>
              <a:rPr lang="en-US" dirty="0" smtClean="0"/>
              <a:t> Nominal, </a:t>
            </a:r>
          </a:p>
          <a:p>
            <a:r>
              <a:rPr lang="en-US" dirty="0"/>
              <a:t>O</a:t>
            </a:r>
            <a:r>
              <a:rPr lang="en-US" dirty="0" smtClean="0"/>
              <a:t>rdinal, </a:t>
            </a:r>
          </a:p>
          <a:p>
            <a:r>
              <a:rPr lang="en-US" dirty="0"/>
              <a:t>I</a:t>
            </a:r>
            <a:r>
              <a:rPr lang="en-US" dirty="0" smtClean="0"/>
              <a:t>nterval,</a:t>
            </a:r>
          </a:p>
          <a:p>
            <a:r>
              <a:rPr lang="en-US" dirty="0" smtClean="0"/>
              <a:t>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labels or names used to identify </a:t>
            </a:r>
            <a:r>
              <a:rPr lang="en-US" b="1" dirty="0" smtClean="0">
                <a:solidFill>
                  <a:srgbClr val="00B050"/>
                </a:solidFill>
              </a:rPr>
              <a:t>an attribute of the element</a:t>
            </a:r>
            <a:r>
              <a:rPr lang="en-US" dirty="0" smtClean="0"/>
              <a:t>, the scale of measurement is considered a </a:t>
            </a:r>
            <a:r>
              <a:rPr lang="en-US" b="1" dirty="0" smtClean="0">
                <a:solidFill>
                  <a:srgbClr val="00B050"/>
                </a:solidFill>
              </a:rPr>
              <a:t>nominal scale.</a:t>
            </a:r>
          </a:p>
          <a:p>
            <a:r>
              <a:rPr lang="en-US" dirty="0" smtClean="0"/>
              <a:t> For example, referring to the data in Table 1.1, we see that the scale of measurement for the </a:t>
            </a:r>
            <a:r>
              <a:rPr lang="en-US" b="1" dirty="0" smtClean="0">
                <a:solidFill>
                  <a:srgbClr val="00B050"/>
                </a:solidFill>
              </a:rPr>
              <a:t>Fund Type variable is nominal </a:t>
            </a:r>
            <a:r>
              <a:rPr lang="en-US" dirty="0" smtClean="0"/>
              <a:t>because </a:t>
            </a:r>
            <a:r>
              <a:rPr lang="en-US" b="1" dirty="0" smtClean="0">
                <a:solidFill>
                  <a:srgbClr val="FF0000"/>
                </a:solidFill>
              </a:rPr>
              <a:t>DE, IE, and FI </a:t>
            </a:r>
            <a:r>
              <a:rPr lang="en-US" dirty="0" smtClean="0"/>
              <a:t>are labels used to identify the </a:t>
            </a:r>
            <a:r>
              <a:rPr lang="en-US" dirty="0" smtClean="0">
                <a:solidFill>
                  <a:srgbClr val="FF0000"/>
                </a:solidFill>
              </a:rPr>
              <a:t>category or type of fund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cases where the scale of measurement is nominal, a numeric code as well as nonnumeric labels may be used.</a:t>
            </a:r>
          </a:p>
          <a:p>
            <a:r>
              <a:rPr lang="en-US" dirty="0" smtClean="0"/>
              <a:t>Category – Numeric, Non Numeric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example, to facilitate data collection and to prepare the data for entry into a computer database, we might use a numeric code by letting </a:t>
            </a:r>
          </a:p>
          <a:p>
            <a:r>
              <a:rPr lang="en-US" b="1" dirty="0" smtClean="0"/>
              <a:t>1 denote Domestic Equity, </a:t>
            </a:r>
          </a:p>
          <a:p>
            <a:r>
              <a:rPr lang="en-US" b="1" dirty="0" smtClean="0"/>
              <a:t>2 denote International Equity, </a:t>
            </a:r>
          </a:p>
          <a:p>
            <a:r>
              <a:rPr lang="en-US" b="1" dirty="0" smtClean="0"/>
              <a:t>3 denote Fixed Income.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this case the numeric values 1, 2, and 3 identify the category of fund. </a:t>
            </a:r>
            <a:r>
              <a:rPr lang="en-US" b="1" dirty="0" smtClean="0"/>
              <a:t>The scale of measurement is nominal even though the data appear as numeric values. - Category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44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scale of measurement for a variable is called an ordinal scale </a:t>
            </a:r>
          </a:p>
          <a:p>
            <a:r>
              <a:rPr lang="en-US" dirty="0" smtClean="0"/>
              <a:t>if the data exhibit the </a:t>
            </a:r>
          </a:p>
          <a:p>
            <a:r>
              <a:rPr lang="en-US" b="1" dirty="0" smtClean="0"/>
              <a:t>properties of nominal data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order or rank of the data is meaningful.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: Customer Satisfaction Survey </a:t>
            </a:r>
          </a:p>
          <a:p>
            <a:r>
              <a:rPr lang="en-US" dirty="0" smtClean="0"/>
              <a:t>For example, Eastside Automotive sends customers a questionnaire designed to obtain data on the quality of its automotive repair service. Each customer provides a repair service </a:t>
            </a:r>
            <a:r>
              <a:rPr lang="en-US" b="1" dirty="0" smtClean="0">
                <a:solidFill>
                  <a:srgbClr val="00B050"/>
                </a:solidFill>
              </a:rPr>
              <a:t>rating of excellent, good, or poor.</a:t>
            </a:r>
            <a:r>
              <a:rPr lang="en-US" dirty="0" smtClean="0"/>
              <a:t> Because the data obtained are the labels—excellent, good, or poor—the data have the properties of nominal data. In addition, </a:t>
            </a:r>
            <a:r>
              <a:rPr lang="en-US" b="1" dirty="0" smtClean="0">
                <a:solidFill>
                  <a:srgbClr val="00B050"/>
                </a:solidFill>
              </a:rPr>
              <a:t>the data can be ranked</a:t>
            </a:r>
            <a:r>
              <a:rPr lang="en-US" dirty="0" smtClean="0"/>
              <a:t>, or ordered, with respect to the service quality. Data recorded as excellent indicate the best service, followed by good and then poor. Thus, the scale of measurement is ordinal.</a:t>
            </a:r>
          </a:p>
          <a:p>
            <a:r>
              <a:rPr lang="en-US" b="1" i="1" u="sng" dirty="0" smtClean="0">
                <a:solidFill>
                  <a:srgbClr val="00B050"/>
                </a:solidFill>
              </a:rPr>
              <a:t>Look Like category, but we can make a rank or order </a:t>
            </a:r>
          </a:p>
          <a:p>
            <a:endParaRPr lang="en-US" b="1" i="1" u="sng" dirty="0" smtClean="0">
              <a:solidFill>
                <a:srgbClr val="00B050"/>
              </a:solidFill>
            </a:endParaRPr>
          </a:p>
          <a:p>
            <a:r>
              <a:rPr lang="en-US" b="1" i="1" u="sng" dirty="0" err="1" smtClean="0"/>
              <a:t>Eg</a:t>
            </a:r>
            <a:r>
              <a:rPr lang="en-US" b="1" i="1" u="sng" dirty="0" smtClean="0"/>
              <a:t>: in table 1.1 “Morningstar Rank” for the data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9664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scale of measurement for a variable is an interval scale if the </a:t>
            </a:r>
            <a:r>
              <a:rPr lang="en-US" b="1" dirty="0" smtClean="0"/>
              <a:t>data have all the properties of ordinal data and the interval between values is expressed in terms of a fixed unit of measure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Interval data are always numeric. </a:t>
            </a:r>
          </a:p>
          <a:p>
            <a:r>
              <a:rPr lang="en-US" dirty="0" smtClean="0"/>
              <a:t>Scholastic Aptitude Test (SAT) scores are an example of interval-scaled data. </a:t>
            </a:r>
          </a:p>
          <a:p>
            <a:r>
              <a:rPr lang="en-US" dirty="0" smtClean="0"/>
              <a:t>For example, three students with SAT math scores of</a:t>
            </a:r>
          </a:p>
          <a:p>
            <a:r>
              <a:rPr lang="en-US" dirty="0" smtClean="0"/>
              <a:t>620, 550, and 470 can be ranked or ordered in terms of best performance to poorest performance. </a:t>
            </a:r>
          </a:p>
          <a:p>
            <a:r>
              <a:rPr lang="en-US" dirty="0" smtClean="0"/>
              <a:t>In addition, the differences between the scores are meaningful. For instance, student 1 scored 620  550  70 points more than student 2, while student 2 scored 550  470  80 points more than student 3.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Interval of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scale of measurement for a variable is a ratio scale</a:t>
            </a:r>
          </a:p>
          <a:p>
            <a:r>
              <a:rPr lang="en-US" dirty="0" smtClean="0"/>
              <a:t> if the data have </a:t>
            </a:r>
          </a:p>
          <a:p>
            <a:r>
              <a:rPr lang="en-US" dirty="0" smtClean="0"/>
              <a:t>all the properties of interval data and </a:t>
            </a:r>
          </a:p>
          <a:p>
            <a:r>
              <a:rPr lang="en-US" dirty="0" smtClean="0"/>
              <a:t>the ratio of two values is meaningful. Variables such as </a:t>
            </a:r>
            <a:r>
              <a:rPr lang="en-US" b="1" dirty="0" smtClean="0"/>
              <a:t>distance, height, weight, and time use the  ratio scale of measurement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Comparable Values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or Quantitative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that can be grouped by specific </a:t>
            </a:r>
            <a:r>
              <a:rPr lang="en-US" b="1" dirty="0" smtClean="0">
                <a:solidFill>
                  <a:srgbClr val="FF0000"/>
                </a:solidFill>
              </a:rPr>
              <a:t>categories</a:t>
            </a:r>
            <a:r>
              <a:rPr lang="en-US" dirty="0" smtClean="0"/>
              <a:t> are referred to as categorical data. </a:t>
            </a:r>
          </a:p>
          <a:p>
            <a:r>
              <a:rPr lang="en-US" dirty="0" smtClean="0"/>
              <a:t>Categorical data use either the nominal or ordinal scale of measurement.</a:t>
            </a:r>
          </a:p>
          <a:p>
            <a:r>
              <a:rPr lang="en-US" dirty="0" smtClean="0"/>
              <a:t> Data that use </a:t>
            </a:r>
            <a:r>
              <a:rPr lang="en-US" dirty="0" smtClean="0">
                <a:solidFill>
                  <a:srgbClr val="FF0000"/>
                </a:solidFill>
              </a:rPr>
              <a:t>numeric values </a:t>
            </a:r>
            <a:r>
              <a:rPr lang="en-US" dirty="0" smtClean="0"/>
              <a:t>to indicate how much or how many are referred to as quantitative data. </a:t>
            </a:r>
          </a:p>
          <a:p>
            <a:r>
              <a:rPr lang="en-US" dirty="0" smtClean="0"/>
              <a:t>Quantitative data are obtained using either the </a:t>
            </a:r>
            <a:r>
              <a:rPr lang="en-US" b="1" dirty="0" smtClean="0"/>
              <a:t>interval or ratio </a:t>
            </a:r>
            <a:r>
              <a:rPr lang="en-US" dirty="0" smtClean="0"/>
              <a:t>scale of measurement.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categorical variable is a variable with categorical data, and</a:t>
            </a:r>
          </a:p>
          <a:p>
            <a:r>
              <a:rPr lang="en-US" dirty="0" smtClean="0"/>
              <a:t>a quantitative variable is a variable with quantitative data </a:t>
            </a:r>
          </a:p>
          <a:p>
            <a:endParaRPr lang="en-US" dirty="0"/>
          </a:p>
          <a:p>
            <a:r>
              <a:rPr lang="en-US" dirty="0" smtClean="0"/>
              <a:t>Arithmetic operations provide meaningful results for quantitative variables</a:t>
            </a:r>
          </a:p>
          <a:p>
            <a:r>
              <a:rPr lang="en-US" dirty="0" smtClean="0"/>
              <a:t>Categories are for 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statistics refers to </a:t>
            </a:r>
            <a:r>
              <a:rPr lang="en-US" b="1" dirty="0" smtClean="0"/>
              <a:t>numerical facts </a:t>
            </a:r>
            <a:r>
              <a:rPr lang="en-US" dirty="0" smtClean="0"/>
              <a:t>such as </a:t>
            </a:r>
          </a:p>
          <a:p>
            <a:r>
              <a:rPr lang="en-US" dirty="0" smtClean="0"/>
              <a:t>averages,</a:t>
            </a:r>
          </a:p>
          <a:p>
            <a:r>
              <a:rPr lang="en-US" dirty="0" smtClean="0"/>
              <a:t> medians, </a:t>
            </a:r>
            <a:r>
              <a:rPr lang="en-US" dirty="0" err="1" smtClean="0"/>
              <a:t>percents</a:t>
            </a:r>
            <a:endParaRPr lang="en-US" dirty="0" smtClean="0"/>
          </a:p>
          <a:p>
            <a:r>
              <a:rPr lang="en-US" dirty="0" smtClean="0"/>
              <a:t>, and index numbers</a:t>
            </a:r>
          </a:p>
          <a:p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help us understand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variety of business and economic situations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cross-sectional data </a:t>
            </a:r>
            <a:br>
              <a:rPr lang="en-US" dirty="0" smtClean="0"/>
            </a:br>
            <a:r>
              <a:rPr lang="en-US" dirty="0" smtClean="0"/>
              <a:t>&amp; time series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Cross-sectional data are data collected at the same or approximately the </a:t>
            </a:r>
            <a:r>
              <a:rPr lang="en-US" b="1" dirty="0" smtClean="0">
                <a:solidFill>
                  <a:srgbClr val="FF0000"/>
                </a:solidFill>
              </a:rPr>
              <a:t>same point in time.</a:t>
            </a:r>
          </a:p>
          <a:p>
            <a:r>
              <a:rPr lang="en-US" dirty="0" smtClean="0"/>
              <a:t>Time series data are data collected </a:t>
            </a:r>
            <a:r>
              <a:rPr lang="en-US" b="1" dirty="0" smtClean="0"/>
              <a:t>over several time periods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the time series in Figure 1.1 shows the U.S. average price per gallon of conventional regular gasoline between 2006 and 2009.</a:t>
            </a:r>
          </a:p>
          <a:p>
            <a:r>
              <a:rPr lang="en-US" b="1" dirty="0" smtClean="0"/>
              <a:t>Graphs of time series data are frequently found in business and economic publications</a:t>
            </a:r>
            <a:r>
              <a:rPr lang="en-US" dirty="0" smtClean="0"/>
              <a:t>. Such graphs help analysts understand what happened in the past, identify any trends over time, and project future levels for the time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951" y="2324100"/>
            <a:ext cx="623711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or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Quantitative data may be </a:t>
            </a:r>
            <a:r>
              <a:rPr lang="en-US" b="1" dirty="0" smtClean="0"/>
              <a:t>discrete or continuous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Quantitative data that measure </a:t>
            </a:r>
            <a:r>
              <a:rPr lang="en-US" dirty="0" smtClean="0">
                <a:solidFill>
                  <a:srgbClr val="FF0000"/>
                </a:solidFill>
              </a:rPr>
              <a:t>how many </a:t>
            </a:r>
            <a:r>
              <a:rPr lang="en-US" dirty="0" smtClean="0"/>
              <a:t>(e.g., number of calls received in 5 minutes) </a:t>
            </a:r>
            <a:r>
              <a:rPr lang="en-US" dirty="0" smtClean="0">
                <a:solidFill>
                  <a:srgbClr val="FF0000"/>
                </a:solidFill>
              </a:rPr>
              <a:t>are discrete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Quantitative data that measure </a:t>
            </a:r>
            <a:r>
              <a:rPr lang="en-US" b="1" dirty="0" smtClean="0">
                <a:solidFill>
                  <a:srgbClr val="00B050"/>
                </a:solidFill>
              </a:rPr>
              <a:t>how much </a:t>
            </a:r>
            <a:r>
              <a:rPr lang="en-US" dirty="0" smtClean="0"/>
              <a:t>(e.g., weight or time) are </a:t>
            </a:r>
            <a:r>
              <a:rPr lang="en-US" b="1" dirty="0" smtClean="0">
                <a:solidFill>
                  <a:srgbClr val="00B050"/>
                </a:solidFill>
              </a:rPr>
              <a:t>continuous because no separation occurs between the possible data values.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existing sources - Historical</a:t>
            </a:r>
          </a:p>
          <a:p>
            <a:r>
              <a:rPr lang="en-US" dirty="0" smtClean="0"/>
              <a:t>from surveys </a:t>
            </a:r>
          </a:p>
          <a:p>
            <a:r>
              <a:rPr lang="en-US" dirty="0" smtClean="0"/>
              <a:t>experimental studies designed to collect - New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sales, advertising expenditures, distribution costs, inventory levels, and production quantities – Already existing.</a:t>
            </a:r>
          </a:p>
          <a:p>
            <a:r>
              <a:rPr lang="en-US" dirty="0" smtClean="0"/>
              <a:t>Purchase from 3</a:t>
            </a:r>
            <a:r>
              <a:rPr lang="en-US" baseline="30000" dirty="0" smtClean="0"/>
              <a:t>rd</a:t>
            </a:r>
            <a:r>
              <a:rPr lang="en-US" dirty="0" smtClean="0"/>
              <a:t> party Vendors for Credit Card Rating data.</a:t>
            </a:r>
          </a:p>
          <a:p>
            <a:r>
              <a:rPr lang="en-US" dirty="0" smtClean="0"/>
              <a:t>Specific Organization Like Travel, Education industry have their own set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data can often be </a:t>
            </a:r>
            <a:r>
              <a:rPr lang="en-US" b="1" dirty="0" smtClean="0">
                <a:solidFill>
                  <a:srgbClr val="00B050"/>
                </a:solidFill>
              </a:rPr>
              <a:t>obtained by </a:t>
            </a:r>
            <a:r>
              <a:rPr lang="en-US" dirty="0" smtClean="0"/>
              <a:t>conducting a statistical study. </a:t>
            </a:r>
          </a:p>
          <a:p>
            <a:endParaRPr lang="en-US" dirty="0"/>
          </a:p>
          <a:p>
            <a:r>
              <a:rPr lang="en-US" dirty="0" smtClean="0"/>
              <a:t>Statistical studies can be classified as </a:t>
            </a:r>
            <a:r>
              <a:rPr lang="en-US" b="1" dirty="0" smtClean="0">
                <a:solidFill>
                  <a:srgbClr val="00B050"/>
                </a:solidFill>
              </a:rPr>
              <a:t>either experimental or observational. 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For example, a pharmaceutical firm might be interested in conducting an experiment to learn about how a new drug affects blood pressure. Blood pressure is the variable of interest in the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Nonexperimental, or observational</a:t>
            </a:r>
            <a:r>
              <a:rPr lang="en-US" dirty="0" smtClean="0"/>
              <a:t>, statistical studies make </a:t>
            </a:r>
          </a:p>
          <a:p>
            <a:r>
              <a:rPr lang="en-US" dirty="0" smtClean="0"/>
              <a:t>no attempt to control the variables of interest. 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survey</a:t>
            </a:r>
            <a:r>
              <a:rPr lang="en-US" dirty="0" smtClean="0"/>
              <a:t> is perhaps the most common type of observational study.</a:t>
            </a:r>
          </a:p>
          <a:p>
            <a:r>
              <a:rPr lang="en-US" dirty="0" smtClean="0"/>
              <a:t>For instance, in a personal interview survey, research </a:t>
            </a:r>
            <a:r>
              <a:rPr lang="en-US" b="1" dirty="0" smtClean="0"/>
              <a:t>questions are first </a:t>
            </a:r>
            <a:r>
              <a:rPr lang="en-US" dirty="0" smtClean="0"/>
              <a:t>identified. </a:t>
            </a:r>
          </a:p>
          <a:p>
            <a:r>
              <a:rPr lang="en-US" dirty="0" smtClean="0"/>
              <a:t>Then a questionnaire is designed and administered to a sample of individuals. </a:t>
            </a:r>
          </a:p>
          <a:p>
            <a:r>
              <a:rPr lang="en-US" dirty="0" smtClean="0"/>
              <a:t>Some restaurants use observational studies to obtain data about </a:t>
            </a:r>
            <a:r>
              <a:rPr lang="en-US" b="1" dirty="0" smtClean="0"/>
              <a:t>customer opinions on the quality of food, quality of service, atmosphere, and so 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33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951" y="2324100"/>
            <a:ext cx="623711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6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important data are not readily available from an existing source, the</a:t>
            </a:r>
            <a:r>
              <a:rPr lang="en-US" b="1" dirty="0" smtClean="0">
                <a:solidFill>
                  <a:schemeClr val="accent2"/>
                </a:solidFill>
              </a:rPr>
              <a:t> additional time and cost </a:t>
            </a:r>
            <a:r>
              <a:rPr lang="en-US" dirty="0" smtClean="0"/>
              <a:t>involved in obtaining the data must be taken into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Miss spelling 24 / 42</a:t>
            </a:r>
          </a:p>
          <a:p>
            <a:r>
              <a:rPr lang="en-US" dirty="0" smtClean="0"/>
              <a:t>2.  </a:t>
            </a:r>
            <a:r>
              <a:rPr lang="en-US" dirty="0"/>
              <a:t>W</a:t>
            </a:r>
            <a:r>
              <a:rPr lang="en-US" dirty="0" smtClean="0"/>
              <a:t>rong questions, not understood well with the customer</a:t>
            </a:r>
          </a:p>
          <a:p>
            <a:r>
              <a:rPr lang="en-US" dirty="0" smtClean="0"/>
              <a:t>Data should be taken with Care and due diligence. ( All norms and process)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However, as you will see, the field, or subject, of </a:t>
            </a:r>
            <a:r>
              <a:rPr lang="en-US" b="1" dirty="0" smtClean="0">
                <a:solidFill>
                  <a:srgbClr val="FF0000"/>
                </a:solidFill>
              </a:rPr>
              <a:t>statistics involves much more than numerical facts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In a broader sense, statistics is defined as the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Art and Science of  - CAPI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collecting</a:t>
            </a:r>
            <a:r>
              <a:rPr lang="en-US" dirty="0" smtClean="0"/>
              <a:t>,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analyzing,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presenting,</a:t>
            </a:r>
          </a:p>
          <a:p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interpreting data.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are </a:t>
            </a:r>
          </a:p>
          <a:p>
            <a:r>
              <a:rPr lang="en-US" dirty="0" smtClean="0"/>
              <a:t>summarized and </a:t>
            </a:r>
          </a:p>
          <a:p>
            <a:r>
              <a:rPr lang="en-US" dirty="0" smtClean="0"/>
              <a:t>presented in a form that is </a:t>
            </a:r>
            <a:r>
              <a:rPr lang="en-US" b="1" dirty="0" smtClean="0">
                <a:solidFill>
                  <a:schemeClr val="accent2"/>
                </a:solidFill>
              </a:rPr>
              <a:t>easy for the reader to understand. </a:t>
            </a:r>
          </a:p>
          <a:p>
            <a:r>
              <a:rPr lang="en-US" dirty="0" smtClean="0"/>
              <a:t>Such summaries of data, which may be tabular, graphical, or numerical.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71182"/>
            <a:ext cx="6777037" cy="241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2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Inference</a:t>
            </a:r>
            <a:br>
              <a:rPr lang="en-US" dirty="0" smtClean="0"/>
            </a:br>
            <a:r>
              <a:rPr lang="en-US" dirty="0" smtClean="0"/>
              <a:t>Population -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larger group of elements in a particular study is called the population,</a:t>
            </a:r>
          </a:p>
          <a:p>
            <a:r>
              <a:rPr lang="en-US" dirty="0" smtClean="0"/>
              <a:t> and the smaller group is called the sample. 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POPULATION</a:t>
            </a:r>
            <a:r>
              <a:rPr lang="en-US" dirty="0" smtClean="0"/>
              <a:t> A population is the set of </a:t>
            </a:r>
            <a:r>
              <a:rPr lang="en-US" b="1" dirty="0" smtClean="0">
                <a:solidFill>
                  <a:schemeClr val="accent2"/>
                </a:solidFill>
              </a:rPr>
              <a:t>all elements</a:t>
            </a:r>
            <a:r>
              <a:rPr lang="en-US" dirty="0" smtClean="0"/>
              <a:t> of interest in a particular study.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SAMPLE</a:t>
            </a:r>
            <a:r>
              <a:rPr lang="en-US" dirty="0" smtClean="0"/>
              <a:t> A sample is a </a:t>
            </a:r>
            <a:r>
              <a:rPr lang="en-US" b="1" dirty="0" smtClean="0">
                <a:solidFill>
                  <a:schemeClr val="accent2"/>
                </a:solidFill>
              </a:rPr>
              <a:t>subset</a:t>
            </a:r>
            <a:r>
              <a:rPr lang="en-US" dirty="0" smtClean="0"/>
              <a:t> of the population.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-&gt;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process of conducting a survey to collect data for the entire population is called a </a:t>
            </a:r>
            <a:r>
              <a:rPr lang="en-US" b="1" dirty="0" smtClean="0">
                <a:solidFill>
                  <a:srgbClr val="FF0000"/>
                </a:solidFill>
              </a:rPr>
              <a:t>census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process of conducting a survey to collect data for a sample is called a </a:t>
            </a:r>
            <a:r>
              <a:rPr lang="en-US" b="1" dirty="0" smtClean="0">
                <a:solidFill>
                  <a:srgbClr val="FF0000"/>
                </a:solidFill>
              </a:rPr>
              <a:t>sample survey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 one of its major contributions, statistics uses data from a sample to make estimates and </a:t>
            </a:r>
            <a:r>
              <a:rPr lang="en-US" b="1" dirty="0" smtClean="0">
                <a:solidFill>
                  <a:srgbClr val="FF0000"/>
                </a:solidFill>
              </a:rPr>
              <a:t>test hypotheses about the </a:t>
            </a:r>
            <a:r>
              <a:rPr lang="en-US" b="1" dirty="0" smtClean="0">
                <a:solidFill>
                  <a:srgbClr val="00B050"/>
                </a:solidFill>
              </a:rPr>
              <a:t>characteristics of a population</a:t>
            </a:r>
            <a:r>
              <a:rPr lang="en-US" b="1" dirty="0" smtClean="0">
                <a:solidFill>
                  <a:srgbClr val="FF0000"/>
                </a:solidFill>
              </a:rPr>
              <a:t> through a process referred to as statistical inference.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– </a:t>
            </a:r>
            <a:r>
              <a:rPr lang="en-US" dirty="0" err="1" smtClean="0"/>
              <a:t>Eg</a:t>
            </a:r>
            <a:r>
              <a:rPr lang="en-US" dirty="0" smtClean="0"/>
              <a:t>: Bulbs experiment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686550" cy="446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3361"/>
            <a:ext cx="84963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6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estimate of the average lifetime for the population of new lightbulbs is 76 hours with a </a:t>
            </a:r>
            <a:r>
              <a:rPr lang="en-US" b="1" dirty="0" smtClean="0">
                <a:solidFill>
                  <a:srgbClr val="00B050"/>
                </a:solidFill>
              </a:rPr>
              <a:t>margin of error of 4 hours</a:t>
            </a:r>
            <a:r>
              <a:rPr lang="en-US" dirty="0" smtClean="0"/>
              <a:t>. Thus, an interval estimate of the average lifetime for all lightbulbs produced with the new filament is </a:t>
            </a:r>
            <a:r>
              <a:rPr lang="en-US" b="1" dirty="0" smtClean="0">
                <a:solidFill>
                  <a:srgbClr val="00B050"/>
                </a:solidFill>
              </a:rPr>
              <a:t>72 hours to 80 </a:t>
            </a:r>
            <a:r>
              <a:rPr lang="en-US" dirty="0" smtClean="0"/>
              <a:t>hours.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b="1" dirty="0" smtClean="0">
                <a:solidFill>
                  <a:srgbClr val="00B050"/>
                </a:solidFill>
              </a:rPr>
              <a:t>data warehousing </a:t>
            </a:r>
            <a:r>
              <a:rPr lang="en-US" dirty="0" smtClean="0"/>
              <a:t>is used to refer to the process of </a:t>
            </a:r>
            <a:r>
              <a:rPr lang="en-US" b="1" dirty="0" smtClean="0">
                <a:solidFill>
                  <a:srgbClr val="00B050"/>
                </a:solidFill>
              </a:rPr>
              <a:t>capturing, storing, and maintaining the data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Computing power and data collection tools have reached the point where it is now feasible to store and retrieve </a:t>
            </a:r>
            <a:r>
              <a:rPr lang="en-US" b="1" dirty="0" smtClean="0">
                <a:solidFill>
                  <a:srgbClr val="00B050"/>
                </a:solidFill>
              </a:rPr>
              <a:t>extremely large quantities of data in seconds.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subject of </a:t>
            </a:r>
            <a:r>
              <a:rPr lang="en-US" b="1" dirty="0" smtClean="0">
                <a:solidFill>
                  <a:srgbClr val="FF0000"/>
                </a:solidFill>
              </a:rPr>
              <a:t>data mining </a:t>
            </a:r>
            <a:r>
              <a:rPr lang="en-US" dirty="0" smtClean="0"/>
              <a:t>deals with methods for developing useful </a:t>
            </a:r>
            <a:r>
              <a:rPr lang="en-US" b="1" dirty="0" smtClean="0">
                <a:solidFill>
                  <a:srgbClr val="FF0000"/>
                </a:solidFill>
              </a:rPr>
              <a:t>decision-making information </a:t>
            </a:r>
            <a:r>
              <a:rPr lang="en-US" dirty="0" smtClean="0"/>
              <a:t>from large data bases. Using a combination of procedures from </a:t>
            </a:r>
            <a:r>
              <a:rPr lang="en-US" dirty="0" smtClean="0">
                <a:solidFill>
                  <a:srgbClr val="FF0000"/>
                </a:solidFill>
              </a:rPr>
              <a:t>statistics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mathematics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computer science, </a:t>
            </a:r>
            <a:r>
              <a:rPr lang="en-US" dirty="0" smtClean="0"/>
              <a:t>analysts “mine the data” in the warehouse to convert it into useful information, hence the name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machine learning to make data mining effective.</a:t>
            </a:r>
          </a:p>
          <a:p>
            <a:endParaRPr lang="en-US" dirty="0"/>
          </a:p>
          <a:p>
            <a:r>
              <a:rPr lang="en-US" dirty="0" smtClean="0"/>
              <a:t>Predictive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Managers ( Top level) and decision makers a better understanding of the business</a:t>
            </a:r>
          </a:p>
          <a:p>
            <a:r>
              <a:rPr lang="en-US" dirty="0" smtClean="0"/>
              <a:t> and economic environment </a:t>
            </a:r>
          </a:p>
          <a:p>
            <a:r>
              <a:rPr lang="en-US" dirty="0" smtClean="0"/>
              <a:t>Enables them to make </a:t>
            </a:r>
            <a:r>
              <a:rPr lang="en-US" b="1" i="1" dirty="0" smtClean="0">
                <a:solidFill>
                  <a:srgbClr val="7030A0"/>
                </a:solidFill>
              </a:rPr>
              <a:t>more informed and better decisions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unethical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 statistical study, unethical behavior can take a variety of forms including improper sampling, inappropriate analysis of the data, development of misleading graphs, use of inappropriate summary statistics, and/or a biased interpretation of the statistical results. </a:t>
            </a:r>
          </a:p>
          <a:p>
            <a:r>
              <a:rPr lang="en-US" dirty="0" smtClean="0"/>
              <a:t>If the study is repeated enough times, a sample may eventually be obtained—by chance alone—that would provide the desired result and enable Norris ( Bulb) to make such a claim.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3450"/>
            <a:ext cx="81153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3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989" y="2324100"/>
            <a:ext cx="654503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9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23685"/>
            <a:ext cx="6777037" cy="310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3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Elements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Population</a:t>
            </a:r>
          </a:p>
          <a:p>
            <a:r>
              <a:rPr lang="en-US" dirty="0" smtClean="0"/>
              <a:t>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in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Accounts – Auditing – Sample</a:t>
            </a:r>
          </a:p>
          <a:p>
            <a:r>
              <a:rPr lang="en-US" dirty="0" smtClean="0"/>
              <a:t>Financial – Stocks, Price, Profits etc.</a:t>
            </a:r>
          </a:p>
          <a:p>
            <a:r>
              <a:rPr lang="en-US" dirty="0" smtClean="0"/>
              <a:t>Marketing – Success/failure, strategy </a:t>
            </a:r>
          </a:p>
          <a:p>
            <a:r>
              <a:rPr lang="en-US" dirty="0" smtClean="0"/>
              <a:t>Production – Manufacturing, Quality, Forecast</a:t>
            </a:r>
          </a:p>
          <a:p>
            <a:r>
              <a:rPr lang="en-US" dirty="0" smtClean="0"/>
              <a:t>Scientific Research – Biology, Medicine, Engineering, Physics, </a:t>
            </a:r>
            <a:r>
              <a:rPr lang="en-US" dirty="0" err="1" smtClean="0"/>
              <a:t>chemsitry</a:t>
            </a:r>
            <a:endParaRPr lang="en-US" dirty="0" smtClean="0"/>
          </a:p>
          <a:p>
            <a:r>
              <a:rPr lang="en-US" dirty="0" smtClean="0"/>
              <a:t>Social Science – Psychology, History, War , Sports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Data</a:t>
            </a:r>
            <a:r>
              <a:rPr lang="en-US" dirty="0" smtClean="0"/>
              <a:t> are the facts and figures collected, analyzed, and summarized for presentation and interpretation. </a:t>
            </a:r>
          </a:p>
          <a:p>
            <a:r>
              <a:rPr lang="en-US" dirty="0" smtClean="0"/>
              <a:t>All the </a:t>
            </a:r>
            <a:r>
              <a:rPr lang="en-US" b="1" dirty="0" smtClean="0">
                <a:solidFill>
                  <a:srgbClr val="7030A0"/>
                </a:solidFill>
              </a:rPr>
              <a:t>data collected </a:t>
            </a:r>
            <a:r>
              <a:rPr lang="en-US" dirty="0" smtClean="0"/>
              <a:t>in a particular study are referred to as the </a:t>
            </a:r>
            <a:r>
              <a:rPr lang="en-US" b="1" dirty="0" smtClean="0">
                <a:solidFill>
                  <a:srgbClr val="7030A0"/>
                </a:solidFill>
              </a:rPr>
              <a:t>data set </a:t>
            </a:r>
            <a:r>
              <a:rPr lang="en-US" dirty="0" smtClean="0"/>
              <a:t>for the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023938"/>
            <a:ext cx="51149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4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Elements</a:t>
            </a:r>
            <a:r>
              <a:rPr lang="en-US" dirty="0" smtClean="0"/>
              <a:t> are the entities on which data are collected.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Each individual mutual fund is an element</a:t>
            </a:r>
            <a:r>
              <a:rPr lang="en-US" dirty="0" smtClean="0"/>
              <a:t>: the element names appear in the first column. With 25 mutual funds, the data set contains 25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145</TotalTime>
  <Words>1813</Words>
  <Application>Microsoft Office PowerPoint</Application>
  <PresentationFormat>On-screen Show (4:3)</PresentationFormat>
  <Paragraphs>170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Austin</vt:lpstr>
      <vt:lpstr>Statistics</vt:lpstr>
      <vt:lpstr>Statistics</vt:lpstr>
      <vt:lpstr>Statistics</vt:lpstr>
      <vt:lpstr>PowerPoint Presentation</vt:lpstr>
      <vt:lpstr>Typical Terms</vt:lpstr>
      <vt:lpstr>Uses in …</vt:lpstr>
      <vt:lpstr>Data – Data Set</vt:lpstr>
      <vt:lpstr>PowerPoint Presentation</vt:lpstr>
      <vt:lpstr>Elements</vt:lpstr>
      <vt:lpstr>Variable</vt:lpstr>
      <vt:lpstr>Observations</vt:lpstr>
      <vt:lpstr>scales of measurement</vt:lpstr>
      <vt:lpstr>Nominal </vt:lpstr>
      <vt:lpstr>Nominal</vt:lpstr>
      <vt:lpstr>Ordinal</vt:lpstr>
      <vt:lpstr>interval</vt:lpstr>
      <vt:lpstr>Ratio scale</vt:lpstr>
      <vt:lpstr>Categorical or Quantitative</vt:lpstr>
      <vt:lpstr>PowerPoint Presentation</vt:lpstr>
      <vt:lpstr>cross-sectional data  &amp; time series data</vt:lpstr>
      <vt:lpstr>Time Series</vt:lpstr>
      <vt:lpstr>Discrete or Continuous</vt:lpstr>
      <vt:lpstr>Data Source</vt:lpstr>
      <vt:lpstr>PowerPoint Presentation</vt:lpstr>
      <vt:lpstr>PowerPoint Presentation</vt:lpstr>
      <vt:lpstr>PowerPoint Presentation</vt:lpstr>
      <vt:lpstr>Survey</vt:lpstr>
      <vt:lpstr>PowerPoint Presentation</vt:lpstr>
      <vt:lpstr>Data Acquisition Error</vt:lpstr>
      <vt:lpstr>Descriptive statistic</vt:lpstr>
      <vt:lpstr>Descriptive</vt:lpstr>
      <vt:lpstr>Statistical Inference Population - Sample</vt:lpstr>
      <vt:lpstr>Sample -&gt; Population</vt:lpstr>
      <vt:lpstr>Sample – Eg: Bulbs experiment</vt:lpstr>
      <vt:lpstr>PowerPoint Presentation</vt:lpstr>
      <vt:lpstr>PowerPoint Presentation</vt:lpstr>
      <vt:lpstr>PowerPoint Presentation</vt:lpstr>
      <vt:lpstr>Data Mining</vt:lpstr>
      <vt:lpstr>PowerPoint Presentation</vt:lpstr>
      <vt:lpstr>unethical behavior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radha</dc:creator>
  <cp:lastModifiedBy>radha</cp:lastModifiedBy>
  <cp:revision>98</cp:revision>
  <dcterms:created xsi:type="dcterms:W3CDTF">2018-08-02T16:25:32Z</dcterms:created>
  <dcterms:modified xsi:type="dcterms:W3CDTF">2018-08-03T06:13:27Z</dcterms:modified>
</cp:coreProperties>
</file>