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2" r:id="rId3"/>
    <p:sldId id="259" r:id="rId4"/>
    <p:sldId id="279" r:id="rId5"/>
    <p:sldId id="280" r:id="rId6"/>
    <p:sldId id="281" r:id="rId7"/>
    <p:sldId id="257" r:id="rId8"/>
    <p:sldId id="258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58" autoAdjust="0"/>
    <p:restoredTop sz="94660"/>
  </p:normalViewPr>
  <p:slideViewPr>
    <p:cSldViewPr>
      <p:cViewPr>
        <p:scale>
          <a:sx n="100" d="100"/>
          <a:sy n="100" d="100"/>
        </p:scale>
        <p:origin x="-1098" y="1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27C813B7-FD4A-48D0-BF4D-9168513E280B}" type="datetimeFigureOut">
              <a:rPr lang="en-US" smtClean="0"/>
              <a:t>6/24/2018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0861DBFA-C471-4638-ABA8-BCFF7F9194D0}" type="slidenum">
              <a:rPr lang="en-US" smtClean="0"/>
              <a:t>‹#›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813B7-FD4A-48D0-BF4D-9168513E280B}" type="datetimeFigureOut">
              <a:rPr lang="en-US" smtClean="0"/>
              <a:t>6/24/2018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1DBFA-C471-4638-ABA8-BCFF7F9194D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813B7-FD4A-48D0-BF4D-9168513E280B}" type="datetimeFigureOut">
              <a:rPr lang="en-US" smtClean="0"/>
              <a:t>6/24/2018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1DBFA-C471-4638-ABA8-BCFF7F9194D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813B7-FD4A-48D0-BF4D-9168513E280B}" type="datetimeFigureOut">
              <a:rPr lang="en-US" smtClean="0"/>
              <a:t>6/24/2018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1DBFA-C471-4638-ABA8-BCFF7F9194D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813B7-FD4A-48D0-BF4D-9168513E280B}" type="datetimeFigureOut">
              <a:rPr lang="en-US" smtClean="0"/>
              <a:t>6/24/2018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1DBFA-C471-4638-ABA8-BCFF7F9194D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813B7-FD4A-48D0-BF4D-9168513E280B}" type="datetimeFigureOut">
              <a:rPr lang="en-US" smtClean="0"/>
              <a:t>6/24/2018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1DBFA-C471-4638-ABA8-BCFF7F9194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813B7-FD4A-48D0-BF4D-9168513E280B}" type="datetimeFigureOut">
              <a:rPr lang="en-US" smtClean="0"/>
              <a:t>6/24/2018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1DBFA-C471-4638-ABA8-BCFF7F9194D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813B7-FD4A-48D0-BF4D-9168513E280B}" type="datetimeFigureOut">
              <a:rPr lang="en-US" smtClean="0"/>
              <a:t>6/24/2018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1DBFA-C471-4638-ABA8-BCFF7F9194D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813B7-FD4A-48D0-BF4D-9168513E280B}" type="datetimeFigureOut">
              <a:rPr lang="en-US" smtClean="0"/>
              <a:t>6/24/2018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1DBFA-C471-4638-ABA8-BCFF7F9194D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813B7-FD4A-48D0-BF4D-9168513E280B}" type="datetimeFigureOut">
              <a:rPr lang="en-US" smtClean="0"/>
              <a:t>6/24/2018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1DBFA-C471-4638-ABA8-BCFF7F9194D0}" type="slidenum">
              <a:rPr lang="en-US" smtClean="0"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813B7-FD4A-48D0-BF4D-9168513E280B}" type="datetimeFigureOut">
              <a:rPr lang="en-US" smtClean="0"/>
              <a:t>6/24/2018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1DBFA-C471-4638-ABA8-BCFF7F9194D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27C813B7-FD4A-48D0-BF4D-9168513E280B}" type="datetimeFigureOut">
              <a:rPr lang="en-US" smtClean="0"/>
              <a:t>6/24/2018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0861DBFA-C471-4638-ABA8-BCFF7F9194D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stackoverflow.com/questions/18803354/ending-prompt-in-r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 Basics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Data Types, Variables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922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Formulae sample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Variable = sum( (x-mean(x))^2) / ( Length(x)-1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096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Generate Random Sequence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[1:30]</a:t>
            </a:r>
          </a:p>
          <a:p>
            <a:r>
              <a:rPr lang="en-US" dirty="0" err="1" smtClean="0"/>
              <a:t>Seq</a:t>
            </a:r>
            <a:r>
              <a:rPr lang="en-US" dirty="0" smtClean="0"/>
              <a:t>(2,10)</a:t>
            </a:r>
          </a:p>
          <a:p>
            <a:r>
              <a:rPr lang="en-US" dirty="0" err="1" smtClean="0"/>
              <a:t>Seq</a:t>
            </a:r>
            <a:r>
              <a:rPr lang="en-US" dirty="0" smtClean="0"/>
              <a:t>(2,10 by=2)</a:t>
            </a:r>
          </a:p>
          <a:p>
            <a:r>
              <a:rPr lang="en-US" dirty="0" smtClean="0"/>
              <a:t>Rep(x, time=5)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948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vector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Need separate explanation</a:t>
            </a:r>
          </a:p>
          <a:p>
            <a:endParaRPr lang="en-US" dirty="0"/>
          </a:p>
          <a:p>
            <a:r>
              <a:rPr lang="en-US" dirty="0" smtClean="0"/>
              <a:t>Temp &lt;-   x &gt; 13</a:t>
            </a:r>
          </a:p>
          <a:p>
            <a:r>
              <a:rPr lang="en-US" dirty="0" smtClean="0"/>
              <a:t>&lt; &lt;=, &gt; , &gt;=</a:t>
            </a:r>
          </a:p>
          <a:p>
            <a:r>
              <a:rPr lang="en-US" dirty="0" smtClean="0"/>
              <a:t>== , != , &amp;, |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455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 Vector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Txt &lt;- c(“</a:t>
            </a:r>
            <a:r>
              <a:rPr lang="en-US" dirty="0" err="1" smtClean="0"/>
              <a:t>hyd</a:t>
            </a:r>
            <a:r>
              <a:rPr lang="en-US" dirty="0" smtClean="0"/>
              <a:t>”,”Bang”,”</a:t>
            </a:r>
            <a:r>
              <a:rPr lang="en-US" dirty="0" err="1" smtClean="0"/>
              <a:t>Che</a:t>
            </a:r>
            <a:r>
              <a:rPr lang="en-US" dirty="0" smtClean="0"/>
              <a:t>”)</a:t>
            </a:r>
          </a:p>
          <a:p>
            <a:r>
              <a:rPr lang="en-US" dirty="0" smtClean="0"/>
              <a:t>Paste()</a:t>
            </a:r>
          </a:p>
          <a:p>
            <a:r>
              <a:rPr lang="en-US" dirty="0" smtClean="0"/>
              <a:t>Paste( c(“</a:t>
            </a:r>
            <a:r>
              <a:rPr lang="en-US" dirty="0" err="1" smtClean="0"/>
              <a:t>x”,”y</a:t>
            </a:r>
            <a:r>
              <a:rPr lang="en-US" dirty="0" smtClean="0"/>
              <a:t>”), 1:10, </a:t>
            </a:r>
            <a:r>
              <a:rPr lang="en-US" dirty="0" err="1" smtClean="0"/>
              <a:t>sep</a:t>
            </a:r>
            <a:r>
              <a:rPr lang="en-US" dirty="0" smtClean="0"/>
              <a:t>=“”)</a:t>
            </a:r>
          </a:p>
          <a:p>
            <a:r>
              <a:rPr lang="en-US" dirty="0" smtClean="0"/>
              <a:t>Txt[1] # index</a:t>
            </a:r>
          </a:p>
          <a:p>
            <a:r>
              <a:rPr lang="en-US" dirty="0" smtClean="0"/>
              <a:t>Txt[2]</a:t>
            </a:r>
          </a:p>
          <a:p>
            <a:r>
              <a:rPr lang="en-US" dirty="0" smtClean="0"/>
              <a:t>Explain – Global </a:t>
            </a:r>
            <a:r>
              <a:rPr lang="en-US" dirty="0" err="1" smtClean="0"/>
              <a:t>Env</a:t>
            </a:r>
            <a:r>
              <a:rPr lang="en-US" dirty="0" smtClean="0"/>
              <a:t>, History in R studio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936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Vectors</a:t>
            </a:r>
          </a:p>
          <a:p>
            <a:r>
              <a:rPr lang="en-US" dirty="0"/>
              <a:t>Lists</a:t>
            </a:r>
          </a:p>
          <a:p>
            <a:r>
              <a:rPr lang="en-US" dirty="0"/>
              <a:t>Matrices</a:t>
            </a:r>
          </a:p>
          <a:p>
            <a:r>
              <a:rPr lang="en-US" dirty="0"/>
              <a:t>Arrays</a:t>
            </a:r>
          </a:p>
          <a:p>
            <a:r>
              <a:rPr lang="en-US" dirty="0"/>
              <a:t>Factors</a:t>
            </a:r>
          </a:p>
          <a:p>
            <a:r>
              <a:rPr lang="en-US" dirty="0"/>
              <a:t>Data Frames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008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simplest of these objects is the </a:t>
            </a:r>
            <a:r>
              <a:rPr lang="en-US" b="1" dirty="0"/>
              <a:t>vector object</a:t>
            </a:r>
            <a:r>
              <a:rPr lang="en-US" dirty="0"/>
              <a:t> and there are six data types of these atomic vectors, also termed as six classes of vectors. The other R-Objects are built upon the atomic vectors</a:t>
            </a:r>
            <a:r>
              <a:rPr lang="en-US" dirty="0" smtClean="0"/>
              <a:t>.</a:t>
            </a:r>
          </a:p>
          <a:p>
            <a:r>
              <a:rPr lang="en-US" dirty="0"/>
              <a:t>six classes of vectors</a:t>
            </a:r>
          </a:p>
          <a:p>
            <a:r>
              <a:rPr lang="en-US" dirty="0" smtClean="0"/>
              <a:t>Logical , Numeric, Integer, Complex,</a:t>
            </a:r>
            <a:r>
              <a:rPr lang="en-US" dirty="0"/>
              <a:t> </a:t>
            </a:r>
            <a:r>
              <a:rPr lang="en-US" dirty="0" smtClean="0"/>
              <a:t>Character, Raw</a:t>
            </a:r>
          </a:p>
          <a:p>
            <a:r>
              <a:rPr lang="en-US" dirty="0" smtClean="0"/>
              <a:t>print(class(x)) : this give which type it 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584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&gt; #vector</a:t>
            </a:r>
          </a:p>
          <a:p>
            <a:r>
              <a:rPr lang="en-US" dirty="0"/>
              <a:t>&gt; states &lt;- c("TS","AP","TN")</a:t>
            </a:r>
          </a:p>
          <a:p>
            <a:r>
              <a:rPr lang="en-US" dirty="0"/>
              <a:t>&gt; states</a:t>
            </a:r>
          </a:p>
          <a:p>
            <a:r>
              <a:rPr lang="en-US" dirty="0"/>
              <a:t>[1] "TS" "AP" "TN"</a:t>
            </a:r>
          </a:p>
          <a:p>
            <a:r>
              <a:rPr lang="en-US" dirty="0"/>
              <a:t>&gt; print(class(states))</a:t>
            </a:r>
          </a:p>
          <a:p>
            <a:r>
              <a:rPr lang="en-US" dirty="0"/>
              <a:t>[1] "character"</a:t>
            </a:r>
          </a:p>
          <a:p>
            <a:r>
              <a:rPr lang="en-US" dirty="0"/>
              <a:t>&gt;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291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list is an R-object which can contain </a:t>
            </a:r>
            <a:r>
              <a:rPr lang="en-US" b="1" dirty="0">
                <a:solidFill>
                  <a:srgbClr val="FF0000"/>
                </a:solidFill>
              </a:rPr>
              <a:t>many different types of elements </a:t>
            </a:r>
            <a:r>
              <a:rPr lang="en-US" dirty="0"/>
              <a:t>inside it like vectors, functions and even another list inside it</a:t>
            </a:r>
            <a:r>
              <a:rPr lang="en-US" dirty="0" smtClean="0"/>
              <a:t>.</a:t>
            </a:r>
          </a:p>
          <a:p>
            <a:r>
              <a:rPr lang="en-US" dirty="0"/>
              <a:t>&gt; list1 &lt;- </a:t>
            </a:r>
            <a:r>
              <a:rPr lang="en-US" b="1" dirty="0">
                <a:solidFill>
                  <a:srgbClr val="FF0000"/>
                </a:solidFill>
              </a:rPr>
              <a:t>list</a:t>
            </a:r>
            <a:r>
              <a:rPr lang="en-US" dirty="0"/>
              <a:t>(c("TS","AP","TN"),log(15),sin(45))</a:t>
            </a:r>
          </a:p>
          <a:p>
            <a:r>
              <a:rPr lang="en-US" dirty="0"/>
              <a:t>&gt; </a:t>
            </a:r>
            <a:r>
              <a:rPr lang="en-US" dirty="0" smtClean="0"/>
              <a:t>list1</a:t>
            </a:r>
          </a:p>
          <a:p>
            <a:r>
              <a:rPr lang="en-US" dirty="0"/>
              <a:t>print(class(list1))</a:t>
            </a:r>
          </a:p>
        </p:txBody>
      </p:sp>
    </p:spTree>
    <p:extLst>
      <p:ext uri="{BB962C8B-B14F-4D97-AF65-F5344CB8AC3E}">
        <p14:creationId xmlns:p14="http://schemas.microsoft.com/office/powerpoint/2010/main" val="3363877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matrix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/>
              <a:t>&gt; # matrix</a:t>
            </a:r>
          </a:p>
          <a:p>
            <a:r>
              <a:rPr lang="fr-FR" dirty="0"/>
              <a:t>&gt; M &lt;- matrix(c(1,1,1,2,2,2,3,3,3),</a:t>
            </a:r>
            <a:r>
              <a:rPr lang="fr-FR" dirty="0" err="1"/>
              <a:t>nrow</a:t>
            </a:r>
            <a:r>
              <a:rPr lang="fr-FR" dirty="0"/>
              <a:t>=3,ncol=3)</a:t>
            </a:r>
          </a:p>
          <a:p>
            <a:r>
              <a:rPr lang="fr-FR" dirty="0"/>
              <a:t>&gt; M</a:t>
            </a:r>
          </a:p>
          <a:p>
            <a:r>
              <a:rPr lang="en-US" dirty="0"/>
              <a:t>A matrix is </a:t>
            </a:r>
            <a:r>
              <a:rPr lang="en-US" b="1" dirty="0">
                <a:solidFill>
                  <a:srgbClr val="FF0000"/>
                </a:solidFill>
              </a:rPr>
              <a:t>a two-dimensional rectangular </a:t>
            </a:r>
            <a:r>
              <a:rPr lang="en-US" dirty="0"/>
              <a:t>data set. It can be created using a vector input to the matrix function</a:t>
            </a:r>
            <a:r>
              <a:rPr lang="en-US" dirty="0" smtClean="0"/>
              <a:t>.</a:t>
            </a:r>
          </a:p>
          <a:p>
            <a:r>
              <a:rPr lang="en-US" dirty="0"/>
              <a:t>&gt; M &lt;- matrix(c(1,1,1,2,2,2,3,3,3),</a:t>
            </a:r>
            <a:r>
              <a:rPr lang="en-US" b="1" dirty="0" err="1">
                <a:solidFill>
                  <a:srgbClr val="FF0000"/>
                </a:solidFill>
              </a:rPr>
              <a:t>nrow</a:t>
            </a:r>
            <a:r>
              <a:rPr lang="en-US" b="1" dirty="0">
                <a:solidFill>
                  <a:srgbClr val="FF0000"/>
                </a:solidFill>
              </a:rPr>
              <a:t>=3,ncol=3,byrow = TRUE</a:t>
            </a:r>
            <a:r>
              <a:rPr lang="en-US" dirty="0"/>
              <a:t>)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5281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Matrix – 2D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2323653"/>
            <a:ext cx="6777317" cy="2095948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514600"/>
            <a:ext cx="5962650" cy="176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275" y="4419600"/>
            <a:ext cx="7029450" cy="135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06534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 studio – basic</a:t>
            </a:r>
          </a:p>
          <a:p>
            <a:r>
              <a:rPr lang="en-US" dirty="0" smtClean="0"/>
              <a:t>Variables</a:t>
            </a:r>
          </a:p>
          <a:p>
            <a:r>
              <a:rPr lang="en-US" dirty="0" smtClean="0"/>
              <a:t>Data Types – Vectors , Lists, Matrices, Array, Factors, Data Frame</a:t>
            </a:r>
          </a:p>
          <a:p>
            <a:r>
              <a:rPr lang="en-US" dirty="0" smtClean="0"/>
              <a:t>Vectors -&gt; Logical, Numeric, Integer, Complex</a:t>
            </a:r>
            <a:r>
              <a:rPr lang="en-US" smtClean="0"/>
              <a:t>, Character, Raw.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11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Arrays</a:t>
            </a:r>
          </a:p>
          <a:p>
            <a:r>
              <a:rPr lang="en-US" dirty="0"/>
              <a:t>While matrices are confined to two dimensions, arrays can be of </a:t>
            </a:r>
            <a:r>
              <a:rPr lang="en-US" b="1" dirty="0">
                <a:solidFill>
                  <a:srgbClr val="FF0000"/>
                </a:solidFill>
              </a:rPr>
              <a:t>any number of dimensions</a:t>
            </a:r>
            <a:r>
              <a:rPr lang="en-US" b="1" dirty="0" smtClean="0">
                <a:solidFill>
                  <a:srgbClr val="FF0000"/>
                </a:solidFill>
              </a:rPr>
              <a:t>.</a:t>
            </a:r>
          </a:p>
          <a:p>
            <a:r>
              <a:rPr lang="en-US" b="1" dirty="0">
                <a:solidFill>
                  <a:schemeClr val="tx1"/>
                </a:solidFill>
              </a:rPr>
              <a:t>&gt; </a:t>
            </a:r>
            <a:r>
              <a:rPr lang="en-US" b="1" dirty="0" err="1">
                <a:solidFill>
                  <a:schemeClr val="tx1"/>
                </a:solidFill>
              </a:rPr>
              <a:t>ar</a:t>
            </a:r>
            <a:r>
              <a:rPr lang="en-US" b="1" dirty="0">
                <a:solidFill>
                  <a:schemeClr val="tx1"/>
                </a:solidFill>
              </a:rPr>
              <a:t> &lt;- array(c("</a:t>
            </a:r>
            <a:r>
              <a:rPr lang="en-US" b="1" dirty="0" err="1">
                <a:solidFill>
                  <a:schemeClr val="tx1"/>
                </a:solidFill>
              </a:rPr>
              <a:t>Green","blue</a:t>
            </a:r>
            <a:r>
              <a:rPr lang="en-US" b="1" dirty="0">
                <a:solidFill>
                  <a:schemeClr val="tx1"/>
                </a:solidFill>
              </a:rPr>
              <a:t>"))</a:t>
            </a:r>
          </a:p>
          <a:p>
            <a:r>
              <a:rPr lang="en-US" b="1" dirty="0">
                <a:solidFill>
                  <a:schemeClr val="tx1"/>
                </a:solidFill>
              </a:rPr>
              <a:t>&gt; </a:t>
            </a:r>
            <a:r>
              <a:rPr lang="en-US" b="1" dirty="0" err="1">
                <a:solidFill>
                  <a:schemeClr val="tx1"/>
                </a:solidFill>
              </a:rPr>
              <a:t>ar</a:t>
            </a:r>
            <a:endParaRPr lang="en-US" b="1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</a:rPr>
              <a:t>[1] "Green" "blue" </a:t>
            </a:r>
          </a:p>
          <a:p>
            <a:r>
              <a:rPr lang="en-US" b="1" dirty="0">
                <a:solidFill>
                  <a:schemeClr val="tx1"/>
                </a:solidFill>
              </a:rPr>
              <a:t>&gt; print(</a:t>
            </a:r>
            <a:r>
              <a:rPr lang="en-US" b="1" dirty="0" err="1">
                <a:solidFill>
                  <a:schemeClr val="tx1"/>
                </a:solidFill>
              </a:rPr>
              <a:t>ar</a:t>
            </a:r>
            <a:r>
              <a:rPr lang="en-US" b="1" dirty="0">
                <a:solidFill>
                  <a:schemeClr val="tx1"/>
                </a:solidFill>
              </a:rPr>
              <a:t>)</a:t>
            </a:r>
          </a:p>
          <a:p>
            <a:r>
              <a:rPr lang="en-US" b="1" dirty="0">
                <a:solidFill>
                  <a:schemeClr val="tx1"/>
                </a:solidFill>
              </a:rPr>
              <a:t>[1] "Green" "blue" </a:t>
            </a:r>
          </a:p>
          <a:p>
            <a:r>
              <a:rPr lang="en-US" b="1" dirty="0">
                <a:solidFill>
                  <a:schemeClr val="tx1"/>
                </a:solidFill>
              </a:rPr>
              <a:t>&gt; print(class(</a:t>
            </a:r>
            <a:r>
              <a:rPr lang="en-US" b="1" dirty="0" err="1">
                <a:solidFill>
                  <a:schemeClr val="tx1"/>
                </a:solidFill>
              </a:rPr>
              <a:t>ar</a:t>
            </a:r>
            <a:r>
              <a:rPr lang="en-US" b="1" dirty="0">
                <a:solidFill>
                  <a:schemeClr val="tx1"/>
                </a:solidFill>
              </a:rPr>
              <a:t>))</a:t>
            </a:r>
          </a:p>
          <a:p>
            <a:r>
              <a:rPr lang="en-US" b="1" dirty="0">
                <a:solidFill>
                  <a:schemeClr val="tx1"/>
                </a:solidFill>
              </a:rPr>
              <a:t>[1] "array"</a:t>
            </a:r>
          </a:p>
          <a:p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6589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with dim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&gt; ar &lt;- array(c("Green","blue"),dim=c(2,3))</a:t>
            </a:r>
          </a:p>
          <a:p>
            <a:r>
              <a:rPr lang="pt-BR" dirty="0"/>
              <a:t>&gt; ar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192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Factors are </a:t>
            </a:r>
            <a:r>
              <a:rPr lang="en-US" b="1" i="1" dirty="0"/>
              <a:t>the r-objects </a:t>
            </a:r>
            <a:r>
              <a:rPr lang="en-US" dirty="0"/>
              <a:t>which are created </a:t>
            </a:r>
            <a:r>
              <a:rPr lang="en-US" b="1" i="1" dirty="0"/>
              <a:t>using a vector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It stores the vector along with the distinct values of the elements in the </a:t>
            </a:r>
            <a:r>
              <a:rPr lang="en-US" b="1" dirty="0"/>
              <a:t>vector as labels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The labels are </a:t>
            </a:r>
            <a:r>
              <a:rPr lang="en-US" b="1" i="1" dirty="0"/>
              <a:t>always character </a:t>
            </a:r>
            <a:r>
              <a:rPr lang="en-US" dirty="0"/>
              <a:t>irrespective of whether it is numeric or character or Boolean etc. in the input vector. They are useful in </a:t>
            </a:r>
            <a:r>
              <a:rPr lang="en-US" b="1" dirty="0">
                <a:solidFill>
                  <a:schemeClr val="tx1"/>
                </a:solidFill>
              </a:rPr>
              <a:t>statistical modeling.</a:t>
            </a:r>
          </a:p>
        </p:txBody>
      </p:sp>
    </p:spTree>
    <p:extLst>
      <p:ext uri="{BB962C8B-B14F-4D97-AF65-F5344CB8AC3E}">
        <p14:creationId xmlns:p14="http://schemas.microsoft.com/office/powerpoint/2010/main" val="4012838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&gt; </a:t>
            </a:r>
            <a:r>
              <a:rPr lang="en-US" dirty="0" err="1"/>
              <a:t>states_in_india</a:t>
            </a:r>
            <a:r>
              <a:rPr lang="en-US" dirty="0"/>
              <a:t> = array(c("TN","AP","TS","KT","TS","AP"))</a:t>
            </a:r>
          </a:p>
          <a:p>
            <a:r>
              <a:rPr lang="en-US" dirty="0"/>
              <a:t>&gt; </a:t>
            </a:r>
            <a:r>
              <a:rPr lang="en-US" dirty="0" err="1"/>
              <a:t>fa_india</a:t>
            </a:r>
            <a:r>
              <a:rPr lang="en-US" dirty="0"/>
              <a:t> = </a:t>
            </a:r>
            <a:r>
              <a:rPr lang="en-US" b="1" dirty="0">
                <a:solidFill>
                  <a:schemeClr val="tx1"/>
                </a:solidFill>
              </a:rPr>
              <a:t>factor</a:t>
            </a:r>
            <a:r>
              <a:rPr lang="en-US" dirty="0"/>
              <a:t>(</a:t>
            </a:r>
            <a:r>
              <a:rPr lang="en-US" dirty="0" err="1"/>
              <a:t>states_in_india</a:t>
            </a:r>
            <a:r>
              <a:rPr lang="en-US" dirty="0"/>
              <a:t>)</a:t>
            </a:r>
          </a:p>
          <a:p>
            <a:r>
              <a:rPr lang="en-US" dirty="0"/>
              <a:t>&gt; </a:t>
            </a:r>
            <a:r>
              <a:rPr lang="en-US" dirty="0" err="1"/>
              <a:t>fa_india</a:t>
            </a:r>
            <a:endParaRPr lang="en-US" dirty="0"/>
          </a:p>
          <a:p>
            <a:r>
              <a:rPr lang="en-US" dirty="0"/>
              <a:t>[1] TN AP TS KT TS AP</a:t>
            </a:r>
          </a:p>
          <a:p>
            <a:r>
              <a:rPr lang="en-US" b="1" dirty="0"/>
              <a:t>Levels</a:t>
            </a:r>
            <a:r>
              <a:rPr lang="en-US" dirty="0"/>
              <a:t>: AP KT TN TS</a:t>
            </a:r>
          </a:p>
          <a:p>
            <a:r>
              <a:rPr lang="en-US" dirty="0"/>
              <a:t>&gt; </a:t>
            </a:r>
          </a:p>
        </p:txBody>
      </p:sp>
    </p:spTree>
    <p:extLst>
      <p:ext uri="{BB962C8B-B14F-4D97-AF65-F5344CB8AC3E}">
        <p14:creationId xmlns:p14="http://schemas.microsoft.com/office/powerpoint/2010/main" val="2494793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&gt; </a:t>
            </a:r>
            <a:r>
              <a:rPr lang="en-US" dirty="0" err="1"/>
              <a:t>nlevels</a:t>
            </a:r>
            <a:r>
              <a:rPr lang="en-US" dirty="0"/>
              <a:t>(</a:t>
            </a:r>
            <a:r>
              <a:rPr lang="en-US" dirty="0" err="1"/>
              <a:t>states_in_india</a:t>
            </a:r>
            <a:r>
              <a:rPr lang="en-US" dirty="0"/>
              <a:t>)</a:t>
            </a:r>
          </a:p>
          <a:p>
            <a:r>
              <a:rPr lang="en-US" dirty="0"/>
              <a:t>[1] 0</a:t>
            </a:r>
          </a:p>
          <a:p>
            <a:r>
              <a:rPr lang="en-US" dirty="0"/>
              <a:t>&gt; </a:t>
            </a:r>
            <a:r>
              <a:rPr lang="en-US" dirty="0" err="1"/>
              <a:t>nlevels</a:t>
            </a:r>
            <a:r>
              <a:rPr lang="en-US" dirty="0"/>
              <a:t>(</a:t>
            </a:r>
            <a:r>
              <a:rPr lang="en-US" dirty="0" err="1"/>
              <a:t>fa_india</a:t>
            </a:r>
            <a:r>
              <a:rPr lang="en-US" dirty="0"/>
              <a:t>)</a:t>
            </a:r>
          </a:p>
          <a:p>
            <a:r>
              <a:rPr lang="en-US" dirty="0"/>
              <a:t>[1] 4</a:t>
            </a:r>
          </a:p>
          <a:p>
            <a:r>
              <a:rPr lang="en-US" dirty="0"/>
              <a:t>&gt; </a:t>
            </a:r>
          </a:p>
        </p:txBody>
      </p:sp>
    </p:spTree>
    <p:extLst>
      <p:ext uri="{BB962C8B-B14F-4D97-AF65-F5344CB8AC3E}">
        <p14:creationId xmlns:p14="http://schemas.microsoft.com/office/powerpoint/2010/main" val="2737013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 Frames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frames are tabular data objects. </a:t>
            </a:r>
            <a:endParaRPr lang="en-US" dirty="0" smtClean="0"/>
          </a:p>
          <a:p>
            <a:r>
              <a:rPr lang="en-US" dirty="0" smtClean="0"/>
              <a:t>Each column separate data type</a:t>
            </a:r>
          </a:p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stackoverflow.com/questions/18803354/ending-prompt-in-r</a:t>
            </a:r>
            <a:r>
              <a:rPr lang="en-US" dirty="0" smtClean="0"/>
              <a:t> ( common problem) – Use Escape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407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Data.frame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&gt; BMI &lt;- </a:t>
            </a:r>
            <a:r>
              <a:rPr lang="en-US" dirty="0" err="1"/>
              <a:t>data.frame</a:t>
            </a:r>
            <a:r>
              <a:rPr lang="en-US" dirty="0"/>
              <a:t> (</a:t>
            </a:r>
          </a:p>
          <a:p>
            <a:r>
              <a:rPr lang="en-US" dirty="0"/>
              <a:t>+ gender = c("</a:t>
            </a:r>
            <a:r>
              <a:rPr lang="en-US" dirty="0" err="1"/>
              <a:t>female","male","male</a:t>
            </a:r>
            <a:r>
              <a:rPr lang="en-US" dirty="0"/>
              <a:t>"),</a:t>
            </a:r>
          </a:p>
          <a:p>
            <a:r>
              <a:rPr lang="en-US" dirty="0"/>
              <a:t>+ height = c(157,171,162),</a:t>
            </a:r>
          </a:p>
          <a:p>
            <a:r>
              <a:rPr lang="en-US" dirty="0"/>
              <a:t>+ age = c(42,28,26)</a:t>
            </a:r>
          </a:p>
          <a:p>
            <a:r>
              <a:rPr lang="en-US" dirty="0"/>
              <a:t>+ )</a:t>
            </a:r>
          </a:p>
          <a:p>
            <a:r>
              <a:rPr lang="en-US" dirty="0"/>
              <a:t>&gt; </a:t>
            </a:r>
            <a:r>
              <a:rPr lang="en-US" dirty="0" smtClean="0"/>
              <a:t>BMI</a:t>
            </a:r>
          </a:p>
          <a:p>
            <a:r>
              <a:rPr lang="en-US" dirty="0" smtClean="0"/>
              <a:t>Note use of “+”  and “,”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8860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Vector =  c()</a:t>
            </a:r>
          </a:p>
          <a:p>
            <a:r>
              <a:rPr lang="en-US" dirty="0" smtClean="0"/>
              <a:t>Lists = List()</a:t>
            </a:r>
          </a:p>
          <a:p>
            <a:r>
              <a:rPr lang="en-US" dirty="0" smtClean="0"/>
              <a:t>Matrices = matrix()</a:t>
            </a:r>
          </a:p>
          <a:p>
            <a:r>
              <a:rPr lang="en-US" dirty="0" smtClean="0"/>
              <a:t>Array = array()</a:t>
            </a:r>
          </a:p>
          <a:p>
            <a:r>
              <a:rPr lang="en-US" dirty="0" smtClean="0"/>
              <a:t>Factors = Factor()</a:t>
            </a:r>
          </a:p>
          <a:p>
            <a:r>
              <a:rPr lang="en-US" dirty="0" smtClean="0"/>
              <a:t>Data Frame= </a:t>
            </a:r>
            <a:r>
              <a:rPr lang="en-US" dirty="0" err="1" smtClean="0"/>
              <a:t>data.frame</a:t>
            </a:r>
            <a:r>
              <a:rPr lang="en-US" dirty="0" smtClean="0"/>
              <a:t>()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676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 studio Console/IDE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362200"/>
            <a:ext cx="7998895" cy="361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67788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Do not confuse with Stats – variable</a:t>
            </a:r>
          </a:p>
          <a:p>
            <a:r>
              <a:rPr lang="en-US" dirty="0"/>
              <a:t>A variable provides us with named storage that our programs can manipulate. </a:t>
            </a:r>
            <a:endParaRPr lang="en-US" dirty="0" smtClean="0"/>
          </a:p>
          <a:p>
            <a:r>
              <a:rPr lang="en-US" dirty="0"/>
              <a:t> valid variable name consists of letters, numbers and the </a:t>
            </a:r>
            <a:r>
              <a:rPr lang="en-US" b="1" dirty="0">
                <a:solidFill>
                  <a:srgbClr val="FF0000"/>
                </a:solidFill>
              </a:rPr>
              <a:t>dot or underline </a:t>
            </a:r>
            <a:r>
              <a:rPr lang="en-US" dirty="0"/>
              <a:t>characters. The variable name starts with a letter or the dot </a:t>
            </a:r>
            <a:r>
              <a:rPr lang="en-US" dirty="0">
                <a:solidFill>
                  <a:srgbClr val="FF0000"/>
                </a:solidFill>
              </a:rPr>
              <a:t>not followed by a number.</a:t>
            </a:r>
          </a:p>
        </p:txBody>
      </p:sp>
    </p:spTree>
    <p:extLst>
      <p:ext uri="{BB962C8B-B14F-4D97-AF65-F5344CB8AC3E}">
        <p14:creationId xmlns:p14="http://schemas.microsoft.com/office/powerpoint/2010/main" val="3205949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var_name2</a:t>
            </a:r>
            <a:r>
              <a:rPr lang="en-US" dirty="0" smtClean="0"/>
              <a:t>. = Valid</a:t>
            </a:r>
          </a:p>
          <a:p>
            <a:r>
              <a:rPr lang="en-US" dirty="0" err="1"/>
              <a:t>var_name</a:t>
            </a:r>
            <a:r>
              <a:rPr lang="en-US" dirty="0" smtClean="0"/>
              <a:t>%  = Invalid</a:t>
            </a:r>
          </a:p>
          <a:p>
            <a:r>
              <a:rPr lang="en-US" dirty="0" smtClean="0"/>
              <a:t>2var_name = invalid</a:t>
            </a:r>
          </a:p>
          <a:p>
            <a:r>
              <a:rPr lang="en-US" dirty="0"/>
              <a:t>.</a:t>
            </a:r>
            <a:r>
              <a:rPr lang="en-US" dirty="0" smtClean="0"/>
              <a:t>2var_name </a:t>
            </a:r>
            <a:r>
              <a:rPr lang="en-US" dirty="0"/>
              <a:t>= invalid</a:t>
            </a:r>
            <a:endParaRPr lang="en-US" dirty="0" smtClean="0"/>
          </a:p>
          <a:p>
            <a:r>
              <a:rPr lang="en-US" dirty="0"/>
              <a:t>_</a:t>
            </a:r>
            <a:r>
              <a:rPr lang="en-US" dirty="0" err="1" smtClean="0"/>
              <a:t>var_name</a:t>
            </a:r>
            <a:r>
              <a:rPr lang="en-US" dirty="0" smtClean="0"/>
              <a:t> </a:t>
            </a:r>
            <a:r>
              <a:rPr lang="en-US" dirty="0"/>
              <a:t>= invalid</a:t>
            </a:r>
          </a:p>
        </p:txBody>
      </p:sp>
    </p:spTree>
    <p:extLst>
      <p:ext uri="{BB962C8B-B14F-4D97-AF65-F5344CB8AC3E}">
        <p14:creationId xmlns:p14="http://schemas.microsoft.com/office/powerpoint/2010/main" val="3264141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&gt; </a:t>
            </a:r>
            <a:r>
              <a:rPr lang="en-US" b="1" dirty="0" err="1"/>
              <a:t>var_name</a:t>
            </a:r>
            <a:r>
              <a:rPr lang="en-US" b="1" dirty="0"/>
              <a:t>%</a:t>
            </a:r>
            <a:r>
              <a:rPr lang="en-US" dirty="0"/>
              <a:t> &lt;- c(10,20)</a:t>
            </a:r>
          </a:p>
          <a:p>
            <a:r>
              <a:rPr lang="en-US" b="1" dirty="0">
                <a:solidFill>
                  <a:srgbClr val="FF0000"/>
                </a:solidFill>
              </a:rPr>
              <a:t>Error:</a:t>
            </a:r>
            <a:r>
              <a:rPr lang="en-US" dirty="0"/>
              <a:t> unexpected input in "</a:t>
            </a:r>
            <a:r>
              <a:rPr lang="en-US" dirty="0" err="1"/>
              <a:t>var_name</a:t>
            </a:r>
            <a:r>
              <a:rPr lang="en-US" dirty="0"/>
              <a:t>% &lt;- c(10,20)"</a:t>
            </a:r>
          </a:p>
          <a:p>
            <a:r>
              <a:rPr lang="en-US" dirty="0"/>
              <a:t>&gt; </a:t>
            </a:r>
            <a:r>
              <a:rPr lang="en-US" dirty="0" err="1"/>
              <a:t>var_name</a:t>
            </a:r>
            <a:r>
              <a:rPr lang="en-US" dirty="0"/>
              <a:t> &lt;- c(10,20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/>
              <a:t>&gt; </a:t>
            </a:r>
            <a:r>
              <a:rPr lang="en-US" b="1" dirty="0"/>
              <a:t>2varname</a:t>
            </a:r>
            <a:r>
              <a:rPr lang="en-US" dirty="0"/>
              <a:t> &lt;- c(10.20)</a:t>
            </a:r>
          </a:p>
          <a:p>
            <a:r>
              <a:rPr lang="en-US" b="1" dirty="0">
                <a:solidFill>
                  <a:srgbClr val="FF0000"/>
                </a:solidFill>
              </a:rPr>
              <a:t>Error:</a:t>
            </a:r>
            <a:r>
              <a:rPr lang="en-US" dirty="0"/>
              <a:t> unexpected symbol in "</a:t>
            </a:r>
            <a:r>
              <a:rPr lang="en-US" dirty="0" smtClean="0"/>
              <a:t>2varname“</a:t>
            </a:r>
          </a:p>
          <a:p>
            <a:r>
              <a:rPr lang="en-US" dirty="0"/>
              <a:t>&gt; .2varname &lt;- c(10.20)</a:t>
            </a:r>
          </a:p>
          <a:p>
            <a:r>
              <a:rPr lang="en-US" dirty="0">
                <a:solidFill>
                  <a:srgbClr val="FF0000"/>
                </a:solidFill>
              </a:rPr>
              <a:t>Error:</a:t>
            </a:r>
            <a:r>
              <a:rPr lang="en-US" dirty="0"/>
              <a:t> unexpected symbol in ".2varname"</a:t>
            </a:r>
          </a:p>
          <a:p>
            <a:r>
              <a:rPr lang="en-US" dirty="0"/>
              <a:t>&gt; _2varname &lt;- c(10,20)</a:t>
            </a:r>
          </a:p>
          <a:p>
            <a:r>
              <a:rPr lang="en-US" dirty="0">
                <a:solidFill>
                  <a:srgbClr val="FF0000"/>
                </a:solidFill>
              </a:rPr>
              <a:t>Error:</a:t>
            </a:r>
            <a:r>
              <a:rPr lang="en-US" dirty="0"/>
              <a:t> unexpected input in "_"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782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Maths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X &lt;- c(10,5,6,7,3)</a:t>
            </a:r>
          </a:p>
          <a:p>
            <a:r>
              <a:rPr lang="en-US" dirty="0" smtClean="0"/>
              <a:t>X Object Variable</a:t>
            </a:r>
          </a:p>
          <a:p>
            <a:r>
              <a:rPr lang="en-US" dirty="0" smtClean="0"/>
              <a:t>C = concatenate, Join</a:t>
            </a:r>
          </a:p>
          <a:p>
            <a:r>
              <a:rPr lang="en-US" dirty="0" smtClean="0"/>
              <a:t>This is Vector</a:t>
            </a:r>
          </a:p>
          <a:p>
            <a:r>
              <a:rPr lang="en-US" dirty="0" smtClean="0"/>
              <a:t>This is Numerical vector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1/x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Y &lt;- c(x,0,x)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4399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 Arithmetic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V &lt;- (2*x)+y+1</a:t>
            </a:r>
          </a:p>
          <a:p>
            <a:endParaRPr lang="en-US" dirty="0"/>
          </a:p>
          <a:p>
            <a:r>
              <a:rPr lang="en-US" dirty="0"/>
              <a:t>x &lt;- c(10,5,6,7,3) </a:t>
            </a:r>
          </a:p>
          <a:p>
            <a:r>
              <a:rPr lang="en-US" dirty="0"/>
              <a:t>&gt; x [1] 10 5 6 7 3</a:t>
            </a:r>
          </a:p>
          <a:p>
            <a:r>
              <a:rPr lang="en-US" dirty="0"/>
              <a:t> &gt; 1/x </a:t>
            </a:r>
          </a:p>
          <a:p>
            <a:r>
              <a:rPr lang="en-US" dirty="0"/>
              <a:t>[1] 0.1000000 0.2000000 0.1666667 0.1428571 0.3333333 </a:t>
            </a:r>
          </a:p>
          <a:p>
            <a:r>
              <a:rPr lang="en-US" dirty="0"/>
              <a:t>&gt; y </a:t>
            </a:r>
            <a:r>
              <a:rPr lang="en-US" dirty="0" smtClean="0"/>
              <a:t>&lt;- 5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&gt; v &lt;- (2*x)+y+1 </a:t>
            </a:r>
          </a:p>
          <a:p>
            <a:r>
              <a:rPr lang="en-US" dirty="0"/>
              <a:t>&gt; v [1] 26 16 18 20 12 </a:t>
            </a:r>
          </a:p>
          <a:p>
            <a:endParaRPr lang="en-US" dirty="0"/>
          </a:p>
          <a:p>
            <a:r>
              <a:rPr lang="en-US" dirty="0"/>
              <a:t>Explain this to students</a:t>
            </a:r>
          </a:p>
          <a:p>
            <a:r>
              <a:rPr lang="en-US" dirty="0"/>
              <a:t> &lt;-  is </a:t>
            </a:r>
            <a:r>
              <a:rPr lang="en-US" dirty="0" err="1"/>
              <a:t>assigment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171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Length()</a:t>
            </a:r>
          </a:p>
          <a:p>
            <a:r>
              <a:rPr lang="en-US" dirty="0" smtClean="0"/>
              <a:t>Min()</a:t>
            </a:r>
          </a:p>
          <a:p>
            <a:r>
              <a:rPr lang="en-US" dirty="0" smtClean="0"/>
              <a:t>Max()</a:t>
            </a:r>
          </a:p>
          <a:p>
            <a:r>
              <a:rPr lang="en-US" dirty="0" smtClean="0"/>
              <a:t>Log(x)</a:t>
            </a:r>
          </a:p>
          <a:p>
            <a:r>
              <a:rPr lang="en-US" dirty="0" err="1" smtClean="0"/>
              <a:t>Exp</a:t>
            </a:r>
            <a:r>
              <a:rPr lang="en-US" dirty="0" smtClean="0"/>
              <a:t>()</a:t>
            </a:r>
          </a:p>
          <a:p>
            <a:r>
              <a:rPr lang="en-US" dirty="0" smtClean="0"/>
              <a:t>Mean()</a:t>
            </a:r>
          </a:p>
          <a:p>
            <a:r>
              <a:rPr lang="en-US" dirty="0" smtClean="0"/>
              <a:t>Sum()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858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134</TotalTime>
  <Words>755</Words>
  <Application>Microsoft Office PowerPoint</Application>
  <PresentationFormat>On-screen Show (4:3)</PresentationFormat>
  <Paragraphs>156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Austin</vt:lpstr>
      <vt:lpstr>R Basics</vt:lpstr>
      <vt:lpstr>PowerPoint Presentation</vt:lpstr>
      <vt:lpstr>R studio Console/IDE</vt:lpstr>
      <vt:lpstr>Variables</vt:lpstr>
      <vt:lpstr>PowerPoint Presentation</vt:lpstr>
      <vt:lpstr>PowerPoint Presentation</vt:lpstr>
      <vt:lpstr>Maths</vt:lpstr>
      <vt:lpstr>Vector Arithmetic</vt:lpstr>
      <vt:lpstr>Common Functions</vt:lpstr>
      <vt:lpstr>Formulae sample</vt:lpstr>
      <vt:lpstr>Generate Random Sequence</vt:lpstr>
      <vt:lpstr>Logical vector</vt:lpstr>
      <vt:lpstr>Character Vector</vt:lpstr>
      <vt:lpstr>Data Types</vt:lpstr>
      <vt:lpstr>Vector</vt:lpstr>
      <vt:lpstr>PowerPoint Presentation</vt:lpstr>
      <vt:lpstr>LIST </vt:lpstr>
      <vt:lpstr>matrix</vt:lpstr>
      <vt:lpstr>Matrix – 2D</vt:lpstr>
      <vt:lpstr>Arrays</vt:lpstr>
      <vt:lpstr>Array with dim</vt:lpstr>
      <vt:lpstr>Factors</vt:lpstr>
      <vt:lpstr>Factors</vt:lpstr>
      <vt:lpstr>Factor</vt:lpstr>
      <vt:lpstr>Data Frames </vt:lpstr>
      <vt:lpstr>Data.frame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Basics</dc:title>
  <dc:creator>radhapavan</dc:creator>
  <cp:lastModifiedBy>radha</cp:lastModifiedBy>
  <cp:revision>54</cp:revision>
  <dcterms:created xsi:type="dcterms:W3CDTF">2018-05-29T18:32:23Z</dcterms:created>
  <dcterms:modified xsi:type="dcterms:W3CDTF">2018-06-24T16:01:31Z</dcterms:modified>
</cp:coreProperties>
</file>