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A34E326-D19C-4394-BC2E-EC7FE3CE459C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Scalar_multipli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Transpo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t_prod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diago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xpression_(mathematics)" TargetMode="External"/><Relationship Id="rId3" Type="http://schemas.openxmlformats.org/officeDocument/2006/relationships/hyperlink" Target="https://en.wikipedia.org/wiki/Rectangle" TargetMode="External"/><Relationship Id="rId7" Type="http://schemas.openxmlformats.org/officeDocument/2006/relationships/hyperlink" Target="https://en.wikipedia.org/wiki/Symbol_(formal)" TargetMode="External"/><Relationship Id="rId12" Type="http://schemas.openxmlformats.org/officeDocument/2006/relationships/hyperlink" Target="https://en.wikipedia.org/wiki/Matrix_(mathematics)#cite_note-3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umber" TargetMode="External"/><Relationship Id="rId11" Type="http://schemas.openxmlformats.org/officeDocument/2006/relationships/hyperlink" Target="https://en.wikipedia.org/wiki/Matrix_(mathematics)#cite_note-2" TargetMode="External"/><Relationship Id="rId5" Type="http://schemas.openxmlformats.org/officeDocument/2006/relationships/hyperlink" Target="https://en.wikipedia.org/wiki/Matrix_(mathematics)#cite_note-1" TargetMode="External"/><Relationship Id="rId10" Type="http://schemas.openxmlformats.org/officeDocument/2006/relationships/hyperlink" Target="https://en.wiktionary.org/wiki/column" TargetMode="External"/><Relationship Id="rId4" Type="http://schemas.openxmlformats.org/officeDocument/2006/relationships/hyperlink" Target="https://en.wiktionary.org/wiki/array" TargetMode="External"/><Relationship Id="rId9" Type="http://schemas.openxmlformats.org/officeDocument/2006/relationships/hyperlink" Target="https://en.wiktionary.org/wiki/ro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inverse.html" TargetMode="External"/><Relationship Id="rId2" Type="http://schemas.openxmlformats.org/officeDocument/2006/relationships/hyperlink" Target="https://www.mathsisfun.com/algebra/matrix-multiply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trix_add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umn_v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( Theory and R code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X [ 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Scalar multiplication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52725"/>
            <a:ext cx="5676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transpose</a:t>
            </a:r>
            <a:r>
              <a:rPr lang="en-US" dirty="0"/>
              <a:t> of an </a:t>
            </a:r>
            <a:r>
              <a:rPr lang="en-US" b="1" i="1" dirty="0"/>
              <a:t>m</a:t>
            </a:r>
            <a:r>
              <a:rPr lang="en-US" b="1" dirty="0"/>
              <a:t>-by-</a:t>
            </a:r>
            <a:r>
              <a:rPr lang="en-US" b="1" i="1" dirty="0"/>
              <a:t>n</a:t>
            </a:r>
            <a:r>
              <a:rPr lang="en-US" dirty="0"/>
              <a:t> matrix </a:t>
            </a:r>
            <a:r>
              <a:rPr lang="en-US" b="1" dirty="0"/>
              <a:t>A</a:t>
            </a:r>
            <a:r>
              <a:rPr lang="en-US" dirty="0"/>
              <a:t> is </a:t>
            </a:r>
            <a:r>
              <a:rPr lang="en-US" dirty="0" smtClean="0"/>
              <a:t>the</a:t>
            </a:r>
          </a:p>
          <a:p>
            <a:r>
              <a:rPr lang="en-US" dirty="0"/>
              <a:t> </a:t>
            </a:r>
            <a:r>
              <a:rPr lang="en-US" b="1" i="1" dirty="0"/>
              <a:t>n</a:t>
            </a:r>
            <a:r>
              <a:rPr lang="en-US" b="1" dirty="0"/>
              <a:t>-by-</a:t>
            </a:r>
            <a:r>
              <a:rPr lang="en-US" b="1" i="1" dirty="0"/>
              <a:t>m</a:t>
            </a:r>
            <a:r>
              <a:rPr lang="en-US" dirty="0"/>
              <a:t> matrix </a:t>
            </a:r>
            <a:r>
              <a:rPr lang="en-US" b="1" dirty="0"/>
              <a:t>A</a:t>
            </a:r>
            <a:r>
              <a:rPr lang="en-US" baseline="30000" dirty="0"/>
              <a:t>T</a:t>
            </a:r>
            <a:r>
              <a:rPr lang="en-US" dirty="0"/>
              <a:t> (also denoted </a:t>
            </a:r>
            <a:r>
              <a:rPr lang="en-US" b="1" dirty="0" err="1"/>
              <a:t>A</a:t>
            </a:r>
            <a:r>
              <a:rPr lang="en-US" baseline="30000" dirty="0" err="1"/>
              <a:t>tr</a:t>
            </a:r>
            <a:r>
              <a:rPr lang="en-US" dirty="0"/>
              <a:t> or </a:t>
            </a:r>
            <a:r>
              <a:rPr lang="en-US" baseline="30000" dirty="0" err="1"/>
              <a:t>t</a:t>
            </a:r>
            <a:r>
              <a:rPr lang="en-US" b="1" dirty="0" err="1"/>
              <a:t>A</a:t>
            </a:r>
            <a:r>
              <a:rPr lang="en-US" dirty="0"/>
              <a:t>) formed by turning rows into columns and vice </a:t>
            </a:r>
            <a:r>
              <a:rPr lang="en-US" dirty="0" smtClean="0"/>
              <a:t>versa.</a:t>
            </a:r>
          </a:p>
          <a:p>
            <a:r>
              <a:rPr lang="en-US" dirty="0"/>
              <a:t>turning rows into columns and vice versa: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Transposition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2828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2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Multiplication</a:t>
            </a:r>
            <a:r>
              <a:rPr lang="en-US" dirty="0"/>
              <a:t> of two matrices is defined </a:t>
            </a:r>
            <a:r>
              <a:rPr lang="en-US" b="1" dirty="0"/>
              <a:t>if and only if the number of columns of the left matrix is the same as the number of rows of the right matrix.</a:t>
            </a:r>
            <a:r>
              <a:rPr lang="en-US" dirty="0"/>
              <a:t> If </a:t>
            </a:r>
            <a:r>
              <a:rPr lang="en-US" b="1" dirty="0"/>
              <a:t>A</a:t>
            </a:r>
            <a:r>
              <a:rPr lang="en-US" dirty="0"/>
              <a:t> is an </a:t>
            </a:r>
            <a:r>
              <a:rPr lang="en-US" i="1" dirty="0"/>
              <a:t>m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 matrix and </a:t>
            </a:r>
            <a:r>
              <a:rPr lang="en-US" b="1" dirty="0"/>
              <a:t>B</a:t>
            </a:r>
            <a:r>
              <a:rPr lang="en-US" dirty="0"/>
              <a:t> is an 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p</a:t>
            </a:r>
            <a:r>
              <a:rPr lang="en-US" dirty="0"/>
              <a:t> matrix, then their </a:t>
            </a:r>
            <a:r>
              <a:rPr lang="en-US" i="1" dirty="0"/>
              <a:t>matrix product</a:t>
            </a:r>
            <a:r>
              <a:rPr lang="en-US" dirty="0"/>
              <a:t> </a:t>
            </a:r>
            <a:r>
              <a:rPr lang="en-US" b="1" dirty="0"/>
              <a:t>AB</a:t>
            </a:r>
            <a:r>
              <a:rPr lang="en-US" dirty="0"/>
              <a:t> is the </a:t>
            </a:r>
            <a:r>
              <a:rPr lang="en-US" i="1" dirty="0"/>
              <a:t>m</a:t>
            </a:r>
            <a:r>
              <a:rPr lang="en-US" dirty="0"/>
              <a:t>-by-</a:t>
            </a:r>
            <a:r>
              <a:rPr lang="en-US" i="1" dirty="0"/>
              <a:t>p</a:t>
            </a:r>
            <a:r>
              <a:rPr lang="en-US" dirty="0"/>
              <a:t> matrix whose entries are given by </a:t>
            </a:r>
            <a:r>
              <a:rPr lang="en-US" dirty="0">
                <a:hlinkClick r:id="rId2" tooltip="Dot product"/>
              </a:rPr>
              <a:t>dot product</a:t>
            </a:r>
            <a:r>
              <a:rPr lang="en-US" dirty="0"/>
              <a:t> of the corresponding row of </a:t>
            </a:r>
            <a:r>
              <a:rPr lang="en-US" b="1" dirty="0"/>
              <a:t>A</a:t>
            </a:r>
            <a:r>
              <a:rPr lang="en-US" dirty="0"/>
              <a:t> and the corresponding column of </a:t>
            </a:r>
            <a:r>
              <a:rPr lang="en-US" b="1" dirty="0"/>
              <a:t>B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equations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571750"/>
            <a:ext cx="4352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Diagonal and triangular matrix</a:t>
            </a:r>
          </a:p>
          <a:p>
            <a:r>
              <a:rPr lang="en-US" dirty="0" smtClean="0"/>
              <a:t>Identity Matrix 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 matrix in which all the elements on the </a:t>
            </a:r>
            <a:r>
              <a:rPr lang="en-US" dirty="0">
                <a:hlinkClick r:id="rId2" tooltip="Main diagonal"/>
              </a:rPr>
              <a:t>main diagonal</a:t>
            </a:r>
            <a:r>
              <a:rPr lang="en-US" dirty="0"/>
              <a:t> are equal to 1 and all other elements are equal to 0</a:t>
            </a:r>
            <a:r>
              <a:rPr lang="en-US" dirty="0" smtClean="0"/>
              <a:t>, ( [1,0],[0,1]</a:t>
            </a:r>
          </a:p>
          <a:p>
            <a:r>
              <a:rPr lang="en-US" b="1" dirty="0"/>
              <a:t>Symmetric </a:t>
            </a:r>
            <a:r>
              <a:rPr lang="en-US" b="1" dirty="0" smtClean="0"/>
              <a:t>( Square </a:t>
            </a:r>
            <a:r>
              <a:rPr lang="en-US" b="1" dirty="0" err="1" smtClean="0"/>
              <a:t>nxn</a:t>
            </a:r>
            <a:r>
              <a:rPr lang="en-US" b="1" dirty="0" smtClean="0"/>
              <a:t>)</a:t>
            </a:r>
          </a:p>
          <a:p>
            <a:r>
              <a:rPr lang="en-US" b="1" dirty="0"/>
              <a:t>Determinant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-&gt; 1/x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Inverse of a Matrix?</a:t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09813"/>
            <a:ext cx="74199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2188"/>
            <a:ext cx="7862888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0675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52413"/>
            <a:ext cx="8915400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828801"/>
            <a:ext cx="77914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matrix</a:t>
            </a:r>
            <a:r>
              <a:rPr lang="en-US" dirty="0"/>
              <a:t> (plural: </a:t>
            </a:r>
            <a:r>
              <a:rPr lang="en-US" b="1" dirty="0"/>
              <a:t>matrices</a:t>
            </a:r>
            <a:r>
              <a:rPr lang="en-US" dirty="0"/>
              <a:t>) is a </a:t>
            </a:r>
            <a:r>
              <a:rPr lang="en-US" dirty="0">
                <a:hlinkClick r:id="rId3" tooltip="Rectangle"/>
              </a:rPr>
              <a:t>rectangular</a:t>
            </a:r>
            <a:r>
              <a:rPr lang="en-US" dirty="0"/>
              <a:t> </a:t>
            </a:r>
            <a:r>
              <a:rPr lang="en-US" i="1" dirty="0">
                <a:hlinkClick r:id="rId4" tooltip="wikt:array"/>
              </a:rPr>
              <a:t>array</a:t>
            </a:r>
            <a:r>
              <a:rPr lang="en-US" baseline="30000" dirty="0">
                <a:hlinkClick r:id="rId5"/>
              </a:rPr>
              <a:t>[1]</a:t>
            </a:r>
            <a:r>
              <a:rPr lang="en-US" dirty="0"/>
              <a:t> of </a:t>
            </a:r>
            <a:r>
              <a:rPr lang="en-US" dirty="0">
                <a:hlinkClick r:id="rId6" tooltip="Number"/>
              </a:rPr>
              <a:t>numbers</a:t>
            </a:r>
            <a:r>
              <a:rPr lang="en-US" dirty="0"/>
              <a:t>, </a:t>
            </a:r>
            <a:r>
              <a:rPr lang="en-US" dirty="0">
                <a:hlinkClick r:id="rId7" tooltip="Symbol (formal)"/>
              </a:rPr>
              <a:t>symbols</a:t>
            </a:r>
            <a:r>
              <a:rPr lang="en-US" dirty="0"/>
              <a:t>, or </a:t>
            </a:r>
            <a:r>
              <a:rPr lang="en-US" dirty="0">
                <a:hlinkClick r:id="rId8" tooltip="Expression (mathematics)"/>
              </a:rPr>
              <a:t>expressions</a:t>
            </a:r>
            <a:r>
              <a:rPr lang="en-US" dirty="0"/>
              <a:t>, arranged in </a:t>
            </a:r>
            <a:r>
              <a:rPr lang="en-US" i="1" dirty="0" err="1">
                <a:hlinkClick r:id="rId9" tooltip="wikt:row"/>
              </a:rPr>
              <a:t>rows</a:t>
            </a:r>
            <a:r>
              <a:rPr lang="en-US" dirty="0" err="1"/>
              <a:t>and</a:t>
            </a:r>
            <a:r>
              <a:rPr lang="en-US" dirty="0"/>
              <a:t> </a:t>
            </a:r>
            <a:r>
              <a:rPr lang="en-US" i="1" dirty="0">
                <a:hlinkClick r:id="rId10" tooltip="wikt:column"/>
              </a:rPr>
              <a:t>columns</a:t>
            </a:r>
            <a:r>
              <a:rPr lang="en-US" dirty="0"/>
              <a:t>.</a:t>
            </a:r>
            <a:r>
              <a:rPr lang="en-US" baseline="30000" dirty="0">
                <a:hlinkClick r:id="rId11"/>
              </a:rPr>
              <a:t>[2]</a:t>
            </a:r>
            <a:r>
              <a:rPr lang="en-US" baseline="30000" dirty="0">
                <a:hlinkClick r:id="rId12"/>
              </a:rPr>
              <a:t>[3]</a:t>
            </a:r>
            <a:r>
              <a:rPr lang="en-US" dirty="0"/>
              <a:t> For example, the dimensions of the matrix below are 2 × 3 (read "two by three"), because there are two rows and three columns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76225"/>
            <a:ext cx="76009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19275"/>
            <a:ext cx="82486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6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1447800"/>
            <a:ext cx="785372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9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Elements are arranged sequentially by row.</a:t>
            </a:r>
          </a:p>
          <a:p>
            <a:r>
              <a:rPr lang="en-US" dirty="0" smtClean="0"/>
              <a:t>M &lt;- matrix(c(3,3.5,3.2,3.6), </a:t>
            </a:r>
            <a:r>
              <a:rPr lang="en-US" dirty="0" err="1" smtClean="0"/>
              <a:t>nrow</a:t>
            </a:r>
            <a:r>
              <a:rPr lang="en-US" dirty="0" smtClean="0"/>
              <a:t> = 2,ncol=2,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</a:p>
          <a:p>
            <a:r>
              <a:rPr lang="en-US" dirty="0" smtClean="0"/>
              <a:t>print(M)</a:t>
            </a:r>
          </a:p>
          <a:p>
            <a:r>
              <a:rPr lang="en-US" dirty="0" smtClean="0"/>
              <a:t>print(1/M)</a:t>
            </a:r>
          </a:p>
          <a:p>
            <a:r>
              <a:rPr lang="en-US" dirty="0" smtClean="0"/>
              <a:t># Inverse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print(solve(M))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det</a:t>
            </a:r>
            <a:r>
              <a:rPr lang="en-US" dirty="0" smtClean="0"/>
              <a:t>(M))</a:t>
            </a:r>
          </a:p>
          <a:p>
            <a:r>
              <a:rPr lang="en-US" b="1" dirty="0" err="1"/>
              <a:t>det</a:t>
            </a:r>
            <a:r>
              <a:rPr lang="en-US" b="1" dirty="0"/>
              <a:t>(A) != 0, so inverse exists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Access the element at 2nd column and 2nd row</a:t>
            </a:r>
          </a:p>
          <a:p>
            <a:r>
              <a:rPr lang="en-US" dirty="0"/>
              <a:t>print(M[2,2])</a:t>
            </a:r>
          </a:p>
          <a:p>
            <a:endParaRPr lang="en-US" dirty="0"/>
          </a:p>
          <a:p>
            <a:r>
              <a:rPr lang="en-US" dirty="0"/>
              <a:t># Access only the  2st row.</a:t>
            </a:r>
          </a:p>
          <a:p>
            <a:r>
              <a:rPr lang="en-US" dirty="0"/>
              <a:t>print(M[1,])</a:t>
            </a:r>
          </a:p>
          <a:p>
            <a:endParaRPr lang="en-US" dirty="0"/>
          </a:p>
          <a:p>
            <a:r>
              <a:rPr lang="en-US" dirty="0"/>
              <a:t># Access only the 2nd column.</a:t>
            </a:r>
          </a:p>
          <a:p>
            <a:r>
              <a:rPr lang="en-US" dirty="0"/>
              <a:t>print(M[,2])</a:t>
            </a:r>
          </a:p>
          <a:p>
            <a:r>
              <a:rPr lang="en-US" dirty="0"/>
              <a:t>print(M)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www.mathsisfun.com/algebra/matrix-multiplying.html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www.mathsisfun.com/algebra/matrix-inverse.html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2988" y="3746817"/>
          <a:ext cx="6777036" cy="662940"/>
        </p:xfrm>
        <a:graphic>
          <a:graphicData uri="http://schemas.openxmlformats.org/drawingml/2006/table">
            <a:tbl>
              <a:tblPr/>
              <a:tblGrid>
                <a:gridCol w="3388518"/>
                <a:gridCol w="3388518"/>
              </a:tblGrid>
              <a:tr h="3314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 * B</a:t>
                      </a:r>
                      <a:endParaRPr lang="en-US" sz="18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Element-wise 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 %*% B</a:t>
                      </a:r>
                      <a:endParaRPr lang="en-US" sz="18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Matrix 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Multiply</a:t>
            </a:r>
            <a:br>
              <a:rPr lang="en-US" i="1" dirty="0"/>
            </a:br>
            <a:r>
              <a:rPr lang="en-US" dirty="0"/>
              <a:t>X &lt;- matrix(c(</a:t>
            </a:r>
            <a:r>
              <a:rPr lang="en-US" dirty="0"/>
              <a:t>1</a:t>
            </a:r>
            <a:r>
              <a:rPr lang="en-US" dirty="0"/>
              <a:t>,</a:t>
            </a:r>
            <a:r>
              <a:rPr lang="en-US" dirty="0"/>
              <a:t>2</a:t>
            </a:r>
            <a:r>
              <a:rPr lang="en-US" dirty="0"/>
              <a:t>,</a:t>
            </a:r>
            <a:r>
              <a:rPr lang="en-US" dirty="0"/>
              <a:t>3</a:t>
            </a:r>
            <a:r>
              <a:rPr lang="en-US" dirty="0"/>
              <a:t>,</a:t>
            </a:r>
            <a:r>
              <a:rPr lang="en-US" dirty="0"/>
              <a:t>4</a:t>
            </a:r>
            <a:r>
              <a:rPr lang="en-US" dirty="0"/>
              <a:t>,</a:t>
            </a:r>
            <a:r>
              <a:rPr lang="en-US" dirty="0"/>
              <a:t>5</a:t>
            </a:r>
            <a:r>
              <a:rPr lang="en-US" dirty="0"/>
              <a:t>,</a:t>
            </a:r>
            <a:r>
              <a:rPr lang="en-US" dirty="0"/>
              <a:t>6</a:t>
            </a:r>
            <a:r>
              <a:rPr lang="en-US" dirty="0"/>
              <a:t>), </a:t>
            </a:r>
            <a:r>
              <a:rPr lang="en-US" dirty="0" err="1"/>
              <a:t>nrow</a:t>
            </a:r>
            <a:r>
              <a:rPr lang="en-US" dirty="0"/>
              <a:t> = </a:t>
            </a:r>
            <a:r>
              <a:rPr lang="en-US" dirty="0"/>
              <a:t>2</a:t>
            </a:r>
            <a:r>
              <a:rPr lang="en-US" dirty="0"/>
              <a:t>,ncol=</a:t>
            </a:r>
            <a:r>
              <a:rPr lang="en-US" dirty="0"/>
              <a:t>3</a:t>
            </a:r>
            <a:r>
              <a:rPr lang="en-US" dirty="0"/>
              <a:t>, </a:t>
            </a:r>
            <a:r>
              <a:rPr lang="en-US" dirty="0" err="1"/>
              <a:t>byrow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>Y &lt;- matrix(c(</a:t>
            </a:r>
            <a:r>
              <a:rPr lang="en-US" dirty="0"/>
              <a:t>7</a:t>
            </a:r>
            <a:r>
              <a:rPr lang="en-US" dirty="0"/>
              <a:t>,</a:t>
            </a:r>
            <a:r>
              <a:rPr lang="en-US" dirty="0"/>
              <a:t>8</a:t>
            </a:r>
            <a:r>
              <a:rPr lang="en-US" dirty="0"/>
              <a:t>,</a:t>
            </a:r>
            <a:r>
              <a:rPr lang="en-US" dirty="0"/>
              <a:t>9</a:t>
            </a:r>
            <a:r>
              <a:rPr lang="en-US" dirty="0"/>
              <a:t>,</a:t>
            </a:r>
            <a:r>
              <a:rPr lang="en-US" dirty="0"/>
              <a:t>10</a:t>
            </a:r>
            <a:r>
              <a:rPr lang="en-US" dirty="0"/>
              <a:t>,</a:t>
            </a:r>
            <a:r>
              <a:rPr lang="en-US" dirty="0"/>
              <a:t>11</a:t>
            </a:r>
            <a:r>
              <a:rPr lang="en-US" dirty="0"/>
              <a:t>,</a:t>
            </a:r>
            <a:r>
              <a:rPr lang="en-US" dirty="0"/>
              <a:t>12</a:t>
            </a:r>
            <a:r>
              <a:rPr lang="en-US" dirty="0"/>
              <a:t>), </a:t>
            </a:r>
            <a:r>
              <a:rPr lang="en-US" dirty="0" err="1"/>
              <a:t>nrow</a:t>
            </a:r>
            <a:r>
              <a:rPr lang="en-US" dirty="0"/>
              <a:t> = </a:t>
            </a:r>
            <a:r>
              <a:rPr lang="en-US" dirty="0"/>
              <a:t>3</a:t>
            </a:r>
            <a:r>
              <a:rPr lang="en-US" dirty="0"/>
              <a:t>,ncol=</a:t>
            </a:r>
            <a:r>
              <a:rPr lang="en-US" dirty="0"/>
              <a:t>2</a:t>
            </a:r>
            <a:r>
              <a:rPr lang="en-US" dirty="0"/>
              <a:t>, </a:t>
            </a:r>
            <a:r>
              <a:rPr lang="en-US" dirty="0" err="1"/>
              <a:t>byrow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 %*%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print*(X * Y ) # wrong 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print(t(X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2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- Real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80975"/>
            <a:ext cx="7686675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elements</a:t>
            </a:r>
            <a:r>
              <a:rPr lang="en-US" dirty="0"/>
              <a:t> or </a:t>
            </a:r>
            <a:r>
              <a:rPr lang="en-US" i="1" dirty="0"/>
              <a:t>entries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3 ( 2 by 3 Matrix)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362200"/>
            <a:ext cx="249078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276600"/>
            <a:ext cx="63055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40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print Multiply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price = matrix(c(</a:t>
            </a:r>
            <a:r>
              <a:rPr lang="en-US" dirty="0"/>
              <a:t>3</a:t>
            </a:r>
            <a:r>
              <a:rPr lang="en-US" dirty="0"/>
              <a:t>,</a:t>
            </a:r>
            <a:r>
              <a:rPr lang="en-US" dirty="0"/>
              <a:t>4</a:t>
            </a:r>
            <a:r>
              <a:rPr lang="en-US" dirty="0"/>
              <a:t>,</a:t>
            </a:r>
            <a:r>
              <a:rPr lang="en-US" dirty="0"/>
              <a:t>2</a:t>
            </a:r>
            <a:r>
              <a:rPr lang="en-US" dirty="0"/>
              <a:t>),</a:t>
            </a:r>
            <a:r>
              <a:rPr lang="en-US" dirty="0" err="1"/>
              <a:t>nrow</a:t>
            </a:r>
            <a:r>
              <a:rPr lang="en-US" dirty="0"/>
              <a:t>=</a:t>
            </a:r>
            <a:r>
              <a:rPr lang="en-US" dirty="0"/>
              <a:t>1</a:t>
            </a:r>
            <a:r>
              <a:rPr lang="en-US" dirty="0"/>
              <a:t>,ncol=</a:t>
            </a:r>
            <a:r>
              <a:rPr lang="en-US" dirty="0"/>
              <a:t>3</a:t>
            </a:r>
            <a:r>
              <a:rPr lang="en-US" dirty="0"/>
              <a:t>,byrow=TRUE)</a:t>
            </a:r>
            <a:br>
              <a:rPr lang="en-US" dirty="0"/>
            </a:br>
            <a:r>
              <a:rPr lang="en-US" dirty="0"/>
              <a:t>sales = matrix(c(</a:t>
            </a:r>
            <a:r>
              <a:rPr lang="en-US" dirty="0"/>
              <a:t>13</a:t>
            </a:r>
            <a:r>
              <a:rPr lang="en-US" dirty="0"/>
              <a:t>,</a:t>
            </a:r>
            <a:r>
              <a:rPr lang="en-US" dirty="0"/>
              <a:t>9</a:t>
            </a:r>
            <a:r>
              <a:rPr lang="en-US" dirty="0"/>
              <a:t>,</a:t>
            </a:r>
            <a:r>
              <a:rPr lang="en-US" dirty="0"/>
              <a:t>7</a:t>
            </a:r>
            <a:r>
              <a:rPr lang="en-US" dirty="0"/>
              <a:t>,</a:t>
            </a:r>
            <a:r>
              <a:rPr lang="en-US" dirty="0"/>
              <a:t>15</a:t>
            </a:r>
            <a:r>
              <a:rPr lang="en-US" dirty="0"/>
              <a:t>,</a:t>
            </a:r>
            <a:r>
              <a:rPr lang="en-US" dirty="0"/>
              <a:t>8</a:t>
            </a:r>
            <a:r>
              <a:rPr lang="en-US" dirty="0"/>
              <a:t>,</a:t>
            </a:r>
            <a:r>
              <a:rPr lang="en-US" dirty="0"/>
              <a:t>7</a:t>
            </a:r>
            <a:r>
              <a:rPr lang="en-US" dirty="0"/>
              <a:t>,</a:t>
            </a:r>
            <a:r>
              <a:rPr lang="en-US" dirty="0"/>
              <a:t>4</a:t>
            </a:r>
            <a:r>
              <a:rPr lang="en-US" dirty="0"/>
              <a:t>,</a:t>
            </a:r>
            <a:r>
              <a:rPr lang="en-US" dirty="0"/>
              <a:t>6</a:t>
            </a:r>
            <a:r>
              <a:rPr lang="en-US" dirty="0"/>
              <a:t>,</a:t>
            </a:r>
            <a:r>
              <a:rPr lang="en-US" dirty="0"/>
              <a:t>6</a:t>
            </a:r>
            <a:r>
              <a:rPr lang="en-US" dirty="0"/>
              <a:t>,</a:t>
            </a:r>
            <a:r>
              <a:rPr lang="en-US" dirty="0"/>
              <a:t>4</a:t>
            </a:r>
            <a:r>
              <a:rPr lang="en-US" dirty="0"/>
              <a:t>,</a:t>
            </a:r>
            <a:r>
              <a:rPr lang="en-US" dirty="0"/>
              <a:t>0</a:t>
            </a:r>
            <a:r>
              <a:rPr lang="en-US" dirty="0"/>
              <a:t>,</a:t>
            </a:r>
            <a:r>
              <a:rPr lang="en-US" dirty="0"/>
              <a:t>3</a:t>
            </a:r>
            <a:r>
              <a:rPr lang="en-US" dirty="0"/>
              <a:t>), </a:t>
            </a:r>
            <a:r>
              <a:rPr lang="en-US" dirty="0" err="1"/>
              <a:t>nrow</a:t>
            </a:r>
            <a:r>
              <a:rPr lang="en-US" dirty="0"/>
              <a:t>=</a:t>
            </a:r>
            <a:r>
              <a:rPr lang="en-US" dirty="0"/>
              <a:t>3</a:t>
            </a:r>
            <a:r>
              <a:rPr lang="en-US" dirty="0"/>
              <a:t>,ncol=</a:t>
            </a:r>
            <a:r>
              <a:rPr lang="en-US" dirty="0"/>
              <a:t>4</a:t>
            </a:r>
            <a:r>
              <a:rPr lang="en-US" dirty="0"/>
              <a:t>,byrow=TRUE)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print(price %*% sales)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95575"/>
            <a:ext cx="6457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795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52438"/>
            <a:ext cx="841057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4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two matrices can be </a:t>
            </a:r>
            <a:r>
              <a:rPr lang="en-US" dirty="0">
                <a:hlinkClick r:id="rId2" tooltip="Matrix addition"/>
              </a:rPr>
              <a:t>added</a:t>
            </a:r>
            <a:r>
              <a:rPr lang="en-US" dirty="0"/>
              <a:t> or subtracted </a:t>
            </a:r>
            <a:r>
              <a:rPr lang="en-US" b="1" dirty="0"/>
              <a:t>element by element</a:t>
            </a:r>
            <a:r>
              <a:rPr lang="en-US" dirty="0"/>
              <a:t> </a:t>
            </a:r>
            <a:r>
              <a:rPr lang="en-US" dirty="0" smtClean="0"/>
              <a:t> If both are same size.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two matrices can be multiplied only when the number of columns in the first equals the number of rows in the </a:t>
            </a:r>
            <a:r>
              <a:rPr lang="en-US" i="1" dirty="0" smtClean="0"/>
              <a:t>second</a:t>
            </a:r>
          </a:p>
          <a:p>
            <a:endParaRPr lang="en-US" i="1" dirty="0"/>
          </a:p>
          <a:p>
            <a:r>
              <a:rPr lang="en-US" i="1" dirty="0" smtClean="0"/>
              <a:t>No of columns in First == No of Rows in Second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 </a:t>
            </a:r>
            <a:r>
              <a:rPr lang="en-US" b="1" dirty="0"/>
              <a:t>v</a:t>
            </a:r>
            <a:r>
              <a:rPr lang="en-US" dirty="0"/>
              <a:t> is a </a:t>
            </a:r>
            <a:r>
              <a:rPr lang="en-US" dirty="0">
                <a:hlinkClick r:id="rId2" tooltip="Column vector"/>
              </a:rPr>
              <a:t>column vector</a:t>
            </a:r>
            <a:r>
              <a:rPr lang="en-US" dirty="0"/>
              <a:t> (a matrix with only one column)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tooltip="Column vector"/>
              </a:rPr>
              <a:t>column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9" y="2971800"/>
            <a:ext cx="8152369" cy="19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For example, the (1,3) entry of the following matrix </a:t>
            </a:r>
            <a:r>
              <a:rPr lang="en-US" b="1" dirty="0"/>
              <a:t>A</a:t>
            </a:r>
            <a:r>
              <a:rPr lang="en-US" dirty="0"/>
              <a:t> is 5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933700"/>
            <a:ext cx="31718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43213"/>
            <a:ext cx="59055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2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Words>179</Words>
  <Application>Microsoft Office PowerPoint</Application>
  <PresentationFormat>On-screen Show (4:3)</PresentationFormat>
  <Paragraphs>60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Waveform</vt:lpstr>
      <vt:lpstr>R</vt:lpstr>
      <vt:lpstr>PowerPoint Presentation</vt:lpstr>
      <vt:lpstr>2 X 3 ( 2 by 3 Matrix)</vt:lpstr>
      <vt:lpstr>PowerPoint Presentation</vt:lpstr>
      <vt:lpstr>Multiply</vt:lpstr>
      <vt:lpstr>column vector</vt:lpstr>
      <vt:lpstr>PowerPoint Presentation</vt:lpstr>
      <vt:lpstr> For example, the (1,3) entry of the following matrix A is 5 </vt:lpstr>
      <vt:lpstr>Addition</vt:lpstr>
      <vt:lpstr>Scalar multiplication</vt:lpstr>
      <vt:lpstr>Transposition</vt:lpstr>
      <vt:lpstr>PowerPoint Presentation</vt:lpstr>
      <vt:lpstr>Linear equations </vt:lpstr>
      <vt:lpstr>PowerPoint Presentation</vt:lpstr>
      <vt:lpstr> Inverse of a Matrix?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code</vt:lpstr>
      <vt:lpstr>PowerPoint Presentation</vt:lpstr>
      <vt:lpstr>PowerPoint Presentation</vt:lpstr>
      <vt:lpstr>PowerPoint Presentation</vt:lpstr>
      <vt:lpstr>PowerPoint Presentation</vt:lpstr>
      <vt:lpstr>Transpose</vt:lpstr>
      <vt:lpstr>Multiply - Real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46</cp:revision>
  <dcterms:created xsi:type="dcterms:W3CDTF">2018-06-02T03:45:07Z</dcterms:created>
  <dcterms:modified xsi:type="dcterms:W3CDTF">2018-06-02T06:24:59Z</dcterms:modified>
</cp:coreProperties>
</file>