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9" name="Group 3"/>
          <p:cNvGrpSpPr>
            <a:grpSpLocks/>
          </p:cNvGrpSpPr>
          <p:nvPr/>
        </p:nvGrpSpPr>
        <p:grpSpPr bwMode="auto">
          <a:xfrm>
            <a:off x="152400" y="76200"/>
            <a:ext cx="8801100" cy="6781800"/>
            <a:chOff x="96" y="48"/>
            <a:chExt cx="5544" cy="4272"/>
          </a:xfrm>
        </p:grpSpPr>
        <p:grpSp>
          <p:nvGrpSpPr>
            <p:cNvPr id="9220" name="Group 4"/>
            <p:cNvGrpSpPr>
              <a:grpSpLocks/>
            </p:cNvGrpSpPr>
            <p:nvPr/>
          </p:nvGrpSpPr>
          <p:grpSpPr bwMode="auto">
            <a:xfrm>
              <a:off x="864" y="144"/>
              <a:ext cx="2664" cy="1440"/>
              <a:chOff x="864" y="144"/>
              <a:chExt cx="2664" cy="1440"/>
            </a:xfrm>
          </p:grpSpPr>
          <p:grpSp>
            <p:nvGrpSpPr>
              <p:cNvPr id="9221" name="Group 5"/>
              <p:cNvGrpSpPr>
                <a:grpSpLocks/>
              </p:cNvGrpSpPr>
              <p:nvPr/>
            </p:nvGrpSpPr>
            <p:grpSpPr bwMode="auto">
              <a:xfrm>
                <a:off x="864" y="720"/>
                <a:ext cx="168" cy="192"/>
                <a:chOff x="1008" y="1584"/>
                <a:chExt cx="336" cy="384"/>
              </a:xfrm>
            </p:grpSpPr>
            <p:sp>
              <p:nvSpPr>
                <p:cNvPr id="9222" name="Rectangle 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Rectangle 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Rectangle 1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Rectangle 1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0" name="Group 14"/>
              <p:cNvGrpSpPr>
                <a:grpSpLocks/>
              </p:cNvGrpSpPr>
              <p:nvPr/>
            </p:nvGrpSpPr>
            <p:grpSpPr bwMode="auto">
              <a:xfrm>
                <a:off x="1200" y="1392"/>
                <a:ext cx="168" cy="192"/>
                <a:chOff x="1008" y="1584"/>
                <a:chExt cx="336" cy="384"/>
              </a:xfrm>
            </p:grpSpPr>
            <p:sp>
              <p:nvSpPr>
                <p:cNvPr id="9231" name="Rectangle 1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Rectangle 1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Rectangle 1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2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2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Rectangle 2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9" name="Group 23"/>
              <p:cNvGrpSpPr>
                <a:grpSpLocks/>
              </p:cNvGrpSpPr>
              <p:nvPr/>
            </p:nvGrpSpPr>
            <p:grpSpPr bwMode="auto">
              <a:xfrm>
                <a:off x="1824" y="144"/>
                <a:ext cx="168" cy="192"/>
                <a:chOff x="1008" y="1584"/>
                <a:chExt cx="336" cy="384"/>
              </a:xfrm>
            </p:grpSpPr>
            <p:sp>
              <p:nvSpPr>
                <p:cNvPr id="9240" name="Rectangle 2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2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2" name="Rectangle 2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2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4" name="Rectangle 2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Rectangle 2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Rectangle 3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Rectangle 3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48" name="Group 32"/>
              <p:cNvGrpSpPr>
                <a:grpSpLocks/>
              </p:cNvGrpSpPr>
              <p:nvPr/>
            </p:nvGrpSpPr>
            <p:grpSpPr bwMode="auto">
              <a:xfrm>
                <a:off x="2496" y="528"/>
                <a:ext cx="168" cy="192"/>
                <a:chOff x="1008" y="1584"/>
                <a:chExt cx="336" cy="384"/>
              </a:xfrm>
            </p:grpSpPr>
            <p:sp>
              <p:nvSpPr>
                <p:cNvPr id="9249" name="Rectangle 3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0" name="Rectangle 3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Rectangle 3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Rectangle 3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Rectangle 3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Rectangle 3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Rectangle 3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Rectangle 4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57" name="Group 41"/>
              <p:cNvGrpSpPr>
                <a:grpSpLocks/>
              </p:cNvGrpSpPr>
              <p:nvPr/>
            </p:nvGrpSpPr>
            <p:grpSpPr bwMode="auto">
              <a:xfrm>
                <a:off x="2016" y="1056"/>
                <a:ext cx="168" cy="192"/>
                <a:chOff x="1008" y="1584"/>
                <a:chExt cx="336" cy="384"/>
              </a:xfrm>
            </p:grpSpPr>
            <p:sp>
              <p:nvSpPr>
                <p:cNvPr id="9258" name="Rectangle 4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Rectangle 4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Rectangle 4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1" name="Rectangle 4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Rectangle 4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3" name="Rectangle 4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Rectangle 4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Rectangle 4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66" name="Group 50"/>
              <p:cNvGrpSpPr>
                <a:grpSpLocks/>
              </p:cNvGrpSpPr>
              <p:nvPr/>
            </p:nvGrpSpPr>
            <p:grpSpPr bwMode="auto">
              <a:xfrm>
                <a:off x="3360" y="960"/>
                <a:ext cx="168" cy="192"/>
                <a:chOff x="1008" y="1584"/>
                <a:chExt cx="336" cy="384"/>
              </a:xfrm>
            </p:grpSpPr>
            <p:sp>
              <p:nvSpPr>
                <p:cNvPr id="9267" name="Rectangle 5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Rectangle 5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Rectangle 5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0" name="Rectangle 5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Rectangle 5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2" name="Rectangle 5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Rectangle 5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4" name="Rectangle 5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75" name="Group 59"/>
              <p:cNvGrpSpPr>
                <a:grpSpLocks/>
              </p:cNvGrpSpPr>
              <p:nvPr/>
            </p:nvGrpSpPr>
            <p:grpSpPr bwMode="auto">
              <a:xfrm>
                <a:off x="2784" y="1344"/>
                <a:ext cx="168" cy="192"/>
                <a:chOff x="1008" y="1584"/>
                <a:chExt cx="336" cy="384"/>
              </a:xfrm>
            </p:grpSpPr>
            <p:sp>
              <p:nvSpPr>
                <p:cNvPr id="9276" name="Rectangle 6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 name="Rectangle 6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8" name="Rectangle 6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9" name="Rectangle 6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0" name="Rectangle 6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1" name="Rectangle 6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2" name="Rectangle 6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3" name="Rectangle 6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284" name="Group 68"/>
            <p:cNvGrpSpPr>
              <a:grpSpLocks/>
            </p:cNvGrpSpPr>
            <p:nvPr/>
          </p:nvGrpSpPr>
          <p:grpSpPr bwMode="auto">
            <a:xfrm>
              <a:off x="240" y="1968"/>
              <a:ext cx="3288" cy="1440"/>
              <a:chOff x="240" y="144"/>
              <a:chExt cx="3288" cy="1440"/>
            </a:xfrm>
          </p:grpSpPr>
          <p:grpSp>
            <p:nvGrpSpPr>
              <p:cNvPr id="9285" name="Group 69"/>
              <p:cNvGrpSpPr>
                <a:grpSpLocks/>
              </p:cNvGrpSpPr>
              <p:nvPr/>
            </p:nvGrpSpPr>
            <p:grpSpPr bwMode="auto">
              <a:xfrm>
                <a:off x="864" y="720"/>
                <a:ext cx="168" cy="192"/>
                <a:chOff x="1008" y="1584"/>
                <a:chExt cx="336" cy="384"/>
              </a:xfrm>
            </p:grpSpPr>
            <p:sp>
              <p:nvSpPr>
                <p:cNvPr id="9286" name="Rectangle 7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 name="Rectangle 7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8" name="Rectangle 7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9" name="Rectangle 7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0" name="Rectangle 7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1" name="Rectangle 7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2" name="Rectangle 7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Rectangle 7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94" name="Group 78"/>
              <p:cNvGrpSpPr>
                <a:grpSpLocks/>
              </p:cNvGrpSpPr>
              <p:nvPr/>
            </p:nvGrpSpPr>
            <p:grpSpPr bwMode="auto">
              <a:xfrm>
                <a:off x="1200" y="1392"/>
                <a:ext cx="168" cy="192"/>
                <a:chOff x="1008" y="1584"/>
                <a:chExt cx="336" cy="384"/>
              </a:xfrm>
            </p:grpSpPr>
            <p:sp>
              <p:nvSpPr>
                <p:cNvPr id="9295" name="Rectangle 7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6" name="Rectangle 8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7" name="Rectangle 8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 name="Rectangle 8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9" name="Rectangle 8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0" name="Rectangle 8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1" name="Rectangle 8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2" name="Rectangle 8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03" name="Group 87"/>
              <p:cNvGrpSpPr>
                <a:grpSpLocks/>
              </p:cNvGrpSpPr>
              <p:nvPr/>
            </p:nvGrpSpPr>
            <p:grpSpPr bwMode="auto">
              <a:xfrm>
                <a:off x="240" y="144"/>
                <a:ext cx="168" cy="192"/>
                <a:chOff x="1008" y="1584"/>
                <a:chExt cx="336" cy="384"/>
              </a:xfrm>
            </p:grpSpPr>
            <p:sp>
              <p:nvSpPr>
                <p:cNvPr id="9304" name="Rectangle 8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5" name="Rectangle 8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6" name="Rectangle 9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7" name="Rectangle 9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 name="Rectangle 9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9" name="Rectangle 9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0" name="Rectangle 9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1" name="Rectangle 9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12" name="Group 96"/>
              <p:cNvGrpSpPr>
                <a:grpSpLocks/>
              </p:cNvGrpSpPr>
              <p:nvPr/>
            </p:nvGrpSpPr>
            <p:grpSpPr bwMode="auto">
              <a:xfrm>
                <a:off x="1824" y="144"/>
                <a:ext cx="168" cy="192"/>
                <a:chOff x="1008" y="1584"/>
                <a:chExt cx="336" cy="384"/>
              </a:xfrm>
            </p:grpSpPr>
            <p:sp>
              <p:nvSpPr>
                <p:cNvPr id="9313" name="Rectangle 9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4" name="Rectangle 9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5" name="Rectangle 9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6" name="Rectangle 10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7" name="Rectangle 10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8" name="Rectangle 10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 name="Rectangle 10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 name="Rectangle 10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21" name="Group 105"/>
              <p:cNvGrpSpPr>
                <a:grpSpLocks/>
              </p:cNvGrpSpPr>
              <p:nvPr/>
            </p:nvGrpSpPr>
            <p:grpSpPr bwMode="auto">
              <a:xfrm>
                <a:off x="2496" y="528"/>
                <a:ext cx="168" cy="192"/>
                <a:chOff x="1008" y="1584"/>
                <a:chExt cx="336" cy="384"/>
              </a:xfrm>
            </p:grpSpPr>
            <p:sp>
              <p:nvSpPr>
                <p:cNvPr id="9322" name="Rectangle 10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3" name="Rectangle 10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 name="Rectangle 10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5" name="Rectangle 10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6" name="Rectangle 11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7" name="Rectangle 11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8" name="Rectangle 11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9" name="Rectangle 11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0" name="Group 114"/>
              <p:cNvGrpSpPr>
                <a:grpSpLocks/>
              </p:cNvGrpSpPr>
              <p:nvPr/>
            </p:nvGrpSpPr>
            <p:grpSpPr bwMode="auto">
              <a:xfrm>
                <a:off x="2016" y="1056"/>
                <a:ext cx="168" cy="192"/>
                <a:chOff x="1008" y="1584"/>
                <a:chExt cx="336" cy="384"/>
              </a:xfrm>
            </p:grpSpPr>
            <p:sp>
              <p:nvSpPr>
                <p:cNvPr id="9331" name="Rectangle 11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2" name="Rectangle 11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3" name="Rectangle 11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4" name="Rectangle 11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5" name="Rectangle 11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6" name="Rectangle 12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7" name="Rectangle 12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8" name="Rectangle 12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9" name="Group 123"/>
              <p:cNvGrpSpPr>
                <a:grpSpLocks/>
              </p:cNvGrpSpPr>
              <p:nvPr/>
            </p:nvGrpSpPr>
            <p:grpSpPr bwMode="auto">
              <a:xfrm>
                <a:off x="3360" y="960"/>
                <a:ext cx="168" cy="192"/>
                <a:chOff x="1008" y="1584"/>
                <a:chExt cx="336" cy="384"/>
              </a:xfrm>
            </p:grpSpPr>
            <p:sp>
              <p:nvSpPr>
                <p:cNvPr id="9340" name="Rectangle 12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1" name="Rectangle 12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2" name="Rectangle 12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3" name="Rectangle 12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 name="Rectangle 12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5" name="Rectangle 12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 name="Rectangle 13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 name="Rectangle 13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48" name="Group 132"/>
              <p:cNvGrpSpPr>
                <a:grpSpLocks/>
              </p:cNvGrpSpPr>
              <p:nvPr/>
            </p:nvGrpSpPr>
            <p:grpSpPr bwMode="auto">
              <a:xfrm>
                <a:off x="2784" y="1344"/>
                <a:ext cx="168" cy="192"/>
                <a:chOff x="1008" y="1584"/>
                <a:chExt cx="336" cy="384"/>
              </a:xfrm>
            </p:grpSpPr>
            <p:sp>
              <p:nvSpPr>
                <p:cNvPr id="9349" name="Rectangle 13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0" name="Rectangle 13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 name="Rectangle 13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2" name="Rectangle 13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 name="Rectangle 13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4" name="Rectangle 13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5" name="Rectangle 13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6" name="Rectangle 14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357" name="Group 141"/>
            <p:cNvGrpSpPr>
              <a:grpSpLocks/>
            </p:cNvGrpSpPr>
            <p:nvPr/>
          </p:nvGrpSpPr>
          <p:grpSpPr bwMode="auto">
            <a:xfrm>
              <a:off x="4320" y="624"/>
              <a:ext cx="168" cy="192"/>
              <a:chOff x="1008" y="1584"/>
              <a:chExt cx="336" cy="384"/>
            </a:xfrm>
          </p:grpSpPr>
          <p:sp>
            <p:nvSpPr>
              <p:cNvPr id="9358" name="Rectangle 14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 name="Rectangle 14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0" name="Rectangle 14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1" name="Rectangle 14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2" name="Rectangle 14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3" name="Rectangle 14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4" name="Rectangle 14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5" name="Rectangle 14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66" name="Group 150"/>
            <p:cNvGrpSpPr>
              <a:grpSpLocks/>
            </p:cNvGrpSpPr>
            <p:nvPr/>
          </p:nvGrpSpPr>
          <p:grpSpPr bwMode="auto">
            <a:xfrm>
              <a:off x="4656" y="1296"/>
              <a:ext cx="168" cy="192"/>
              <a:chOff x="1008" y="1584"/>
              <a:chExt cx="336" cy="384"/>
            </a:xfrm>
          </p:grpSpPr>
          <p:sp>
            <p:nvSpPr>
              <p:cNvPr id="9367" name="Rectangle 15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8" name="Rectangle 15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 name="Rectangle 15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0" name="Rectangle 15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1" name="Rectangle 15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2" name="Rectangle 15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3" name="Rectangle 15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4" name="Rectangle 15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75" name="Group 159"/>
            <p:cNvGrpSpPr>
              <a:grpSpLocks/>
            </p:cNvGrpSpPr>
            <p:nvPr/>
          </p:nvGrpSpPr>
          <p:grpSpPr bwMode="auto">
            <a:xfrm>
              <a:off x="3696" y="48"/>
              <a:ext cx="168" cy="192"/>
              <a:chOff x="1008" y="1584"/>
              <a:chExt cx="336" cy="384"/>
            </a:xfrm>
          </p:grpSpPr>
          <p:sp>
            <p:nvSpPr>
              <p:cNvPr id="9376" name="Rectangle 16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7" name="Rectangle 16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8" name="Rectangle 16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 name="Rectangle 16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0" name="Rectangle 16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1" name="Rectangle 16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2" name="Rectangle 16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3" name="Rectangle 16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84" name="Group 168"/>
            <p:cNvGrpSpPr>
              <a:grpSpLocks/>
            </p:cNvGrpSpPr>
            <p:nvPr/>
          </p:nvGrpSpPr>
          <p:grpSpPr bwMode="auto">
            <a:xfrm>
              <a:off x="5280" y="48"/>
              <a:ext cx="168" cy="192"/>
              <a:chOff x="1008" y="1584"/>
              <a:chExt cx="336" cy="384"/>
            </a:xfrm>
          </p:grpSpPr>
          <p:sp>
            <p:nvSpPr>
              <p:cNvPr id="9385" name="Rectangle 16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6" name="Rectangle 17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7" name="Rectangle 17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8" name="Rectangle 17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9" name="Rectangle 17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0" name="Rectangle 17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1" name="Rectangle 17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2" name="Rectangle 17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93" name="Group 177"/>
            <p:cNvGrpSpPr>
              <a:grpSpLocks/>
            </p:cNvGrpSpPr>
            <p:nvPr/>
          </p:nvGrpSpPr>
          <p:grpSpPr bwMode="auto">
            <a:xfrm>
              <a:off x="5472" y="960"/>
              <a:ext cx="168" cy="192"/>
              <a:chOff x="1008" y="1584"/>
              <a:chExt cx="336" cy="384"/>
            </a:xfrm>
          </p:grpSpPr>
          <p:sp>
            <p:nvSpPr>
              <p:cNvPr id="9394" name="Rectangle 17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5" name="Rectangle 17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6" name="Rectangle 18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7" name="Rectangle 18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8" name="Rectangle 18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9" name="Rectangle 18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0" name="Rectangle 18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1" name="Rectangle 18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02" name="Group 186"/>
            <p:cNvGrpSpPr>
              <a:grpSpLocks/>
            </p:cNvGrpSpPr>
            <p:nvPr/>
          </p:nvGrpSpPr>
          <p:grpSpPr bwMode="auto">
            <a:xfrm>
              <a:off x="4224" y="2400"/>
              <a:ext cx="168" cy="192"/>
              <a:chOff x="1008" y="1584"/>
              <a:chExt cx="336" cy="384"/>
            </a:xfrm>
          </p:grpSpPr>
          <p:sp>
            <p:nvSpPr>
              <p:cNvPr id="9403" name="Rectangle 18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4" name="Rectangle 18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5" name="Rectangle 18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6" name="Rectangle 19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7" name="Rectangle 19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8" name="Rectangle 19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9" name="Rectangle 19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 name="Rectangle 19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11" name="Group 195"/>
            <p:cNvGrpSpPr>
              <a:grpSpLocks/>
            </p:cNvGrpSpPr>
            <p:nvPr/>
          </p:nvGrpSpPr>
          <p:grpSpPr bwMode="auto">
            <a:xfrm>
              <a:off x="4560" y="3072"/>
              <a:ext cx="168" cy="192"/>
              <a:chOff x="1008" y="1584"/>
              <a:chExt cx="336" cy="384"/>
            </a:xfrm>
          </p:grpSpPr>
          <p:sp>
            <p:nvSpPr>
              <p:cNvPr id="9412" name="Rectangle 19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3" name="Rectangle 19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4" name="Rectangle 19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5" name="Rectangle 19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6" name="Rectangle 20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7" name="Rectangle 20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8" name="Rectangle 20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9" name="Rectangle 20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20" name="Group 204"/>
            <p:cNvGrpSpPr>
              <a:grpSpLocks/>
            </p:cNvGrpSpPr>
            <p:nvPr/>
          </p:nvGrpSpPr>
          <p:grpSpPr bwMode="auto">
            <a:xfrm>
              <a:off x="3600" y="1824"/>
              <a:ext cx="168" cy="192"/>
              <a:chOff x="1008" y="1584"/>
              <a:chExt cx="336" cy="384"/>
            </a:xfrm>
          </p:grpSpPr>
          <p:sp>
            <p:nvSpPr>
              <p:cNvPr id="9421" name="Rectangle 20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 name="Rectangle 20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 name="Rectangle 20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 name="Rectangle 20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 name="Rectangle 20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6" name="Rectangle 21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7" name="Rectangle 21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8" name="Rectangle 21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29" name="Group 213"/>
            <p:cNvGrpSpPr>
              <a:grpSpLocks/>
            </p:cNvGrpSpPr>
            <p:nvPr/>
          </p:nvGrpSpPr>
          <p:grpSpPr bwMode="auto">
            <a:xfrm>
              <a:off x="5184" y="1824"/>
              <a:ext cx="168" cy="192"/>
              <a:chOff x="1008" y="1584"/>
              <a:chExt cx="336" cy="384"/>
            </a:xfrm>
          </p:grpSpPr>
          <p:sp>
            <p:nvSpPr>
              <p:cNvPr id="9430" name="Rectangle 21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 name="Rectangle 21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 name="Rectangle 21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3" name="Rectangle 21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4" name="Rectangle 21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5" name="Rectangle 21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6" name="Rectangle 22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7" name="Rectangle 22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8" name="Group 222"/>
            <p:cNvGrpSpPr>
              <a:grpSpLocks/>
            </p:cNvGrpSpPr>
            <p:nvPr/>
          </p:nvGrpSpPr>
          <p:grpSpPr bwMode="auto">
            <a:xfrm>
              <a:off x="5376" y="2736"/>
              <a:ext cx="168" cy="192"/>
              <a:chOff x="1008" y="1584"/>
              <a:chExt cx="336" cy="384"/>
            </a:xfrm>
          </p:grpSpPr>
          <p:sp>
            <p:nvSpPr>
              <p:cNvPr id="9439" name="Rectangle 22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0" name="Rectangle 22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1" name="Rectangle 22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2" name="Rectangle 22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3" name="Rectangle 22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4" name="Rectangle 22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5" name="Rectangle 22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6" name="Rectangle 23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47" name="Group 231"/>
            <p:cNvGrpSpPr>
              <a:grpSpLocks/>
            </p:cNvGrpSpPr>
            <p:nvPr/>
          </p:nvGrpSpPr>
          <p:grpSpPr bwMode="auto">
            <a:xfrm>
              <a:off x="3816" y="3840"/>
              <a:ext cx="168" cy="192"/>
              <a:chOff x="1008" y="1584"/>
              <a:chExt cx="336" cy="384"/>
            </a:xfrm>
          </p:grpSpPr>
          <p:sp>
            <p:nvSpPr>
              <p:cNvPr id="9448" name="Rectangle 23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9" name="Rectangle 23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0" name="Rectangle 23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 name="Rectangle 23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 name="Rectangle 23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3" name="Rectangle 23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4" name="Rectangle 23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5" name="Rectangle 23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6" name="Group 240"/>
            <p:cNvGrpSpPr>
              <a:grpSpLocks/>
            </p:cNvGrpSpPr>
            <p:nvPr/>
          </p:nvGrpSpPr>
          <p:grpSpPr bwMode="auto">
            <a:xfrm>
              <a:off x="5400" y="3840"/>
              <a:ext cx="168" cy="192"/>
              <a:chOff x="1008" y="1584"/>
              <a:chExt cx="336" cy="384"/>
            </a:xfrm>
          </p:grpSpPr>
          <p:sp>
            <p:nvSpPr>
              <p:cNvPr id="9457" name="Rectangle 24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8" name="Rectangle 24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9" name="Rectangle 24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0" name="Rectangle 24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 name="Rectangle 24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 name="Rectangle 24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3" name="Rectangle 24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4" name="Rectangle 24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65" name="Group 249"/>
            <p:cNvGrpSpPr>
              <a:grpSpLocks/>
            </p:cNvGrpSpPr>
            <p:nvPr/>
          </p:nvGrpSpPr>
          <p:grpSpPr bwMode="auto">
            <a:xfrm>
              <a:off x="96" y="3744"/>
              <a:ext cx="168" cy="192"/>
              <a:chOff x="1008" y="1584"/>
              <a:chExt cx="336" cy="384"/>
            </a:xfrm>
          </p:grpSpPr>
          <p:sp>
            <p:nvSpPr>
              <p:cNvPr id="9466" name="Rectangle 25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7" name="Rectangle 25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8" name="Rectangle 25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9" name="Rectangle 25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0" name="Rectangle 25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1" name="Rectangle 25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 name="Rectangle 25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3" name="Rectangle 25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74" name="Group 258"/>
            <p:cNvGrpSpPr>
              <a:grpSpLocks/>
            </p:cNvGrpSpPr>
            <p:nvPr/>
          </p:nvGrpSpPr>
          <p:grpSpPr bwMode="auto">
            <a:xfrm>
              <a:off x="1680" y="3744"/>
              <a:ext cx="168" cy="192"/>
              <a:chOff x="1008" y="1584"/>
              <a:chExt cx="336" cy="384"/>
            </a:xfrm>
          </p:grpSpPr>
          <p:sp>
            <p:nvSpPr>
              <p:cNvPr id="9475" name="Rectangle 25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6" name="Rectangle 26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7" name="Rectangle 26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8" name="Rectangle 26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9" name="Rectangle 26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0" name="Rectangle 26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1" name="Rectangle 26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2" name="Rectangle 26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83" name="Group 267"/>
            <p:cNvGrpSpPr>
              <a:grpSpLocks/>
            </p:cNvGrpSpPr>
            <p:nvPr/>
          </p:nvGrpSpPr>
          <p:grpSpPr bwMode="auto">
            <a:xfrm>
              <a:off x="2352" y="4128"/>
              <a:ext cx="168" cy="192"/>
              <a:chOff x="1008" y="1584"/>
              <a:chExt cx="336" cy="384"/>
            </a:xfrm>
          </p:grpSpPr>
          <p:sp>
            <p:nvSpPr>
              <p:cNvPr id="9484" name="Rectangle 26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5" name="Rectangle 26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6" name="Rectangle 27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7" name="Rectangle 27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8" name="Rectangle 27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9" name="Rectangle 27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0" name="Rectangle 27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1" name="Rectangle 27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496" name="Rectangle 280"/>
          <p:cNvSpPr>
            <a:spLocks noChangeArrowheads="1"/>
          </p:cNvSpPr>
          <p:nvPr/>
        </p:nvSpPr>
        <p:spPr bwMode="invGray">
          <a:xfrm rot="5400000">
            <a:off x="265113" y="2779713"/>
            <a:ext cx="1524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8" name="Rectangle 282"/>
          <p:cNvSpPr>
            <a:spLocks noChangeArrowheads="1"/>
          </p:cNvSpPr>
          <p:nvPr/>
        </p:nvSpPr>
        <p:spPr bwMode="invGray">
          <a:xfrm rot="5400000">
            <a:off x="455613" y="2665413"/>
            <a:ext cx="76200" cy="22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9" name="Rectangle 283"/>
          <p:cNvSpPr>
            <a:spLocks noChangeArrowheads="1"/>
          </p:cNvSpPr>
          <p:nvPr/>
        </p:nvSpPr>
        <p:spPr bwMode="invGray">
          <a:xfrm rot="5400000">
            <a:off x="303213" y="2894013"/>
            <a:ext cx="762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0" name="Rectangle 284"/>
          <p:cNvSpPr>
            <a:spLocks noChangeArrowheads="1"/>
          </p:cNvSpPr>
          <p:nvPr/>
        </p:nvSpPr>
        <p:spPr bwMode="invGray">
          <a:xfrm rot="5400000">
            <a:off x="-39687" y="2779713"/>
            <a:ext cx="4572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1" name="Rectangle 285"/>
          <p:cNvSpPr>
            <a:spLocks noChangeArrowheads="1"/>
          </p:cNvSpPr>
          <p:nvPr/>
        </p:nvSpPr>
        <p:spPr bwMode="invGray">
          <a:xfrm rot="5400000">
            <a:off x="455613" y="2360613"/>
            <a:ext cx="76200" cy="533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2" name="Rectangle 286"/>
          <p:cNvSpPr>
            <a:spLocks noChangeArrowheads="1"/>
          </p:cNvSpPr>
          <p:nvPr/>
        </p:nvSpPr>
        <p:spPr bwMode="invGray">
          <a:xfrm rot="5400000">
            <a:off x="-1296987" y="4646613"/>
            <a:ext cx="4040187" cy="77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18" name="Group 302"/>
          <p:cNvGrpSpPr>
            <a:grpSpLocks/>
          </p:cNvGrpSpPr>
          <p:nvPr/>
        </p:nvGrpSpPr>
        <p:grpSpPr bwMode="auto">
          <a:xfrm>
            <a:off x="303213" y="2894013"/>
            <a:ext cx="8688387" cy="77787"/>
            <a:chOff x="191" y="1823"/>
            <a:chExt cx="5473" cy="49"/>
          </a:xfrm>
        </p:grpSpPr>
        <p:sp>
          <p:nvSpPr>
            <p:cNvPr id="9497" name="Rectangle 281"/>
            <p:cNvSpPr>
              <a:spLocks noChangeArrowheads="1"/>
            </p:cNvSpPr>
            <p:nvPr userDrawn="1"/>
          </p:nvSpPr>
          <p:spPr bwMode="invGray">
            <a:xfrm rot="5400000">
              <a:off x="215" y="1799"/>
              <a:ext cx="48" cy="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3" name="Rectangle 287"/>
            <p:cNvSpPr>
              <a:spLocks noChangeArrowheads="1"/>
            </p:cNvSpPr>
            <p:nvPr userDrawn="1"/>
          </p:nvSpPr>
          <p:spPr bwMode="invGray">
            <a:xfrm>
              <a:off x="288" y="1824"/>
              <a:ext cx="240" cy="4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4" name="Rectangle 288"/>
            <p:cNvSpPr>
              <a:spLocks noChangeArrowheads="1"/>
            </p:cNvSpPr>
            <p:nvPr userDrawn="1"/>
          </p:nvSpPr>
          <p:spPr bwMode="invGray">
            <a:xfrm>
              <a:off x="528" y="1824"/>
              <a:ext cx="513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05" name="Rectangle 289"/>
          <p:cNvSpPr>
            <a:spLocks noChangeArrowheads="1"/>
          </p:cNvSpPr>
          <p:nvPr/>
        </p:nvSpPr>
        <p:spPr bwMode="invGray">
          <a:xfrm rot="5400000">
            <a:off x="417513" y="2932113"/>
            <a:ext cx="3048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17" name="Group 301"/>
          <p:cNvGrpSpPr>
            <a:grpSpLocks/>
          </p:cNvGrpSpPr>
          <p:nvPr/>
        </p:nvGrpSpPr>
        <p:grpSpPr bwMode="auto">
          <a:xfrm>
            <a:off x="152400" y="0"/>
            <a:ext cx="457200" cy="6705600"/>
            <a:chOff x="96" y="0"/>
            <a:chExt cx="288" cy="4224"/>
          </a:xfrm>
        </p:grpSpPr>
        <p:grpSp>
          <p:nvGrpSpPr>
            <p:cNvPr id="9516" name="Group 300"/>
            <p:cNvGrpSpPr>
              <a:grpSpLocks/>
            </p:cNvGrpSpPr>
            <p:nvPr userDrawn="1"/>
          </p:nvGrpSpPr>
          <p:grpSpPr bwMode="auto">
            <a:xfrm>
              <a:off x="96" y="0"/>
              <a:ext cx="288" cy="1584"/>
              <a:chOff x="96" y="0"/>
              <a:chExt cx="288" cy="1584"/>
            </a:xfrm>
          </p:grpSpPr>
          <p:sp>
            <p:nvSpPr>
              <p:cNvPr id="9493" name="Rectangle 277"/>
              <p:cNvSpPr>
                <a:spLocks noChangeArrowheads="1"/>
              </p:cNvSpPr>
              <p:nvPr userDrawn="1"/>
            </p:nvSpPr>
            <p:spPr bwMode="ltGray">
              <a:xfrm>
                <a:off x="96" y="1488"/>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4" name="Rectangle 278"/>
              <p:cNvSpPr>
                <a:spLocks noChangeArrowheads="1"/>
              </p:cNvSpPr>
              <p:nvPr userDrawn="1"/>
            </p:nvSpPr>
            <p:spPr bwMode="ltGray">
              <a:xfrm>
                <a:off x="96" y="0"/>
                <a:ext cx="288" cy="14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15" name="Group 299"/>
            <p:cNvGrpSpPr>
              <a:grpSpLocks/>
            </p:cNvGrpSpPr>
            <p:nvPr userDrawn="1"/>
          </p:nvGrpSpPr>
          <p:grpSpPr bwMode="auto">
            <a:xfrm>
              <a:off x="96" y="2016"/>
              <a:ext cx="288" cy="2208"/>
              <a:chOff x="96" y="2016"/>
              <a:chExt cx="288" cy="2208"/>
            </a:xfrm>
          </p:grpSpPr>
          <p:sp>
            <p:nvSpPr>
              <p:cNvPr id="9507" name="Rectangle 291"/>
              <p:cNvSpPr>
                <a:spLocks noChangeArrowheads="1"/>
              </p:cNvSpPr>
              <p:nvPr userDrawn="1"/>
            </p:nvSpPr>
            <p:spPr bwMode="ltGray">
              <a:xfrm>
                <a:off x="96" y="2016"/>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8" name="Rectangle 292"/>
              <p:cNvSpPr>
                <a:spLocks noChangeArrowheads="1"/>
              </p:cNvSpPr>
              <p:nvPr userDrawn="1"/>
            </p:nvSpPr>
            <p:spPr bwMode="ltGray">
              <a:xfrm>
                <a:off x="96" y="2112"/>
                <a:ext cx="288" cy="2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509" name="Rectangle 293"/>
          <p:cNvSpPr>
            <a:spLocks noGrp="1" noChangeArrowheads="1"/>
          </p:cNvSpPr>
          <p:nvPr>
            <p:ph type="ctrTitle"/>
          </p:nvPr>
        </p:nvSpPr>
        <p:spPr>
          <a:xfrm>
            <a:off x="1143000" y="1676400"/>
            <a:ext cx="7772400" cy="1143000"/>
          </a:xfrm>
        </p:spPr>
        <p:txBody>
          <a:bodyPr/>
          <a:lstStyle>
            <a:lvl1pPr algn="l">
              <a:defRPr/>
            </a:lvl1pPr>
          </a:lstStyle>
          <a:p>
            <a:pPr lvl="0"/>
            <a:r>
              <a:rPr lang="en-US" altLang="en-US" noProof="0" smtClean="0"/>
              <a:t>Click to edit Master title style</a:t>
            </a:r>
          </a:p>
        </p:txBody>
      </p:sp>
      <p:sp>
        <p:nvSpPr>
          <p:cNvPr id="9510" name="Rectangle 29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9511" name="Rectangle 295"/>
          <p:cNvSpPr>
            <a:spLocks noGrp="1" noChangeArrowheads="1"/>
          </p:cNvSpPr>
          <p:nvPr>
            <p:ph type="dt" sz="half" idx="2"/>
          </p:nvPr>
        </p:nvSpPr>
        <p:spPr>
          <a:xfrm>
            <a:off x="685800" y="6248400"/>
            <a:ext cx="1905000" cy="457200"/>
          </a:xfrm>
        </p:spPr>
        <p:txBody>
          <a:bodyPr/>
          <a:lstStyle>
            <a:lvl1pPr>
              <a:defRPr/>
            </a:lvl1pPr>
          </a:lstStyle>
          <a:p>
            <a:fld id="{9DEECEF0-E84A-4EBA-BB22-BAA2982F0ABE}" type="datetimeFigureOut">
              <a:rPr lang="en-US" smtClean="0"/>
              <a:t>6/26/2018</a:t>
            </a:fld>
            <a:endParaRPr lang="en-US"/>
          </a:p>
        </p:txBody>
      </p:sp>
      <p:sp>
        <p:nvSpPr>
          <p:cNvPr id="9512" name="Rectangle 296"/>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9513" name="Rectangle 297"/>
          <p:cNvSpPr>
            <a:spLocks noGrp="1" noChangeArrowheads="1"/>
          </p:cNvSpPr>
          <p:nvPr>
            <p:ph type="sldNum" sz="quarter" idx="4"/>
          </p:nvPr>
        </p:nvSpPr>
        <p:spPr>
          <a:xfrm>
            <a:off x="6553200" y="6248400"/>
            <a:ext cx="1905000" cy="457200"/>
          </a:xfrm>
        </p:spPr>
        <p:txBody>
          <a:bodyPr/>
          <a:lstStyle>
            <a:lvl1pPr>
              <a:defRPr/>
            </a:lvl1pPr>
          </a:lstStyle>
          <a:p>
            <a:fld id="{BB455464-71EF-445C-BA22-73D0D01DA76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9517"/>
                                        </p:tgtEl>
                                        <p:attrNameLst>
                                          <p:attrName>style.visibility</p:attrName>
                                        </p:attrNameLst>
                                      </p:cBhvr>
                                      <p:to>
                                        <p:strVal val="visible"/>
                                      </p:to>
                                    </p:set>
                                    <p:animEffect transition="in" filter="barn(inHorizontal)">
                                      <p:cBhvr>
                                        <p:cTn id="7" dur="500"/>
                                        <p:tgtEl>
                                          <p:spTgt spid="951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502"/>
                                        </p:tgtEl>
                                        <p:attrNameLst>
                                          <p:attrName>style.visibility</p:attrName>
                                        </p:attrNameLst>
                                      </p:cBhvr>
                                      <p:to>
                                        <p:strVal val="visible"/>
                                      </p:to>
                                    </p:set>
                                    <p:animEffect transition="in" filter="wipe(down)">
                                      <p:cBhvr>
                                        <p:cTn id="11" dur="500"/>
                                        <p:tgtEl>
                                          <p:spTgt spid="950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501"/>
                                        </p:tgtEl>
                                        <p:attrNameLst>
                                          <p:attrName>style.visibility</p:attrName>
                                        </p:attrNameLst>
                                      </p:cBhvr>
                                      <p:to>
                                        <p:strVal val="visible"/>
                                      </p:to>
                                    </p:set>
                                    <p:animEffect transition="in" filter="wipe(right)">
                                      <p:cBhvr>
                                        <p:cTn id="15" dur="500"/>
                                        <p:tgtEl>
                                          <p:spTgt spid="95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500"/>
                                        </p:tgtEl>
                                        <p:attrNameLst>
                                          <p:attrName>style.visibility</p:attrName>
                                        </p:attrNameLst>
                                      </p:cBhvr>
                                      <p:to>
                                        <p:strVal val="visible"/>
                                      </p:to>
                                    </p:set>
                                    <p:animEffect transition="in" filter="wipe(up)">
                                      <p:cBhvr>
                                        <p:cTn id="19" dur="500"/>
                                        <p:tgtEl>
                                          <p:spTgt spid="950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499"/>
                                        </p:tgtEl>
                                        <p:attrNameLst>
                                          <p:attrName>style.visibility</p:attrName>
                                        </p:attrNameLst>
                                      </p:cBhvr>
                                      <p:to>
                                        <p:strVal val="visible"/>
                                      </p:to>
                                    </p:set>
                                    <p:animEffect transition="in" filter="wipe(left)">
                                      <p:cBhvr>
                                        <p:cTn id="23" dur="500"/>
                                        <p:tgtEl>
                                          <p:spTgt spid="9499"/>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9505"/>
                                        </p:tgtEl>
                                        <p:attrNameLst>
                                          <p:attrName>style.visibility</p:attrName>
                                        </p:attrNameLst>
                                      </p:cBhvr>
                                      <p:to>
                                        <p:strVal val="visible"/>
                                      </p:to>
                                    </p:set>
                                    <p:animEffect transition="in" filter="wipe(down)">
                                      <p:cBhvr>
                                        <p:cTn id="27" dur="500"/>
                                        <p:tgtEl>
                                          <p:spTgt spid="9505"/>
                                        </p:tgtEl>
                                      </p:cBhvr>
                                    </p:animEffect>
                                  </p:childTnLst>
                                </p:cTn>
                              </p:par>
                            </p:childTnLst>
                          </p:cTn>
                        </p:par>
                        <p:par>
                          <p:cTn id="28" fill="hold" nodeType="afterGroup">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9498"/>
                                        </p:tgtEl>
                                        <p:attrNameLst>
                                          <p:attrName>style.visibility</p:attrName>
                                        </p:attrNameLst>
                                      </p:cBhvr>
                                      <p:to>
                                        <p:strVal val="visible"/>
                                      </p:to>
                                    </p:set>
                                    <p:animEffect transition="in" filter="wipe(right)">
                                      <p:cBhvr>
                                        <p:cTn id="31" dur="500"/>
                                        <p:tgtEl>
                                          <p:spTgt spid="9498"/>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496"/>
                                        </p:tgtEl>
                                        <p:attrNameLst>
                                          <p:attrName>style.visibility</p:attrName>
                                        </p:attrNameLst>
                                      </p:cBhvr>
                                      <p:to>
                                        <p:strVal val="visible"/>
                                      </p:to>
                                    </p:set>
                                    <p:animEffect transition="in" filter="wipe(up)">
                                      <p:cBhvr>
                                        <p:cTn id="35" dur="500"/>
                                        <p:tgtEl>
                                          <p:spTgt spid="9496"/>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9518"/>
                                        </p:tgtEl>
                                        <p:attrNameLst>
                                          <p:attrName>style.visibility</p:attrName>
                                        </p:attrNameLst>
                                      </p:cBhvr>
                                      <p:to>
                                        <p:strVal val="visible"/>
                                      </p:to>
                                    </p:set>
                                    <p:animEffect transition="in" filter="wipe(left)">
                                      <p:cBhvr>
                                        <p:cTn id="39" dur="500"/>
                                        <p:tgtEl>
                                          <p:spTgt spid="9518"/>
                                        </p:tgtEl>
                                      </p:cBhvr>
                                    </p:animEffect>
                                  </p:childTnLst>
                                </p:cTn>
                              </p:par>
                            </p:childTnLst>
                          </p:cTn>
                        </p:par>
                        <p:par>
                          <p:cTn id="40" fill="hold" nodeType="afterGroup">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9509"/>
                                        </p:tgtEl>
                                        <p:attrNameLst>
                                          <p:attrName>style.visibility</p:attrName>
                                        </p:attrNameLst>
                                      </p:cBhvr>
                                      <p:to>
                                        <p:strVal val="visible"/>
                                      </p:to>
                                    </p:set>
                                  </p:childTnLst>
                                </p:cTn>
                              </p:par>
                            </p:childTnLst>
                          </p:cTn>
                        </p:par>
                        <p:par>
                          <p:cTn id="43" fill="hold" nodeType="afterGroup">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95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6" grpId="0" animBg="1"/>
      <p:bldP spid="9498" grpId="0" animBg="1"/>
      <p:bldP spid="9499" grpId="0" animBg="1"/>
      <p:bldP spid="9500" grpId="0" animBg="1"/>
      <p:bldP spid="9501" grpId="0" animBg="1"/>
      <p:bldP spid="9502" grpId="0" animBg="1"/>
      <p:bldP spid="9505" grpId="0" animBg="1"/>
      <p:bldP spid="9509" grpId="0" autoUpdateAnimBg="0"/>
      <p:bldP spid="9510" grpId="0" build="p" autoUpdateAnimBg="0" advAuto="0">
        <p:tmplLst>
          <p:tmpl lvl="1">
            <p:tnLst>
              <p:par>
                <p:cTn presetID="1" presetClass="entr" presetSubtype="0" fill="hold" nodeType="afterEffect">
                  <p:stCondLst>
                    <p:cond delay="0"/>
                  </p:stCondLst>
                  <p:childTnLst>
                    <p:set>
                      <p:cBhvr>
                        <p:cTn dur="1" fill="hold">
                          <p:stCondLst>
                            <p:cond delay="499"/>
                          </p:stCondLst>
                        </p:cTn>
                        <p:tgtEl>
                          <p:spTgt spid="9510"/>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77203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048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98943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314005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39193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405121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154792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141485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269087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396056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DEECEF0-E84A-4EBA-BB22-BAA2982F0ABE}" type="datetimeFigureOut">
              <a:rPr lang="en-US" smtClean="0"/>
              <a:t>6/26/2018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455464-71EF-445C-BA22-73D0D01DA769}" type="slidenum">
              <a:rPr lang="en-US" smtClean="0"/>
              <a:t>‹#›</a:t>
            </a:fld>
            <a:endParaRPr lang="en-US"/>
          </a:p>
        </p:txBody>
      </p:sp>
    </p:spTree>
    <p:extLst>
      <p:ext uri="{BB962C8B-B14F-4D97-AF65-F5344CB8AC3E}">
        <p14:creationId xmlns:p14="http://schemas.microsoft.com/office/powerpoint/2010/main" val="177717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3" name="Group 329"/>
          <p:cNvGrpSpPr>
            <a:grpSpLocks/>
          </p:cNvGrpSpPr>
          <p:nvPr/>
        </p:nvGrpSpPr>
        <p:grpSpPr bwMode="auto">
          <a:xfrm>
            <a:off x="150813" y="0"/>
            <a:ext cx="8840787" cy="6858000"/>
            <a:chOff x="95" y="0"/>
            <a:chExt cx="5569" cy="4320"/>
          </a:xfrm>
        </p:grpSpPr>
        <p:grpSp>
          <p:nvGrpSpPr>
            <p:cNvPr id="1032" name="Group 8"/>
            <p:cNvGrpSpPr>
              <a:grpSpLocks/>
            </p:cNvGrpSpPr>
            <p:nvPr/>
          </p:nvGrpSpPr>
          <p:grpSpPr bwMode="auto">
            <a:xfrm>
              <a:off x="96" y="48"/>
              <a:ext cx="5544" cy="4272"/>
              <a:chOff x="96" y="48"/>
              <a:chExt cx="5544" cy="4272"/>
            </a:xfrm>
          </p:grpSpPr>
          <p:grpSp>
            <p:nvGrpSpPr>
              <p:cNvPr id="1033" name="Group 9"/>
              <p:cNvGrpSpPr>
                <a:grpSpLocks/>
              </p:cNvGrpSpPr>
              <p:nvPr/>
            </p:nvGrpSpPr>
            <p:grpSpPr bwMode="auto">
              <a:xfrm>
                <a:off x="864" y="144"/>
                <a:ext cx="2664" cy="1440"/>
                <a:chOff x="864" y="144"/>
                <a:chExt cx="2664" cy="1440"/>
              </a:xfrm>
            </p:grpSpPr>
            <p:grpSp>
              <p:nvGrpSpPr>
                <p:cNvPr id="1034" name="Group 10"/>
                <p:cNvGrpSpPr>
                  <a:grpSpLocks/>
                </p:cNvGrpSpPr>
                <p:nvPr/>
              </p:nvGrpSpPr>
              <p:grpSpPr bwMode="auto">
                <a:xfrm>
                  <a:off x="864" y="720"/>
                  <a:ext cx="168" cy="192"/>
                  <a:chOff x="1008" y="1584"/>
                  <a:chExt cx="336" cy="384"/>
                </a:xfrm>
              </p:grpSpPr>
              <p:sp>
                <p:nvSpPr>
                  <p:cNvPr id="1035" name="Rectangle 1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Rectangle 1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Rectangle 1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Rectangle 1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Rectangle 1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Rectangle 1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3" name="Group 19"/>
                <p:cNvGrpSpPr>
                  <a:grpSpLocks/>
                </p:cNvGrpSpPr>
                <p:nvPr/>
              </p:nvGrpSpPr>
              <p:grpSpPr bwMode="auto">
                <a:xfrm>
                  <a:off x="1200" y="1392"/>
                  <a:ext cx="168" cy="192"/>
                  <a:chOff x="1008" y="1584"/>
                  <a:chExt cx="336" cy="384"/>
                </a:xfrm>
              </p:grpSpPr>
              <p:sp>
                <p:nvSpPr>
                  <p:cNvPr id="1044" name="Rectangle 2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Rectangle 2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Rectangle 2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Rectangle 2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Rectangle 2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Rectangle 2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Rectangle 2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2" name="Group 28"/>
                <p:cNvGrpSpPr>
                  <a:grpSpLocks/>
                </p:cNvGrpSpPr>
                <p:nvPr/>
              </p:nvGrpSpPr>
              <p:grpSpPr bwMode="auto">
                <a:xfrm>
                  <a:off x="1824" y="144"/>
                  <a:ext cx="168" cy="192"/>
                  <a:chOff x="1008" y="1584"/>
                  <a:chExt cx="336" cy="384"/>
                </a:xfrm>
              </p:grpSpPr>
              <p:sp>
                <p:nvSpPr>
                  <p:cNvPr id="1053" name="Rectangle 2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Rectangle 3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Rectangle 3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Rectangle 3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Rectangle 3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Rectangle 3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Rectangle 3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61" name="Group 37"/>
                <p:cNvGrpSpPr>
                  <a:grpSpLocks/>
                </p:cNvGrpSpPr>
                <p:nvPr/>
              </p:nvGrpSpPr>
              <p:grpSpPr bwMode="auto">
                <a:xfrm>
                  <a:off x="2496" y="528"/>
                  <a:ext cx="168" cy="192"/>
                  <a:chOff x="1008" y="1584"/>
                  <a:chExt cx="336" cy="384"/>
                </a:xfrm>
              </p:grpSpPr>
              <p:sp>
                <p:nvSpPr>
                  <p:cNvPr id="1062" name="Rectangle 3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Rectangle 3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Rectangle 4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Rectangle 4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Rectangle 4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Rectangle 4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Rectangle 4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0" name="Group 46"/>
                <p:cNvGrpSpPr>
                  <a:grpSpLocks/>
                </p:cNvGrpSpPr>
                <p:nvPr/>
              </p:nvGrpSpPr>
              <p:grpSpPr bwMode="auto">
                <a:xfrm>
                  <a:off x="2016" y="1056"/>
                  <a:ext cx="168" cy="192"/>
                  <a:chOff x="1008" y="1584"/>
                  <a:chExt cx="336" cy="384"/>
                </a:xfrm>
              </p:grpSpPr>
              <p:sp>
                <p:nvSpPr>
                  <p:cNvPr id="1071" name="Rectangle 4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Rectangle 5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Rectangle 5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Rectangle 5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Rectangle 5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Rectangle 5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9" name="Group 55"/>
                <p:cNvGrpSpPr>
                  <a:grpSpLocks/>
                </p:cNvGrpSpPr>
                <p:nvPr/>
              </p:nvGrpSpPr>
              <p:grpSpPr bwMode="auto">
                <a:xfrm>
                  <a:off x="3360" y="960"/>
                  <a:ext cx="168" cy="192"/>
                  <a:chOff x="1008" y="1584"/>
                  <a:chExt cx="336" cy="384"/>
                </a:xfrm>
              </p:grpSpPr>
              <p:sp>
                <p:nvSpPr>
                  <p:cNvPr id="1080" name="Rectangle 5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Rectangle 5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Rectangle 5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Rectangle 5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Rectangle 6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Rectangle 6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Rectangle 6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Rectangle 6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88" name="Group 64"/>
                <p:cNvGrpSpPr>
                  <a:grpSpLocks/>
                </p:cNvGrpSpPr>
                <p:nvPr/>
              </p:nvGrpSpPr>
              <p:grpSpPr bwMode="auto">
                <a:xfrm>
                  <a:off x="2784" y="1344"/>
                  <a:ext cx="168" cy="192"/>
                  <a:chOff x="1008" y="1584"/>
                  <a:chExt cx="336" cy="384"/>
                </a:xfrm>
              </p:grpSpPr>
              <p:sp>
                <p:nvSpPr>
                  <p:cNvPr id="1089" name="Rectangle 6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Rectangle 6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Rectangle 6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Rectangle 6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Rectangle 6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Rectangle 7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Rectangle 7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Rectangle 7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97" name="Group 73"/>
              <p:cNvGrpSpPr>
                <a:grpSpLocks/>
              </p:cNvGrpSpPr>
              <p:nvPr/>
            </p:nvGrpSpPr>
            <p:grpSpPr bwMode="auto">
              <a:xfrm>
                <a:off x="240" y="1968"/>
                <a:ext cx="3288" cy="1440"/>
                <a:chOff x="240" y="144"/>
                <a:chExt cx="3288" cy="1440"/>
              </a:xfrm>
            </p:grpSpPr>
            <p:grpSp>
              <p:nvGrpSpPr>
                <p:cNvPr id="1098" name="Group 74"/>
                <p:cNvGrpSpPr>
                  <a:grpSpLocks/>
                </p:cNvGrpSpPr>
                <p:nvPr/>
              </p:nvGrpSpPr>
              <p:grpSpPr bwMode="auto">
                <a:xfrm>
                  <a:off x="864" y="720"/>
                  <a:ext cx="168" cy="192"/>
                  <a:chOff x="1008" y="1584"/>
                  <a:chExt cx="336" cy="384"/>
                </a:xfrm>
              </p:grpSpPr>
              <p:sp>
                <p:nvSpPr>
                  <p:cNvPr id="1099" name="Rectangle 7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Rectangle 7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Rectangle 7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Rectangle 7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Rectangle 7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Rectangle 8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Rectangle 8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Rectangle 8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7" name="Group 83"/>
                <p:cNvGrpSpPr>
                  <a:grpSpLocks/>
                </p:cNvGrpSpPr>
                <p:nvPr/>
              </p:nvGrpSpPr>
              <p:grpSpPr bwMode="auto">
                <a:xfrm>
                  <a:off x="1200" y="1392"/>
                  <a:ext cx="168" cy="192"/>
                  <a:chOff x="1008" y="1584"/>
                  <a:chExt cx="336" cy="384"/>
                </a:xfrm>
              </p:grpSpPr>
              <p:sp>
                <p:nvSpPr>
                  <p:cNvPr id="1108" name="Rectangle 8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Rectangle 8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 name="Rectangle 8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Rectangle 8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Rectangle 8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Rectangle 8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Rectangle 9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Rectangle 9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6" name="Group 92"/>
                <p:cNvGrpSpPr>
                  <a:grpSpLocks/>
                </p:cNvGrpSpPr>
                <p:nvPr/>
              </p:nvGrpSpPr>
              <p:grpSpPr bwMode="auto">
                <a:xfrm>
                  <a:off x="240" y="144"/>
                  <a:ext cx="168" cy="192"/>
                  <a:chOff x="1008" y="1584"/>
                  <a:chExt cx="336" cy="384"/>
                </a:xfrm>
              </p:grpSpPr>
              <p:sp>
                <p:nvSpPr>
                  <p:cNvPr id="1117" name="Rectangle 9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Rectangle 9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Rectangle 9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Rectangle 9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Rectangle 9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Rectangle 9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Rectangle 9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Rectangle 10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5" name="Group 101"/>
                <p:cNvGrpSpPr>
                  <a:grpSpLocks/>
                </p:cNvGrpSpPr>
                <p:nvPr/>
              </p:nvGrpSpPr>
              <p:grpSpPr bwMode="auto">
                <a:xfrm>
                  <a:off x="1824" y="144"/>
                  <a:ext cx="168" cy="192"/>
                  <a:chOff x="1008" y="1584"/>
                  <a:chExt cx="336" cy="384"/>
                </a:xfrm>
              </p:grpSpPr>
              <p:sp>
                <p:nvSpPr>
                  <p:cNvPr id="1126" name="Rectangle 10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Rectangle 10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Rectangle 10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Rectangle 10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Rectangle 10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Rectangle 10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Rectangle 10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Rectangle 10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 name="Group 110"/>
                <p:cNvGrpSpPr>
                  <a:grpSpLocks/>
                </p:cNvGrpSpPr>
                <p:nvPr/>
              </p:nvGrpSpPr>
              <p:grpSpPr bwMode="auto">
                <a:xfrm>
                  <a:off x="2496" y="528"/>
                  <a:ext cx="168" cy="192"/>
                  <a:chOff x="1008" y="1584"/>
                  <a:chExt cx="336" cy="384"/>
                </a:xfrm>
              </p:grpSpPr>
              <p:sp>
                <p:nvSpPr>
                  <p:cNvPr id="1135" name="Rectangle 11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Rectangle 11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Rectangle 11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Rectangle 11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Rectangle 11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Rectangle 11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Rectangle 11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Rectangle 11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43" name="Group 119"/>
                <p:cNvGrpSpPr>
                  <a:grpSpLocks/>
                </p:cNvGrpSpPr>
                <p:nvPr/>
              </p:nvGrpSpPr>
              <p:grpSpPr bwMode="auto">
                <a:xfrm>
                  <a:off x="2016" y="1056"/>
                  <a:ext cx="168" cy="192"/>
                  <a:chOff x="1008" y="1584"/>
                  <a:chExt cx="336" cy="384"/>
                </a:xfrm>
              </p:grpSpPr>
              <p:sp>
                <p:nvSpPr>
                  <p:cNvPr id="1144" name="Rectangle 12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Rectangle 12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Rectangle 12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Rectangle 12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Rectangle 12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Rectangle 12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Rectangle 12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Rectangle 12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2" name="Group 128"/>
                <p:cNvGrpSpPr>
                  <a:grpSpLocks/>
                </p:cNvGrpSpPr>
                <p:nvPr/>
              </p:nvGrpSpPr>
              <p:grpSpPr bwMode="auto">
                <a:xfrm>
                  <a:off x="3360" y="960"/>
                  <a:ext cx="168" cy="192"/>
                  <a:chOff x="1008" y="1584"/>
                  <a:chExt cx="336" cy="384"/>
                </a:xfrm>
              </p:grpSpPr>
              <p:sp>
                <p:nvSpPr>
                  <p:cNvPr id="1153" name="Rectangle 12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Rectangle 13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Rectangle 13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Rectangle 13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Rectangle 13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Rectangle 13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Rectangle 13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Rectangle 13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1" name="Group 137"/>
                <p:cNvGrpSpPr>
                  <a:grpSpLocks/>
                </p:cNvGrpSpPr>
                <p:nvPr/>
              </p:nvGrpSpPr>
              <p:grpSpPr bwMode="auto">
                <a:xfrm>
                  <a:off x="2784" y="1344"/>
                  <a:ext cx="168" cy="192"/>
                  <a:chOff x="1008" y="1584"/>
                  <a:chExt cx="336" cy="384"/>
                </a:xfrm>
              </p:grpSpPr>
              <p:sp>
                <p:nvSpPr>
                  <p:cNvPr id="1162" name="Rectangle 13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Rectangle 13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Rectangle 14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Rectangle 14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Rectangle 14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Rectangle 14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Rectangle 14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Rectangle 14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170" name="Group 146"/>
              <p:cNvGrpSpPr>
                <a:grpSpLocks/>
              </p:cNvGrpSpPr>
              <p:nvPr/>
            </p:nvGrpSpPr>
            <p:grpSpPr bwMode="auto">
              <a:xfrm>
                <a:off x="4320" y="624"/>
                <a:ext cx="168" cy="192"/>
                <a:chOff x="1008" y="1584"/>
                <a:chExt cx="336" cy="384"/>
              </a:xfrm>
            </p:grpSpPr>
            <p:sp>
              <p:nvSpPr>
                <p:cNvPr id="1171" name="Rectangle 14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Rectangle 14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Rectangle 14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Rectangle 15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Rectangle 15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Rectangle 15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Rectangle 15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Rectangle 15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9" name="Group 155"/>
              <p:cNvGrpSpPr>
                <a:grpSpLocks/>
              </p:cNvGrpSpPr>
              <p:nvPr/>
            </p:nvGrpSpPr>
            <p:grpSpPr bwMode="auto">
              <a:xfrm>
                <a:off x="4656" y="1296"/>
                <a:ext cx="168" cy="192"/>
                <a:chOff x="1008" y="1584"/>
                <a:chExt cx="336" cy="384"/>
              </a:xfrm>
            </p:grpSpPr>
            <p:sp>
              <p:nvSpPr>
                <p:cNvPr id="1180" name="Rectangle 15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Rectangle 15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Rectangle 15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Rectangle 15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Rectangle 16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Rectangle 16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Rectangle 16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Rectangle 16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 name="Group 164"/>
              <p:cNvGrpSpPr>
                <a:grpSpLocks/>
              </p:cNvGrpSpPr>
              <p:nvPr/>
            </p:nvGrpSpPr>
            <p:grpSpPr bwMode="auto">
              <a:xfrm>
                <a:off x="3696" y="48"/>
                <a:ext cx="168" cy="192"/>
                <a:chOff x="1008" y="1584"/>
                <a:chExt cx="336" cy="384"/>
              </a:xfrm>
            </p:grpSpPr>
            <p:sp>
              <p:nvSpPr>
                <p:cNvPr id="1189" name="Rectangle 16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Rectangle 16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Rectangle 16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Rectangle 16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Rectangle 16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Rectangle 17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Rectangle 17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Rectangle 17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97" name="Group 173"/>
              <p:cNvGrpSpPr>
                <a:grpSpLocks/>
              </p:cNvGrpSpPr>
              <p:nvPr/>
            </p:nvGrpSpPr>
            <p:grpSpPr bwMode="auto">
              <a:xfrm>
                <a:off x="5280" y="48"/>
                <a:ext cx="168" cy="192"/>
                <a:chOff x="1008" y="1584"/>
                <a:chExt cx="336" cy="384"/>
              </a:xfrm>
            </p:grpSpPr>
            <p:sp>
              <p:nvSpPr>
                <p:cNvPr id="1198" name="Rectangle 17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Rectangle 17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Rectangle 17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Rectangle 17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Rectangle 17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Rectangle 17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Rectangle 18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Rectangle 18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6" name="Group 182"/>
              <p:cNvGrpSpPr>
                <a:grpSpLocks/>
              </p:cNvGrpSpPr>
              <p:nvPr/>
            </p:nvGrpSpPr>
            <p:grpSpPr bwMode="auto">
              <a:xfrm>
                <a:off x="5472" y="960"/>
                <a:ext cx="168" cy="192"/>
                <a:chOff x="1008" y="1584"/>
                <a:chExt cx="336" cy="384"/>
              </a:xfrm>
            </p:grpSpPr>
            <p:sp>
              <p:nvSpPr>
                <p:cNvPr id="1207" name="Rectangle 18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Rectangle 18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Rectangle 18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Rectangle 18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Rectangle 18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Rectangle 18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Rectangle 18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Rectangle 19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15" name="Group 191"/>
              <p:cNvGrpSpPr>
                <a:grpSpLocks/>
              </p:cNvGrpSpPr>
              <p:nvPr/>
            </p:nvGrpSpPr>
            <p:grpSpPr bwMode="auto">
              <a:xfrm>
                <a:off x="4224" y="2400"/>
                <a:ext cx="168" cy="192"/>
                <a:chOff x="1008" y="1584"/>
                <a:chExt cx="336" cy="384"/>
              </a:xfrm>
            </p:grpSpPr>
            <p:sp>
              <p:nvSpPr>
                <p:cNvPr id="1216" name="Rectangle 19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Rectangle 19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Rectangle 19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 name="Rectangle 19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Rectangle 19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Rectangle 19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Rectangle 19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Rectangle 19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4" name="Group 200"/>
              <p:cNvGrpSpPr>
                <a:grpSpLocks/>
              </p:cNvGrpSpPr>
              <p:nvPr/>
            </p:nvGrpSpPr>
            <p:grpSpPr bwMode="auto">
              <a:xfrm>
                <a:off x="4560" y="3072"/>
                <a:ext cx="168" cy="192"/>
                <a:chOff x="1008" y="1584"/>
                <a:chExt cx="336" cy="384"/>
              </a:xfrm>
            </p:grpSpPr>
            <p:sp>
              <p:nvSpPr>
                <p:cNvPr id="1225" name="Rectangle 20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Rectangle 20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Rectangle 20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Rectangle 20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Rectangle 20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Rectangle 20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Rectangle 20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Rectangle 20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3" name="Group 209"/>
              <p:cNvGrpSpPr>
                <a:grpSpLocks/>
              </p:cNvGrpSpPr>
              <p:nvPr/>
            </p:nvGrpSpPr>
            <p:grpSpPr bwMode="auto">
              <a:xfrm>
                <a:off x="3600" y="1824"/>
                <a:ext cx="168" cy="192"/>
                <a:chOff x="1008" y="1584"/>
                <a:chExt cx="336" cy="384"/>
              </a:xfrm>
            </p:grpSpPr>
            <p:sp>
              <p:nvSpPr>
                <p:cNvPr id="1234" name="Rectangle 21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Rectangle 21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Rectangle 21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Rectangle 21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Rectangle 21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Rectangle 21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Rectangle 21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Rectangle 21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2" name="Group 218"/>
              <p:cNvGrpSpPr>
                <a:grpSpLocks/>
              </p:cNvGrpSpPr>
              <p:nvPr/>
            </p:nvGrpSpPr>
            <p:grpSpPr bwMode="auto">
              <a:xfrm>
                <a:off x="5184" y="1824"/>
                <a:ext cx="168" cy="192"/>
                <a:chOff x="1008" y="1584"/>
                <a:chExt cx="336" cy="384"/>
              </a:xfrm>
            </p:grpSpPr>
            <p:sp>
              <p:nvSpPr>
                <p:cNvPr id="1243" name="Rectangle 21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Rectangle 22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Rectangle 22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Rectangle 22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Rectangle 22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Rectangle 22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Rectangle 22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Rectangle 22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51" name="Group 227"/>
              <p:cNvGrpSpPr>
                <a:grpSpLocks/>
              </p:cNvGrpSpPr>
              <p:nvPr/>
            </p:nvGrpSpPr>
            <p:grpSpPr bwMode="auto">
              <a:xfrm>
                <a:off x="5376" y="2736"/>
                <a:ext cx="168" cy="192"/>
                <a:chOff x="1008" y="1584"/>
                <a:chExt cx="336" cy="384"/>
              </a:xfrm>
            </p:grpSpPr>
            <p:sp>
              <p:nvSpPr>
                <p:cNvPr id="1252" name="Rectangle 22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Rectangle 22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Rectangle 23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Rectangle 23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Rectangle 23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Rectangle 23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Rectangle 23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Rectangle 23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0" name="Group 236"/>
              <p:cNvGrpSpPr>
                <a:grpSpLocks/>
              </p:cNvGrpSpPr>
              <p:nvPr/>
            </p:nvGrpSpPr>
            <p:grpSpPr bwMode="auto">
              <a:xfrm>
                <a:off x="3816" y="3840"/>
                <a:ext cx="168" cy="192"/>
                <a:chOff x="1008" y="1584"/>
                <a:chExt cx="336" cy="384"/>
              </a:xfrm>
            </p:grpSpPr>
            <p:sp>
              <p:nvSpPr>
                <p:cNvPr id="1261" name="Rectangle 23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2" name="Rectangle 23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3" name="Rectangle 23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4" name="Rectangle 24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5" name="Rectangle 24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6" name="Rectangle 24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7" name="Rectangle 24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8" name="Rectangle 24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9" name="Group 245"/>
              <p:cNvGrpSpPr>
                <a:grpSpLocks/>
              </p:cNvGrpSpPr>
              <p:nvPr/>
            </p:nvGrpSpPr>
            <p:grpSpPr bwMode="auto">
              <a:xfrm>
                <a:off x="5400" y="3840"/>
                <a:ext cx="168" cy="192"/>
                <a:chOff x="1008" y="1584"/>
                <a:chExt cx="336" cy="384"/>
              </a:xfrm>
            </p:grpSpPr>
            <p:sp>
              <p:nvSpPr>
                <p:cNvPr id="1270" name="Rectangle 24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1" name="Rectangle 24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 name="Rectangle 24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3" name="Rectangle 24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4" name="Rectangle 25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5" name="Rectangle 25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6" name="Rectangle 25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7" name="Rectangle 25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78" name="Group 254"/>
              <p:cNvGrpSpPr>
                <a:grpSpLocks/>
              </p:cNvGrpSpPr>
              <p:nvPr/>
            </p:nvGrpSpPr>
            <p:grpSpPr bwMode="auto">
              <a:xfrm>
                <a:off x="96" y="3744"/>
                <a:ext cx="168" cy="192"/>
                <a:chOff x="1008" y="1584"/>
                <a:chExt cx="336" cy="384"/>
              </a:xfrm>
            </p:grpSpPr>
            <p:sp>
              <p:nvSpPr>
                <p:cNvPr id="1279" name="Rectangle 25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 name="Rectangle 25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 name="Rectangle 25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2" name="Rectangle 25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3" name="Rectangle 25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4" name="Rectangle 26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5" name="Rectangle 26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6" name="Rectangle 26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7" name="Group 263"/>
              <p:cNvGrpSpPr>
                <a:grpSpLocks/>
              </p:cNvGrpSpPr>
              <p:nvPr/>
            </p:nvGrpSpPr>
            <p:grpSpPr bwMode="auto">
              <a:xfrm>
                <a:off x="1680" y="3744"/>
                <a:ext cx="168" cy="192"/>
                <a:chOff x="1008" y="1584"/>
                <a:chExt cx="336" cy="384"/>
              </a:xfrm>
            </p:grpSpPr>
            <p:sp>
              <p:nvSpPr>
                <p:cNvPr id="1288" name="Rectangle 26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9" name="Rectangle 26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 name="Rectangle 26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 name="Rectangle 26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 name="Rectangle 26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 name="Rectangle 26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 name="Rectangle 27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5" name="Rectangle 27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6" name="Group 272"/>
              <p:cNvGrpSpPr>
                <a:grpSpLocks/>
              </p:cNvGrpSpPr>
              <p:nvPr/>
            </p:nvGrpSpPr>
            <p:grpSpPr bwMode="auto">
              <a:xfrm>
                <a:off x="2352" y="4128"/>
                <a:ext cx="168" cy="192"/>
                <a:chOff x="1008" y="1584"/>
                <a:chExt cx="336" cy="384"/>
              </a:xfrm>
            </p:grpSpPr>
            <p:sp>
              <p:nvSpPr>
                <p:cNvPr id="1297" name="Rectangle 27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8" name="Rectangle 27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9" name="Rectangle 27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 name="Rectangle 27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 name="Rectangle 27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 name="Rectangle 27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 name="Rectangle 27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4" name="Rectangle 28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51" name="Group 327"/>
            <p:cNvGrpSpPr>
              <a:grpSpLocks/>
            </p:cNvGrpSpPr>
            <p:nvPr userDrawn="1"/>
          </p:nvGrpSpPr>
          <p:grpSpPr bwMode="auto">
            <a:xfrm>
              <a:off x="96" y="0"/>
              <a:ext cx="288" cy="672"/>
              <a:chOff x="96" y="0"/>
              <a:chExt cx="288" cy="672"/>
            </a:xfrm>
          </p:grpSpPr>
          <p:sp>
            <p:nvSpPr>
              <p:cNvPr id="1316" name="Rectangle 292"/>
              <p:cNvSpPr>
                <a:spLocks noChangeArrowheads="1"/>
              </p:cNvSpPr>
              <p:nvPr/>
            </p:nvSpPr>
            <p:spPr bwMode="ltGray">
              <a:xfrm>
                <a:off x="96" y="576"/>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6" name="Rectangle 302"/>
              <p:cNvSpPr>
                <a:spLocks noChangeArrowheads="1"/>
              </p:cNvSpPr>
              <p:nvPr/>
            </p:nvSpPr>
            <p:spPr bwMode="ltGray">
              <a:xfrm>
                <a:off x="96" y="0"/>
                <a:ext cx="288" cy="57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0" name="Group 326"/>
            <p:cNvGrpSpPr>
              <a:grpSpLocks/>
            </p:cNvGrpSpPr>
            <p:nvPr/>
          </p:nvGrpSpPr>
          <p:grpSpPr bwMode="auto">
            <a:xfrm>
              <a:off x="95" y="719"/>
              <a:ext cx="5569" cy="3505"/>
              <a:chOff x="95" y="719"/>
              <a:chExt cx="5569" cy="3505"/>
            </a:xfrm>
          </p:grpSpPr>
          <p:sp>
            <p:nvSpPr>
              <p:cNvPr id="1306" name="Rectangle 282"/>
              <p:cNvSpPr>
                <a:spLocks noChangeArrowheads="1"/>
              </p:cNvSpPr>
              <p:nvPr userDrawn="1"/>
            </p:nvSpPr>
            <p:spPr bwMode="invGray">
              <a:xfrm rot="5400000">
                <a:off x="167" y="839"/>
                <a:ext cx="9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7" name="Rectangle 283"/>
              <p:cNvSpPr>
                <a:spLocks noChangeArrowheads="1"/>
              </p:cNvSpPr>
              <p:nvPr userDrawn="1"/>
            </p:nvSpPr>
            <p:spPr bwMode="invGray">
              <a:xfrm rot="5400000">
                <a:off x="215" y="887"/>
                <a:ext cx="48" cy="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8" name="Rectangle 284"/>
              <p:cNvSpPr>
                <a:spLocks noChangeArrowheads="1"/>
              </p:cNvSpPr>
              <p:nvPr userDrawn="1"/>
            </p:nvSpPr>
            <p:spPr bwMode="invGray">
              <a:xfrm rot="5400000">
                <a:off x="287" y="767"/>
                <a:ext cx="4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9" name="Rectangle 285"/>
              <p:cNvSpPr>
                <a:spLocks noChangeArrowheads="1"/>
              </p:cNvSpPr>
              <p:nvPr userDrawn="1"/>
            </p:nvSpPr>
            <p:spPr bwMode="invGray">
              <a:xfrm rot="5400000">
                <a:off x="191" y="911"/>
                <a:ext cx="48"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 name="Rectangle 286"/>
              <p:cNvSpPr>
                <a:spLocks noChangeArrowheads="1"/>
              </p:cNvSpPr>
              <p:nvPr userDrawn="1"/>
            </p:nvSpPr>
            <p:spPr bwMode="invGray">
              <a:xfrm rot="5400000">
                <a:off x="-25" y="839"/>
                <a:ext cx="288"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 name="Rectangle 287"/>
              <p:cNvSpPr>
                <a:spLocks noChangeArrowheads="1"/>
              </p:cNvSpPr>
              <p:nvPr userDrawn="1"/>
            </p:nvSpPr>
            <p:spPr bwMode="invGray">
              <a:xfrm rot="5400000">
                <a:off x="287" y="575"/>
                <a:ext cx="48"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 name="Rectangle 288"/>
              <p:cNvSpPr>
                <a:spLocks noChangeArrowheads="1"/>
              </p:cNvSpPr>
              <p:nvPr userDrawn="1"/>
            </p:nvSpPr>
            <p:spPr bwMode="invGray">
              <a:xfrm rot="5400000">
                <a:off x="-1273" y="2471"/>
                <a:ext cx="3457" cy="4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 name="Rectangle 289"/>
              <p:cNvSpPr>
                <a:spLocks noChangeArrowheads="1"/>
              </p:cNvSpPr>
              <p:nvPr userDrawn="1"/>
            </p:nvSpPr>
            <p:spPr bwMode="invGray">
              <a:xfrm>
                <a:off x="288" y="912"/>
                <a:ext cx="240" cy="4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4" name="Rectangle 290"/>
              <p:cNvSpPr>
                <a:spLocks noChangeArrowheads="1"/>
              </p:cNvSpPr>
              <p:nvPr userDrawn="1"/>
            </p:nvSpPr>
            <p:spPr bwMode="invGray">
              <a:xfrm>
                <a:off x="528" y="912"/>
                <a:ext cx="513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 name="Rectangle 323"/>
              <p:cNvSpPr>
                <a:spLocks noChangeArrowheads="1"/>
              </p:cNvSpPr>
              <p:nvPr userDrawn="1"/>
            </p:nvSpPr>
            <p:spPr bwMode="invGray">
              <a:xfrm rot="5400000">
                <a:off x="263" y="935"/>
                <a:ext cx="192"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2" name="Group 328"/>
            <p:cNvGrpSpPr>
              <a:grpSpLocks/>
            </p:cNvGrpSpPr>
            <p:nvPr userDrawn="1"/>
          </p:nvGrpSpPr>
          <p:grpSpPr bwMode="auto">
            <a:xfrm>
              <a:off x="96" y="1104"/>
              <a:ext cx="288" cy="3120"/>
              <a:chOff x="96" y="1104"/>
              <a:chExt cx="288" cy="3120"/>
            </a:xfrm>
          </p:grpSpPr>
          <p:sp>
            <p:nvSpPr>
              <p:cNvPr id="1315" name="Rectangle 291"/>
              <p:cNvSpPr>
                <a:spLocks noChangeArrowheads="1"/>
              </p:cNvSpPr>
              <p:nvPr/>
            </p:nvSpPr>
            <p:spPr bwMode="ltGray">
              <a:xfrm>
                <a:off x="96" y="1104"/>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 name="Rectangle 321"/>
              <p:cNvSpPr>
                <a:spLocks noChangeArrowheads="1"/>
              </p:cNvSpPr>
              <p:nvPr/>
            </p:nvSpPr>
            <p:spPr bwMode="ltGray">
              <a:xfrm>
                <a:off x="96" y="1200"/>
                <a:ext cx="288" cy="302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6" name="Rectangle 2"/>
          <p:cNvSpPr>
            <a:spLocks noGrp="1" noChangeArrowheads="1"/>
          </p:cNvSpPr>
          <p:nvPr>
            <p:ph type="title"/>
          </p:nvPr>
        </p:nvSpPr>
        <p:spPr bwMode="auto">
          <a:xfrm>
            <a:off x="1066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1066800" y="1752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1066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9DEECEF0-E84A-4EBA-BB22-BAA2982F0ABE}" type="datetimeFigureOut">
              <a:rPr lang="en-US" smtClean="0"/>
              <a:t>6/26/2018</a:t>
            </a:fld>
            <a:endParaRPr lang="en-US"/>
          </a:p>
        </p:txBody>
      </p:sp>
      <p:sp>
        <p:nvSpPr>
          <p:cNvPr id="1029" name="Rectangle 5"/>
          <p:cNvSpPr>
            <a:spLocks noGrp="1" noChangeArrowheads="1"/>
          </p:cNvSpPr>
          <p:nvPr>
            <p:ph type="ftr" sz="quarter" idx="3"/>
          </p:nvPr>
        </p:nvSpPr>
        <p:spPr bwMode="auto">
          <a:xfrm>
            <a:off x="3505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BB455464-71EF-445C-BA22-73D0D01DA7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Impact" pitchFamily="34" charset="0"/>
        </a:defRPr>
      </a:lvl2pPr>
      <a:lvl3pPr algn="ctr" rtl="0" eaLnBrk="1" fontAlgn="base" hangingPunct="1">
        <a:spcBef>
          <a:spcPct val="0"/>
        </a:spcBef>
        <a:spcAft>
          <a:spcPct val="0"/>
        </a:spcAft>
        <a:defRPr sz="4400">
          <a:solidFill>
            <a:schemeClr val="tx2"/>
          </a:solidFill>
          <a:latin typeface="Impact" pitchFamily="34" charset="0"/>
        </a:defRPr>
      </a:lvl3pPr>
      <a:lvl4pPr algn="ctr" rtl="0" eaLnBrk="1" fontAlgn="base" hangingPunct="1">
        <a:spcBef>
          <a:spcPct val="0"/>
        </a:spcBef>
        <a:spcAft>
          <a:spcPct val="0"/>
        </a:spcAft>
        <a:defRPr sz="4400">
          <a:solidFill>
            <a:schemeClr val="tx2"/>
          </a:solidFill>
          <a:latin typeface="Impact" pitchFamily="34" charset="0"/>
        </a:defRPr>
      </a:lvl4pPr>
      <a:lvl5pPr algn="ctr" rtl="0" eaLnBrk="1" fontAlgn="base" hangingPunct="1">
        <a:spcBef>
          <a:spcPct val="0"/>
        </a:spcBef>
        <a:spcAft>
          <a:spcPct val="0"/>
        </a:spcAft>
        <a:defRPr sz="4400">
          <a:solidFill>
            <a:schemeClr val="tx2"/>
          </a:solidFill>
          <a:latin typeface="Impact" pitchFamily="34" charset="0"/>
        </a:defRPr>
      </a:lvl5pPr>
      <a:lvl6pPr marL="457200" algn="ctr" rtl="0" eaLnBrk="1" fontAlgn="base" hangingPunct="1">
        <a:spcBef>
          <a:spcPct val="0"/>
        </a:spcBef>
        <a:spcAft>
          <a:spcPct val="0"/>
        </a:spcAft>
        <a:defRPr sz="4400">
          <a:solidFill>
            <a:schemeClr val="tx2"/>
          </a:solidFill>
          <a:latin typeface="Impact" pitchFamily="34" charset="0"/>
        </a:defRPr>
      </a:lvl6pPr>
      <a:lvl7pPr marL="914400" algn="ctr" rtl="0" eaLnBrk="1" fontAlgn="base" hangingPunct="1">
        <a:spcBef>
          <a:spcPct val="0"/>
        </a:spcBef>
        <a:spcAft>
          <a:spcPct val="0"/>
        </a:spcAft>
        <a:defRPr sz="4400">
          <a:solidFill>
            <a:schemeClr val="tx2"/>
          </a:solidFill>
          <a:latin typeface="Impact" pitchFamily="34" charset="0"/>
        </a:defRPr>
      </a:lvl7pPr>
      <a:lvl8pPr marL="1371600" algn="ctr" rtl="0" eaLnBrk="1" fontAlgn="base" hangingPunct="1">
        <a:spcBef>
          <a:spcPct val="0"/>
        </a:spcBef>
        <a:spcAft>
          <a:spcPct val="0"/>
        </a:spcAft>
        <a:defRPr sz="4400">
          <a:solidFill>
            <a:schemeClr val="tx2"/>
          </a:solidFill>
          <a:latin typeface="Impact" pitchFamily="34" charset="0"/>
        </a:defRPr>
      </a:lvl8pPr>
      <a:lvl9pPr marL="1828800" algn="ctr" rtl="0" eaLnBrk="1" fontAlgn="base" hangingPunct="1">
        <a:spcBef>
          <a:spcPct val="0"/>
        </a:spcBef>
        <a:spcAft>
          <a:spcPct val="0"/>
        </a:spcAft>
        <a:defRPr sz="4400">
          <a:solidFill>
            <a:schemeClr val="tx2"/>
          </a:solidFill>
          <a:latin typeface="Impact" pitchFamily="34" charset="0"/>
        </a:defRPr>
      </a:lvl9pPr>
    </p:titleStyle>
    <p:bodyStyle>
      <a:lvl1pPr marL="222250" indent="-222250" algn="l" rtl="0" eaLnBrk="1" fontAlgn="base" hangingPunct="1">
        <a:spcBef>
          <a:spcPct val="20000"/>
        </a:spcBef>
        <a:spcAft>
          <a:spcPct val="0"/>
        </a:spcAft>
        <a:buClr>
          <a:schemeClr val="hlink"/>
        </a:buClr>
        <a:buChar char="•"/>
        <a:defRPr sz="3200">
          <a:solidFill>
            <a:schemeClr val="tx1"/>
          </a:solidFill>
          <a:latin typeface="+mn-lt"/>
          <a:ea typeface="+mn-ea"/>
          <a:cs typeface="+mn-cs"/>
        </a:defRPr>
      </a:lvl1pPr>
      <a:lvl2pPr marL="630238" indent="-173038" algn="l" rtl="0" eaLnBrk="1" fontAlgn="base" hangingPunct="1">
        <a:spcBef>
          <a:spcPct val="20000"/>
        </a:spcBef>
        <a:spcAft>
          <a:spcPct val="0"/>
        </a:spcAft>
        <a:buClr>
          <a:schemeClr val="accent2"/>
        </a:buClr>
        <a:buChar char="•"/>
        <a:defRPr sz="2800">
          <a:solidFill>
            <a:schemeClr val="tx1"/>
          </a:solidFill>
          <a:latin typeface="+mn-lt"/>
        </a:defRPr>
      </a:lvl2pPr>
      <a:lvl3pPr marL="1089025" indent="-174625" algn="l" rtl="0" eaLnBrk="1" fontAlgn="base" hangingPunct="1">
        <a:spcBef>
          <a:spcPct val="20000"/>
        </a:spcBef>
        <a:spcAft>
          <a:spcPct val="0"/>
        </a:spcAft>
        <a:buClr>
          <a:schemeClr val="accent1"/>
        </a:buClr>
        <a:buChar char="•"/>
        <a:defRPr sz="2400">
          <a:solidFill>
            <a:schemeClr val="tx1"/>
          </a:solidFill>
          <a:latin typeface="+mn-lt"/>
        </a:defRPr>
      </a:lvl3pPr>
      <a:lvl4pPr marL="1546225" indent="-174625" algn="l" rtl="0" eaLnBrk="1" fontAlgn="base" hangingPunct="1">
        <a:spcBef>
          <a:spcPct val="20000"/>
        </a:spcBef>
        <a:spcAft>
          <a:spcPct val="0"/>
        </a:spcAft>
        <a:buClr>
          <a:schemeClr val="bg2"/>
        </a:buClr>
        <a:buChar char="•"/>
        <a:defRPr sz="2000">
          <a:solidFill>
            <a:schemeClr val="tx1"/>
          </a:solidFill>
          <a:latin typeface="+mn-lt"/>
        </a:defRPr>
      </a:lvl4pPr>
      <a:lvl5pPr marL="2003425" indent="-174625" algn="l" rtl="0" eaLnBrk="1" fontAlgn="base" hangingPunct="1">
        <a:spcBef>
          <a:spcPct val="20000"/>
        </a:spcBef>
        <a:spcAft>
          <a:spcPct val="0"/>
        </a:spcAft>
        <a:buChar char="•"/>
        <a:defRPr sz="2000">
          <a:solidFill>
            <a:schemeClr val="tx1"/>
          </a:solidFill>
          <a:latin typeface="+mn-lt"/>
        </a:defRPr>
      </a:lvl5pPr>
      <a:lvl6pPr marL="2460625" indent="-174625" algn="l" rtl="0" eaLnBrk="1" fontAlgn="base" hangingPunct="1">
        <a:spcBef>
          <a:spcPct val="20000"/>
        </a:spcBef>
        <a:spcAft>
          <a:spcPct val="0"/>
        </a:spcAft>
        <a:buChar char="•"/>
        <a:defRPr sz="2000">
          <a:solidFill>
            <a:schemeClr val="tx1"/>
          </a:solidFill>
          <a:latin typeface="+mn-lt"/>
        </a:defRPr>
      </a:lvl6pPr>
      <a:lvl7pPr marL="2917825" indent="-174625" algn="l" rtl="0" eaLnBrk="1" fontAlgn="base" hangingPunct="1">
        <a:spcBef>
          <a:spcPct val="20000"/>
        </a:spcBef>
        <a:spcAft>
          <a:spcPct val="0"/>
        </a:spcAft>
        <a:buChar char="•"/>
        <a:defRPr sz="2000">
          <a:solidFill>
            <a:schemeClr val="tx1"/>
          </a:solidFill>
          <a:latin typeface="+mn-lt"/>
        </a:defRPr>
      </a:lvl7pPr>
      <a:lvl8pPr marL="3375025" indent="-174625" algn="l" rtl="0" eaLnBrk="1" fontAlgn="base" hangingPunct="1">
        <a:spcBef>
          <a:spcPct val="20000"/>
        </a:spcBef>
        <a:spcAft>
          <a:spcPct val="0"/>
        </a:spcAft>
        <a:buChar char="•"/>
        <a:defRPr sz="2000">
          <a:solidFill>
            <a:schemeClr val="tx1"/>
          </a:solidFill>
          <a:latin typeface="+mn-lt"/>
        </a:defRPr>
      </a:lvl8pPr>
      <a:lvl9pPr marL="3832225" indent="-174625"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bioconductor.org/packages/release/bioc/html/vbmp.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Bayesian</a:t>
            </a:r>
            <a:endParaRPr lang="en-US" dirty="0"/>
          </a:p>
        </p:txBody>
      </p:sp>
    </p:spTree>
    <p:extLst>
      <p:ext uri="{BB962C8B-B14F-4D97-AF65-F5344CB8AC3E}">
        <p14:creationId xmlns:p14="http://schemas.microsoft.com/office/powerpoint/2010/main" val="166311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 conditional probability</a:t>
            </a:r>
            <a:endParaRPr lang="en-US" dirty="0"/>
          </a:p>
        </p:txBody>
      </p:sp>
      <p:sp>
        <p:nvSpPr>
          <p:cNvPr id="3" name="Content Placeholder 2"/>
          <p:cNvSpPr>
            <a:spLocks noGrp="1"/>
          </p:cNvSpPr>
          <p:nvPr>
            <p:ph idx="1"/>
          </p:nvPr>
        </p:nvSpPr>
        <p:spPr/>
        <p:txBody>
          <a:bodyPr/>
          <a:lstStyle/>
          <a:p>
            <a:r>
              <a:rPr lang="en-US" sz="1800" dirty="0" smtClean="0"/>
              <a:t>Suppose, out of all the 4 championship races (F1) between Niki </a:t>
            </a:r>
            <a:r>
              <a:rPr lang="en-US" sz="1800" dirty="0" err="1" smtClean="0"/>
              <a:t>Lauda</a:t>
            </a:r>
            <a:r>
              <a:rPr lang="en-US" sz="1800" dirty="0" smtClean="0"/>
              <a:t> and James hunt, Niki won 3 times while James managed only 1.</a:t>
            </a:r>
          </a:p>
          <a:p>
            <a:endParaRPr lang="en-US" sz="1800" dirty="0" smtClean="0"/>
          </a:p>
          <a:p>
            <a:r>
              <a:rPr lang="en-US" sz="1800" dirty="0" smtClean="0"/>
              <a:t>So, if you were to bet on the winner of next race, who would he be ?</a:t>
            </a:r>
          </a:p>
          <a:p>
            <a:endParaRPr lang="en-US" sz="1800" dirty="0" smtClean="0"/>
          </a:p>
          <a:p>
            <a:r>
              <a:rPr lang="en-US" sz="1800" dirty="0" smtClean="0"/>
              <a:t>I bet you would say Niki </a:t>
            </a:r>
            <a:r>
              <a:rPr lang="en-US" sz="1800" dirty="0" err="1" smtClean="0"/>
              <a:t>Lauda</a:t>
            </a:r>
            <a:r>
              <a:rPr lang="en-US" sz="1800" dirty="0" smtClean="0"/>
              <a:t>.</a:t>
            </a:r>
          </a:p>
          <a:p>
            <a:endParaRPr lang="en-US" sz="1800" dirty="0" smtClean="0"/>
          </a:p>
          <a:p>
            <a:r>
              <a:rPr lang="en-US" sz="1800" dirty="0" smtClean="0"/>
              <a:t>Here’s the twist. What if you are told that it rained once when James won and once when Niki won and it is definite that it will rain on the next date. So, who would you bet your money on now ?</a:t>
            </a:r>
          </a:p>
          <a:p>
            <a:endParaRPr lang="en-US" sz="1800" dirty="0" smtClean="0"/>
          </a:p>
          <a:p>
            <a:r>
              <a:rPr lang="en-US" sz="1800" dirty="0" smtClean="0"/>
              <a:t>By intuition, it is easy to see that chances of winning for James have increased drastically. But the question is: how much ?</a:t>
            </a:r>
          </a:p>
          <a:p>
            <a:endParaRPr lang="en-US" dirty="0"/>
          </a:p>
        </p:txBody>
      </p:sp>
    </p:spTree>
    <p:extLst>
      <p:ext uri="{BB962C8B-B14F-4D97-AF65-F5344CB8AC3E}">
        <p14:creationId xmlns:p14="http://schemas.microsoft.com/office/powerpoint/2010/main" val="213633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Linear </a:t>
            </a:r>
            <a:r>
              <a:rPr lang="en-US" dirty="0" smtClean="0">
                <a:solidFill>
                  <a:schemeClr val="tx1"/>
                </a:solidFill>
                <a:latin typeface="+mn-lt"/>
                <a:ea typeface="+mn-ea"/>
                <a:cs typeface="+mn-cs"/>
              </a:rPr>
              <a:t>Algebra</a:t>
            </a:r>
          </a:p>
          <a:p>
            <a:r>
              <a:rPr lang="en-US" dirty="0">
                <a:solidFill>
                  <a:schemeClr val="tx1"/>
                </a:solidFill>
                <a:latin typeface="+mn-lt"/>
                <a:ea typeface="+mn-ea"/>
                <a:cs typeface="+mn-cs"/>
              </a:rPr>
              <a:t>Probability and Basic </a:t>
            </a:r>
            <a:r>
              <a:rPr lang="en-US" dirty="0" smtClean="0">
                <a:solidFill>
                  <a:schemeClr val="tx1"/>
                </a:solidFill>
                <a:latin typeface="+mn-lt"/>
                <a:ea typeface="+mn-ea"/>
                <a:cs typeface="+mn-cs"/>
              </a:rPr>
              <a:t>Statistics</a:t>
            </a:r>
          </a:p>
          <a:p>
            <a:endParaRPr lang="en-US" dirty="0"/>
          </a:p>
        </p:txBody>
      </p:sp>
    </p:spTree>
    <p:extLst>
      <p:ext uri="{BB962C8B-B14F-4D97-AF65-F5344CB8AC3E}">
        <p14:creationId xmlns:p14="http://schemas.microsoft.com/office/powerpoint/2010/main" val="226553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smtClean="0"/>
              <a:t>Suppose, B be the event of winning of James Hunt. A be the event of raining. Therefore,</a:t>
            </a:r>
          </a:p>
          <a:p>
            <a:endParaRPr lang="en-US" sz="1600" dirty="0" smtClean="0"/>
          </a:p>
          <a:p>
            <a:r>
              <a:rPr lang="en-US" sz="1600" dirty="0" smtClean="0"/>
              <a:t>P(A) =1/2, since it rained twice out of four days.</a:t>
            </a:r>
          </a:p>
          <a:p>
            <a:r>
              <a:rPr lang="en-US" sz="1600" dirty="0" smtClean="0"/>
              <a:t>P(B) is 1/4, since James won only one race out of four.</a:t>
            </a:r>
          </a:p>
          <a:p>
            <a:r>
              <a:rPr lang="en-US" sz="1600" dirty="0" smtClean="0"/>
              <a:t>P(A|B)=1, since it rained every time when James won.</a:t>
            </a:r>
          </a:p>
          <a:p>
            <a:r>
              <a:rPr lang="en-US" sz="1600" dirty="0" smtClean="0"/>
              <a:t>Substituting the values in the conditional probability formula, we get the probability to be around 50%, which is almost the double of 25% when rain was not taken into account (Solve it at your end).</a:t>
            </a:r>
          </a:p>
          <a:p>
            <a:endParaRPr lang="en-US" sz="1600" dirty="0" smtClean="0"/>
          </a:p>
          <a:p>
            <a:r>
              <a:rPr lang="en-US" sz="1600" dirty="0" smtClean="0"/>
              <a:t>This further strengthened our belief  of  James winning in </a:t>
            </a:r>
            <a:r>
              <a:rPr lang="en-US" sz="1600" b="1" dirty="0" smtClean="0">
                <a:solidFill>
                  <a:schemeClr val="tx2"/>
                </a:solidFill>
              </a:rPr>
              <a:t>the light of new evidence </a:t>
            </a:r>
            <a:r>
              <a:rPr lang="en-US" sz="1600" b="1" dirty="0" err="1" smtClean="0">
                <a:solidFill>
                  <a:schemeClr val="tx2"/>
                </a:solidFill>
              </a:rPr>
              <a:t>i.e</a:t>
            </a:r>
            <a:r>
              <a:rPr lang="en-US" sz="1600" b="1" dirty="0" smtClean="0">
                <a:solidFill>
                  <a:schemeClr val="tx2"/>
                </a:solidFill>
              </a:rPr>
              <a:t> rain. </a:t>
            </a:r>
            <a:r>
              <a:rPr lang="en-US" sz="1600" dirty="0" smtClean="0"/>
              <a:t>You must be wondering that this formula bears close resemblance to something you might have heard a lot about. Think!</a:t>
            </a:r>
          </a:p>
          <a:p>
            <a:endParaRPr lang="en-US" sz="1600" dirty="0" smtClean="0"/>
          </a:p>
          <a:p>
            <a:r>
              <a:rPr lang="en-US" sz="1600" dirty="0" smtClean="0"/>
              <a:t>Probably, you guessed it right. It looks like Bayes Theorem.</a:t>
            </a:r>
          </a:p>
          <a:p>
            <a:endParaRPr lang="en-US" sz="1600" dirty="0"/>
          </a:p>
        </p:txBody>
      </p:sp>
    </p:spTree>
    <p:extLst>
      <p:ext uri="{BB962C8B-B14F-4D97-AF65-F5344CB8AC3E}">
        <p14:creationId xmlns:p14="http://schemas.microsoft.com/office/powerpoint/2010/main" val="365248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Models are the mathematical formulation of the observed events. </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Parameters </a:t>
            </a:r>
            <a:r>
              <a:rPr lang="en-US" dirty="0">
                <a:solidFill>
                  <a:schemeClr val="tx1"/>
                </a:solidFill>
                <a:latin typeface="+mn-lt"/>
                <a:ea typeface="+mn-ea"/>
                <a:cs typeface="+mn-cs"/>
              </a:rPr>
              <a:t>are the factors in the models affecting the observed </a:t>
            </a:r>
            <a:r>
              <a:rPr lang="en-US" dirty="0" smtClean="0">
                <a:solidFill>
                  <a:schemeClr val="tx1"/>
                </a:solidFill>
                <a:latin typeface="+mn-lt"/>
                <a:ea typeface="+mn-ea"/>
                <a:cs typeface="+mn-cs"/>
              </a:rPr>
              <a:t>data</a:t>
            </a:r>
            <a:r>
              <a:rPr lang="en-US"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187418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Prior – before experiment</a:t>
            </a:r>
          </a:p>
          <a:p>
            <a:r>
              <a:rPr lang="en-US" dirty="0" smtClean="0"/>
              <a:t>Posterior – After experiment/evidence</a:t>
            </a:r>
          </a:p>
          <a:p>
            <a:r>
              <a:rPr lang="en-US" dirty="0">
                <a:solidFill>
                  <a:schemeClr val="tx1"/>
                </a:solidFill>
                <a:latin typeface="+mn-lt"/>
                <a:ea typeface="+mn-ea"/>
                <a:cs typeface="+mn-cs"/>
              </a:rPr>
              <a:t>To define our model correctly , we need two mathematical models before hand. One to represent the </a:t>
            </a:r>
            <a:r>
              <a:rPr lang="en-US" b="1" i="1" dirty="0">
                <a:solidFill>
                  <a:schemeClr val="tx1"/>
                </a:solidFill>
                <a:latin typeface="+mn-lt"/>
                <a:ea typeface="+mn-ea"/>
                <a:cs typeface="+mn-cs"/>
              </a:rPr>
              <a:t>likelihood function P(</a:t>
            </a:r>
            <a:r>
              <a:rPr lang="en-US" b="1" i="1" dirty="0" err="1">
                <a:solidFill>
                  <a:schemeClr val="tx1"/>
                </a:solidFill>
                <a:latin typeface="+mn-lt"/>
                <a:ea typeface="+mn-ea"/>
                <a:cs typeface="+mn-cs"/>
              </a:rPr>
              <a:t>D|θ</a:t>
            </a:r>
            <a:r>
              <a:rPr lang="en-US" b="1" i="1" dirty="0">
                <a:solidFill>
                  <a:schemeClr val="tx1"/>
                </a:solidFill>
                <a:latin typeface="+mn-lt"/>
                <a:ea typeface="+mn-ea"/>
                <a:cs typeface="+mn-cs"/>
              </a:rPr>
              <a:t>) </a:t>
            </a:r>
            <a:r>
              <a:rPr lang="en-US" dirty="0">
                <a:solidFill>
                  <a:schemeClr val="tx1"/>
                </a:solidFill>
                <a:latin typeface="+mn-lt"/>
                <a:ea typeface="+mn-ea"/>
                <a:cs typeface="+mn-cs"/>
              </a:rPr>
              <a:t> and the other for representing the distribution of </a:t>
            </a:r>
            <a:r>
              <a:rPr lang="en-US" b="1" i="1" dirty="0">
                <a:solidFill>
                  <a:schemeClr val="tx1"/>
                </a:solidFill>
                <a:latin typeface="+mn-lt"/>
                <a:ea typeface="+mn-ea"/>
                <a:cs typeface="+mn-cs"/>
              </a:rPr>
              <a:t>prior beliefs . </a:t>
            </a:r>
            <a:r>
              <a:rPr lang="en-US" dirty="0">
                <a:solidFill>
                  <a:schemeClr val="tx1"/>
                </a:solidFill>
                <a:latin typeface="+mn-lt"/>
                <a:ea typeface="+mn-ea"/>
                <a:cs typeface="+mn-cs"/>
              </a:rPr>
              <a:t>The product of these two gives the </a:t>
            </a:r>
            <a:r>
              <a:rPr lang="en-US" b="1" i="1" dirty="0">
                <a:solidFill>
                  <a:schemeClr val="tx1"/>
                </a:solidFill>
                <a:latin typeface="+mn-lt"/>
                <a:ea typeface="+mn-ea"/>
                <a:cs typeface="+mn-cs"/>
              </a:rPr>
              <a:t>posterior belief P(</a:t>
            </a:r>
            <a:r>
              <a:rPr lang="en-US" b="1" i="1" dirty="0" err="1">
                <a:solidFill>
                  <a:schemeClr val="tx1"/>
                </a:solidFill>
                <a:latin typeface="+mn-lt"/>
                <a:ea typeface="+mn-ea"/>
                <a:cs typeface="+mn-cs"/>
              </a:rPr>
              <a:t>θ|D</a:t>
            </a:r>
            <a:r>
              <a:rPr lang="en-US" b="1" i="1" dirty="0">
                <a:solidFill>
                  <a:schemeClr val="tx1"/>
                </a:solidFill>
                <a:latin typeface="+mn-lt"/>
                <a:ea typeface="+mn-ea"/>
                <a:cs typeface="+mn-cs"/>
              </a:rPr>
              <a:t>)</a:t>
            </a:r>
            <a:r>
              <a:rPr lang="en-US" dirty="0">
                <a:solidFill>
                  <a:schemeClr val="tx1"/>
                </a:solidFill>
                <a:latin typeface="+mn-lt"/>
                <a:ea typeface="+mn-ea"/>
                <a:cs typeface="+mn-cs"/>
              </a:rPr>
              <a:t> distribution.</a:t>
            </a:r>
            <a:endParaRPr lang="en-US" dirty="0"/>
          </a:p>
        </p:txBody>
      </p:sp>
    </p:spTree>
    <p:extLst>
      <p:ext uri="{BB962C8B-B14F-4D97-AF65-F5344CB8AC3E}">
        <p14:creationId xmlns:p14="http://schemas.microsoft.com/office/powerpoint/2010/main" val="281872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1"/>
                </a:solidFill>
                <a:latin typeface="+mn-lt"/>
                <a:ea typeface="+mn-ea"/>
                <a:cs typeface="+mn-cs"/>
              </a:rPr>
              <a:t>Bernoulli likelihood function</a:t>
            </a:r>
          </a:p>
          <a:p>
            <a:r>
              <a:rPr lang="en-US" dirty="0">
                <a:solidFill>
                  <a:schemeClr val="tx1"/>
                </a:solidFill>
                <a:latin typeface="+mn-lt"/>
                <a:ea typeface="+mn-ea"/>
                <a:cs typeface="+mn-cs"/>
              </a:rPr>
              <a:t>no previous </a:t>
            </a:r>
            <a:r>
              <a:rPr lang="en-US" dirty="0" smtClean="0">
                <a:solidFill>
                  <a:schemeClr val="tx1"/>
                </a:solidFill>
                <a:latin typeface="+mn-lt"/>
                <a:ea typeface="+mn-ea"/>
                <a:cs typeface="+mn-cs"/>
              </a:rPr>
              <a:t>experience – No prior belief -  </a:t>
            </a:r>
            <a:r>
              <a:rPr lang="en-US" dirty="0">
                <a:solidFill>
                  <a:schemeClr val="tx1"/>
                </a:solidFill>
                <a:latin typeface="+mn-lt"/>
                <a:ea typeface="+mn-ea"/>
                <a:cs typeface="+mn-cs"/>
              </a:rPr>
              <a:t>uninformative priors</a:t>
            </a:r>
            <a:endParaRPr lang="en-US" dirty="0"/>
          </a:p>
        </p:txBody>
      </p:sp>
    </p:spTree>
    <p:extLst>
      <p:ext uri="{BB962C8B-B14F-4D97-AF65-F5344CB8AC3E}">
        <p14:creationId xmlns:p14="http://schemas.microsoft.com/office/powerpoint/2010/main" val="227395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2757" y="1752600"/>
            <a:ext cx="534048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042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Code</a:t>
            </a:r>
            <a:endParaRPr lang="en-US" dirty="0"/>
          </a:p>
        </p:txBody>
      </p:sp>
      <p:sp>
        <p:nvSpPr>
          <p:cNvPr id="3" name="Content Placeholder 2"/>
          <p:cNvSpPr>
            <a:spLocks noGrp="1"/>
          </p:cNvSpPr>
          <p:nvPr>
            <p:ph idx="1"/>
          </p:nvPr>
        </p:nvSpPr>
        <p:spPr/>
        <p:txBody>
          <a:bodyPr/>
          <a:lstStyle/>
          <a:p>
            <a:r>
              <a:rPr lang="en-US" sz="2800" b="1" dirty="0" smtClean="0">
                <a:solidFill>
                  <a:schemeClr val="tx2"/>
                </a:solidFill>
              </a:rPr>
              <a:t>library(stats)</a:t>
            </a:r>
          </a:p>
          <a:p>
            <a:r>
              <a:rPr lang="en-US" sz="2800" b="1" dirty="0" smtClean="0">
                <a:solidFill>
                  <a:schemeClr val="tx2"/>
                </a:solidFill>
              </a:rPr>
              <a:t>par(</a:t>
            </a:r>
            <a:r>
              <a:rPr lang="en-US" sz="2800" b="1" dirty="0" err="1" smtClean="0">
                <a:solidFill>
                  <a:schemeClr val="tx2"/>
                </a:solidFill>
              </a:rPr>
              <a:t>mfrow</a:t>
            </a:r>
            <a:r>
              <a:rPr lang="en-US" sz="2800" b="1" dirty="0" smtClean="0">
                <a:solidFill>
                  <a:schemeClr val="tx2"/>
                </a:solidFill>
              </a:rPr>
              <a:t>=c(3,2))</a:t>
            </a:r>
          </a:p>
          <a:p>
            <a:r>
              <a:rPr lang="en-US" sz="2800" b="1" dirty="0" smtClean="0">
                <a:solidFill>
                  <a:schemeClr val="tx2"/>
                </a:solidFill>
              </a:rPr>
              <a:t>x=</a:t>
            </a:r>
            <a:r>
              <a:rPr lang="en-US" sz="2800" b="1" dirty="0" err="1" smtClean="0">
                <a:solidFill>
                  <a:schemeClr val="tx2"/>
                </a:solidFill>
              </a:rPr>
              <a:t>seq</a:t>
            </a:r>
            <a:r>
              <a:rPr lang="en-US" sz="2800" b="1" dirty="0" smtClean="0">
                <a:solidFill>
                  <a:schemeClr val="tx2"/>
                </a:solidFill>
              </a:rPr>
              <a:t>(0,1,by=0.1)</a:t>
            </a:r>
          </a:p>
          <a:p>
            <a:r>
              <a:rPr lang="en-US" sz="2800" b="1" dirty="0" smtClean="0">
                <a:solidFill>
                  <a:schemeClr val="tx2"/>
                </a:solidFill>
              </a:rPr>
              <a:t>alpha=c(0,2,10,20,50,500)</a:t>
            </a:r>
          </a:p>
          <a:p>
            <a:r>
              <a:rPr lang="en-US" sz="2800" b="1" dirty="0" smtClean="0">
                <a:solidFill>
                  <a:schemeClr val="tx2"/>
                </a:solidFill>
              </a:rPr>
              <a:t>beta=c(0,2,8,11,27,232)</a:t>
            </a:r>
          </a:p>
          <a:p>
            <a:r>
              <a:rPr lang="en-US" sz="2800" b="1" dirty="0" smtClean="0">
                <a:solidFill>
                  <a:schemeClr val="tx2"/>
                </a:solidFill>
              </a:rPr>
              <a:t>for(</a:t>
            </a:r>
            <a:r>
              <a:rPr lang="en-US" sz="2800" b="1" dirty="0" err="1" smtClean="0">
                <a:solidFill>
                  <a:schemeClr val="tx2"/>
                </a:solidFill>
              </a:rPr>
              <a:t>i</a:t>
            </a:r>
            <a:r>
              <a:rPr lang="en-US" sz="2800" b="1" dirty="0" smtClean="0">
                <a:solidFill>
                  <a:schemeClr val="tx2"/>
                </a:solidFill>
              </a:rPr>
              <a:t> in 1:length(alpha)){</a:t>
            </a:r>
          </a:p>
          <a:p>
            <a:r>
              <a:rPr lang="en-US" sz="2800" b="1" dirty="0" smtClean="0">
                <a:solidFill>
                  <a:schemeClr val="tx2"/>
                </a:solidFill>
              </a:rPr>
              <a:t>  y&lt;-</a:t>
            </a:r>
            <a:r>
              <a:rPr lang="en-US" sz="2800" b="1" dirty="0" err="1" smtClean="0">
                <a:solidFill>
                  <a:schemeClr val="tx2"/>
                </a:solidFill>
              </a:rPr>
              <a:t>dbeta</a:t>
            </a:r>
            <a:r>
              <a:rPr lang="en-US" sz="2800" b="1" dirty="0" smtClean="0">
                <a:solidFill>
                  <a:schemeClr val="tx2"/>
                </a:solidFill>
              </a:rPr>
              <a:t>(x,shape1=alpha[</a:t>
            </a:r>
            <a:r>
              <a:rPr lang="en-US" sz="2800" b="1" dirty="0" err="1" smtClean="0">
                <a:solidFill>
                  <a:schemeClr val="tx2"/>
                </a:solidFill>
              </a:rPr>
              <a:t>i</a:t>
            </a:r>
            <a:r>
              <a:rPr lang="en-US" sz="2800" b="1" dirty="0" smtClean="0">
                <a:solidFill>
                  <a:schemeClr val="tx2"/>
                </a:solidFill>
              </a:rPr>
              <a:t>],shape2=beta[</a:t>
            </a:r>
            <a:r>
              <a:rPr lang="en-US" sz="2800" b="1" dirty="0" err="1" smtClean="0">
                <a:solidFill>
                  <a:schemeClr val="tx2"/>
                </a:solidFill>
              </a:rPr>
              <a:t>i</a:t>
            </a:r>
            <a:r>
              <a:rPr lang="en-US" sz="2800" b="1" dirty="0" smtClean="0">
                <a:solidFill>
                  <a:schemeClr val="tx2"/>
                </a:solidFill>
              </a:rPr>
              <a:t>])</a:t>
            </a:r>
          </a:p>
          <a:p>
            <a:r>
              <a:rPr lang="en-US" sz="2800" b="1" dirty="0" smtClean="0">
                <a:solidFill>
                  <a:schemeClr val="tx2"/>
                </a:solidFill>
              </a:rPr>
              <a:t>  plot(</a:t>
            </a:r>
            <a:r>
              <a:rPr lang="en-US" sz="2800" b="1" dirty="0" err="1" smtClean="0">
                <a:solidFill>
                  <a:schemeClr val="tx2"/>
                </a:solidFill>
              </a:rPr>
              <a:t>x,y,type</a:t>
            </a:r>
            <a:r>
              <a:rPr lang="en-US" sz="2800" b="1" dirty="0" smtClean="0">
                <a:solidFill>
                  <a:schemeClr val="tx2"/>
                </a:solidFill>
              </a:rPr>
              <a:t>="l")</a:t>
            </a:r>
          </a:p>
          <a:p>
            <a:r>
              <a:rPr lang="en-US" sz="2800" b="1" dirty="0" smtClean="0">
                <a:solidFill>
                  <a:schemeClr val="tx2"/>
                </a:solidFill>
              </a:rPr>
              <a:t>}</a:t>
            </a:r>
          </a:p>
          <a:p>
            <a:endParaRPr lang="en-US" dirty="0"/>
          </a:p>
        </p:txBody>
      </p:sp>
    </p:spTree>
    <p:extLst>
      <p:ext uri="{BB962C8B-B14F-4D97-AF65-F5344CB8AC3E}">
        <p14:creationId xmlns:p14="http://schemas.microsoft.com/office/powerpoint/2010/main" val="388365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518962"/>
            <a:ext cx="7772400" cy="2582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03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Bayes factor is defined as the ratio of the posterior odds to the prior odds</a:t>
            </a:r>
            <a:r>
              <a:rPr lang="en-US" dirty="0" smtClean="0">
                <a:solidFill>
                  <a:schemeClr val="tx1"/>
                </a:solidFill>
                <a:latin typeface="+mn-lt"/>
                <a:ea typeface="+mn-ea"/>
                <a:cs typeface="+mn-cs"/>
              </a:rPr>
              <a:t>,</a:t>
            </a:r>
          </a:p>
          <a:p>
            <a:endParaRPr lang="en-US" dirty="0"/>
          </a:p>
          <a:p>
            <a:r>
              <a:rPr lang="en-US" dirty="0">
                <a:solidFill>
                  <a:schemeClr val="tx1"/>
                </a:solidFill>
                <a:latin typeface="+mn-lt"/>
                <a:ea typeface="+mn-ea"/>
                <a:cs typeface="+mn-cs"/>
              </a:rPr>
              <a:t>immediate benefits of using Bayes Factor instead of p-values since they are independent of intentions and sample size</a:t>
            </a:r>
            <a:r>
              <a:rPr lang="en-US" dirty="0" smtClean="0">
                <a:solidFill>
                  <a:schemeClr val="tx1"/>
                </a:solidFill>
                <a:latin typeface="+mn-lt"/>
                <a:ea typeface="+mn-ea"/>
                <a:cs typeface="+mn-cs"/>
              </a:rPr>
              <a:t>.</a:t>
            </a:r>
          </a:p>
          <a:p>
            <a:endParaRPr lang="en-US" dirty="0"/>
          </a:p>
        </p:txBody>
      </p:sp>
    </p:spTree>
    <p:extLst>
      <p:ext uri="{BB962C8B-B14F-4D97-AF65-F5344CB8AC3E}">
        <p14:creationId xmlns:p14="http://schemas.microsoft.com/office/powerpoint/2010/main" val="174264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Bayesian statistics, named for Thomas Bayes (1701–1761), is a theory in the field of statistics in which the </a:t>
            </a:r>
          </a:p>
          <a:p>
            <a:r>
              <a:rPr lang="en-US" dirty="0" smtClean="0"/>
              <a:t>evidence about the true state of the world is </a:t>
            </a:r>
          </a:p>
          <a:p>
            <a:endParaRPr lang="en-US" dirty="0"/>
          </a:p>
          <a:p>
            <a:r>
              <a:rPr lang="en-US" dirty="0" smtClean="0"/>
              <a:t>expressed in terms of </a:t>
            </a:r>
            <a:r>
              <a:rPr lang="en-US" b="1" dirty="0" smtClean="0">
                <a:solidFill>
                  <a:schemeClr val="tx2"/>
                </a:solidFill>
              </a:rPr>
              <a:t>degrees of belief </a:t>
            </a:r>
            <a:r>
              <a:rPr lang="en-US" dirty="0" smtClean="0"/>
              <a:t>known as Bayesian probabilities.</a:t>
            </a:r>
            <a:endParaRPr lang="en-US" dirty="0"/>
          </a:p>
        </p:txBody>
      </p:sp>
    </p:spTree>
    <p:extLst>
      <p:ext uri="{BB962C8B-B14F-4D97-AF65-F5344CB8AC3E}">
        <p14:creationId xmlns:p14="http://schemas.microsoft.com/office/powerpoint/2010/main" val="323281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tx2"/>
                </a:solidFill>
                <a:latin typeface="+mj-lt"/>
                <a:ea typeface="+mj-ea"/>
                <a:cs typeface="+mj-cs"/>
              </a:rPr>
              <a:t>Specifying a </a:t>
            </a:r>
            <a:r>
              <a:rPr lang="en-US" sz="2800" b="1" dirty="0" smtClean="0">
                <a:solidFill>
                  <a:schemeClr val="tx2"/>
                </a:solidFill>
                <a:latin typeface="+mj-lt"/>
                <a:ea typeface="+mj-ea"/>
                <a:cs typeface="+mj-cs"/>
              </a:rPr>
              <a:t>Prior  </a:t>
            </a:r>
            <a:r>
              <a:rPr lang="en-US" sz="2800" b="1" dirty="0">
                <a:solidFill>
                  <a:schemeClr val="tx2"/>
                </a:solidFill>
                <a:latin typeface="+mj-lt"/>
                <a:ea typeface="+mj-ea"/>
                <a:cs typeface="+mj-cs"/>
              </a:rPr>
              <a:t>for a </a:t>
            </a:r>
            <a:r>
              <a:rPr lang="en-US" sz="2800" b="1" dirty="0" smtClean="0">
                <a:solidFill>
                  <a:schemeClr val="tx2"/>
                </a:solidFill>
                <a:latin typeface="+mj-lt"/>
                <a:ea typeface="+mj-ea"/>
                <a:cs typeface="+mj-cs"/>
              </a:rPr>
              <a:t>Proportion</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For example, if you want to estimate the proportion of people like chocolate, you might have a rough idea that the most likely value is around 0.85, but that the proportion is unlikely to be smaller than 0.60 or bigger than 0.95.</a:t>
            </a:r>
            <a:endParaRPr lang="en-US" dirty="0"/>
          </a:p>
        </p:txBody>
      </p:sp>
    </p:spTree>
    <p:extLst>
      <p:ext uri="{BB962C8B-B14F-4D97-AF65-F5344CB8AC3E}">
        <p14:creationId xmlns:p14="http://schemas.microsoft.com/office/powerpoint/2010/main" val="2259459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quantile1 &lt;- list(p=0.5, x=0.85)    # we believe the median of the prior is 0.85</a:t>
            </a:r>
          </a:p>
          <a:p>
            <a:r>
              <a:rPr lang="en-US" dirty="0" smtClean="0"/>
              <a:t>quantile2 &lt;- list(p=0.99999,x=0.95) # we believe the 99.999th percentile of the prior is 0.95</a:t>
            </a:r>
          </a:p>
          <a:p>
            <a:r>
              <a:rPr lang="en-US" dirty="0" smtClean="0"/>
              <a:t>quantile3 &lt;- list(p=0.00001,x=0.60) # we believe the 0.001st percentile of the prior is 0.60</a:t>
            </a:r>
            <a:endParaRPr lang="en-US" dirty="0"/>
          </a:p>
        </p:txBody>
      </p:sp>
    </p:spTree>
    <p:extLst>
      <p:ext uri="{BB962C8B-B14F-4D97-AF65-F5344CB8AC3E}">
        <p14:creationId xmlns:p14="http://schemas.microsoft.com/office/powerpoint/2010/main" val="401887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curve(</a:t>
            </a:r>
            <a:r>
              <a:rPr lang="en-US" b="1" dirty="0" err="1" smtClean="0">
                <a:solidFill>
                  <a:schemeClr val="tx2"/>
                </a:solidFill>
              </a:rPr>
              <a:t>dbeta</a:t>
            </a:r>
            <a:r>
              <a:rPr lang="en-US" dirty="0" smtClean="0"/>
              <a:t>(x,</a:t>
            </a:r>
            <a:r>
              <a:rPr lang="en-US" dirty="0">
                <a:solidFill>
                  <a:schemeClr val="tx1"/>
                </a:solidFill>
                <a:latin typeface="+mn-lt"/>
                <a:ea typeface="+mn-ea"/>
                <a:cs typeface="+mn-cs"/>
              </a:rPr>
              <a:t>52.22</a:t>
            </a:r>
            <a:r>
              <a:rPr lang="en-US" dirty="0" smtClean="0"/>
              <a:t>,</a:t>
            </a:r>
            <a:r>
              <a:rPr lang="en-US" dirty="0">
                <a:solidFill>
                  <a:schemeClr val="tx1"/>
                </a:solidFill>
                <a:latin typeface="+mn-lt"/>
                <a:ea typeface="+mn-ea"/>
                <a:cs typeface="+mn-cs"/>
              </a:rPr>
              <a:t>9.52105105105105</a:t>
            </a:r>
            <a:r>
              <a:rPr lang="en-US" dirty="0" smtClean="0"/>
              <a:t>)) </a:t>
            </a:r>
            <a:r>
              <a:rPr lang="en-US" i="1" dirty="0">
                <a:solidFill>
                  <a:schemeClr val="tx1"/>
                </a:solidFill>
                <a:latin typeface="+mn-lt"/>
                <a:ea typeface="+mn-ea"/>
                <a:cs typeface="+mn-cs"/>
              </a:rPr>
              <a:t># plot the </a:t>
            </a:r>
            <a:r>
              <a:rPr lang="en-US" i="1" dirty="0" smtClean="0">
                <a:solidFill>
                  <a:schemeClr val="tx1"/>
                </a:solidFill>
                <a:latin typeface="+mn-lt"/>
                <a:ea typeface="+mn-ea"/>
                <a:cs typeface="+mn-cs"/>
              </a:rPr>
              <a:t>prior</a:t>
            </a:r>
          </a:p>
          <a:p>
            <a:endParaRPr lang="en-US" i="1" dirty="0" smtClean="0"/>
          </a:p>
          <a:p>
            <a:endParaRPr lang="en-US" i="1" dirty="0"/>
          </a:p>
          <a:p>
            <a:r>
              <a:rPr lang="en-US" b="1" dirty="0">
                <a:solidFill>
                  <a:schemeClr val="tx1"/>
                </a:solidFill>
                <a:latin typeface="+mn-lt"/>
                <a:ea typeface="+mn-ea"/>
                <a:cs typeface="+mn-cs"/>
              </a:rPr>
              <a:t> Posterior Distribution </a:t>
            </a:r>
          </a:p>
          <a:p>
            <a:r>
              <a:rPr lang="en-US" dirty="0" smtClean="0">
                <a:solidFill>
                  <a:schemeClr val="tx1"/>
                </a:solidFill>
                <a:latin typeface="+mn-lt"/>
                <a:ea typeface="+mn-ea"/>
                <a:cs typeface="+mn-cs"/>
              </a:rPr>
              <a:t>Bayesian </a:t>
            </a:r>
            <a:r>
              <a:rPr lang="en-US" dirty="0">
                <a:solidFill>
                  <a:schemeClr val="tx1"/>
                </a:solidFill>
                <a:latin typeface="+mn-lt"/>
                <a:ea typeface="+mn-ea"/>
                <a:cs typeface="+mn-cs"/>
              </a:rPr>
              <a:t>learning has the </a:t>
            </a:r>
            <a:r>
              <a:rPr lang="en-US" b="1" dirty="0">
                <a:solidFill>
                  <a:schemeClr val="tx1"/>
                </a:solidFill>
                <a:latin typeface="+mn-lt"/>
                <a:ea typeface="+mn-ea"/>
                <a:cs typeface="+mn-cs"/>
              </a:rPr>
              <a:t>Automatic Relevance Determination </a:t>
            </a:r>
            <a:r>
              <a:rPr lang="en-US" dirty="0">
                <a:solidFill>
                  <a:schemeClr val="tx1"/>
                </a:solidFill>
                <a:latin typeface="+mn-lt"/>
                <a:ea typeface="+mn-ea"/>
                <a:cs typeface="+mn-cs"/>
              </a:rPr>
              <a:t>(ARD) capability built-in for this purpose</a:t>
            </a:r>
            <a:endParaRPr lang="en-US" dirty="0"/>
          </a:p>
        </p:txBody>
      </p:sp>
    </p:spTree>
    <p:extLst>
      <p:ext uri="{BB962C8B-B14F-4D97-AF65-F5344CB8AC3E}">
        <p14:creationId xmlns:p14="http://schemas.microsoft.com/office/powerpoint/2010/main" val="737494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solidFill>
                  <a:schemeClr val="tx1"/>
                </a:solidFill>
                <a:latin typeface="+mn-lt"/>
                <a:ea typeface="+mn-ea"/>
                <a:cs typeface="+mn-cs"/>
                <a:hlinkClick r:id="rId2"/>
              </a:rPr>
              <a:t>vbmp</a:t>
            </a:r>
            <a:r>
              <a:rPr lang="en-US" dirty="0" smtClean="0">
                <a:solidFill>
                  <a:schemeClr val="tx1"/>
                </a:solidFill>
                <a:latin typeface="+mn-lt"/>
                <a:ea typeface="+mn-ea"/>
                <a:cs typeface="+mn-cs"/>
              </a:rPr>
              <a:t>.</a:t>
            </a:r>
          </a:p>
          <a:p>
            <a:r>
              <a:rPr lang="en-US" dirty="0" smtClean="0">
                <a:solidFill>
                  <a:schemeClr val="tx1"/>
                </a:solidFill>
                <a:latin typeface="+mn-lt"/>
                <a:ea typeface="+mn-ea"/>
                <a:cs typeface="+mn-cs"/>
              </a:rPr>
              <a:t>MCMC</a:t>
            </a:r>
          </a:p>
          <a:p>
            <a:endParaRPr lang="en-US" dirty="0"/>
          </a:p>
          <a:p>
            <a:r>
              <a:rPr lang="en-US" dirty="0" smtClean="0"/>
              <a:t>Not a category model</a:t>
            </a:r>
          </a:p>
          <a:p>
            <a:endParaRPr lang="en-US" dirty="0"/>
          </a:p>
        </p:txBody>
      </p:sp>
    </p:spTree>
    <p:extLst>
      <p:ext uri="{BB962C8B-B14F-4D97-AF65-F5344CB8AC3E}">
        <p14:creationId xmlns:p14="http://schemas.microsoft.com/office/powerpoint/2010/main" val="261675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Specifying a Prior for a Proportion</a:t>
            </a:r>
          </a:p>
          <a:p>
            <a:r>
              <a:rPr lang="en-US" dirty="0" smtClean="0"/>
              <a:t>Calculating the Likelihood Function for a Proportion </a:t>
            </a:r>
          </a:p>
          <a:p>
            <a:r>
              <a:rPr lang="en-US" dirty="0" smtClean="0"/>
              <a:t>Calculating the Posterior Distribution for a Proportion </a:t>
            </a:r>
            <a:endParaRPr lang="en-US" dirty="0"/>
          </a:p>
        </p:txBody>
      </p:sp>
    </p:spTree>
    <p:extLst>
      <p:ext uri="{BB962C8B-B14F-4D97-AF65-F5344CB8AC3E}">
        <p14:creationId xmlns:p14="http://schemas.microsoft.com/office/powerpoint/2010/main" val="609241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Bayesian inference</a:t>
            </a:r>
            <a:endParaRPr lang="en-US" dirty="0"/>
          </a:p>
        </p:txBody>
      </p:sp>
      <p:sp>
        <p:nvSpPr>
          <p:cNvPr id="3" name="Content Placeholder 2"/>
          <p:cNvSpPr>
            <a:spLocks noGrp="1"/>
          </p:cNvSpPr>
          <p:nvPr>
            <p:ph idx="1"/>
          </p:nvPr>
        </p:nvSpPr>
        <p:spPr/>
        <p:txBody>
          <a:bodyPr/>
          <a:lstStyle/>
          <a:p>
            <a:r>
              <a:rPr lang="en-US" dirty="0" smtClean="0"/>
              <a:t>MCMC – </a:t>
            </a:r>
            <a:r>
              <a:rPr lang="en-US" dirty="0" err="1" smtClean="0"/>
              <a:t>Metropoilis</a:t>
            </a:r>
            <a:r>
              <a:rPr lang="en-US" dirty="0" smtClean="0"/>
              <a:t> </a:t>
            </a:r>
            <a:r>
              <a:rPr lang="en-US" dirty="0" err="1" smtClean="0"/>
              <a:t>algo</a:t>
            </a:r>
            <a:r>
              <a:rPr lang="en-US" dirty="0" smtClean="0"/>
              <a:t> </a:t>
            </a:r>
          </a:p>
          <a:p>
            <a:r>
              <a:rPr lang="en-US" dirty="0" smtClean="0"/>
              <a:t>library(</a:t>
            </a:r>
            <a:r>
              <a:rPr lang="en-US" dirty="0" err="1" smtClean="0"/>
              <a:t>mcmc</a:t>
            </a:r>
            <a:r>
              <a:rPr lang="en-US" dirty="0" smtClean="0"/>
              <a:t>)</a:t>
            </a:r>
          </a:p>
          <a:p>
            <a:r>
              <a:rPr lang="en-US" dirty="0" smtClean="0"/>
              <a:t>data(logit)</a:t>
            </a:r>
          </a:p>
          <a:p>
            <a:endParaRPr lang="en-US" dirty="0" smtClean="0"/>
          </a:p>
          <a:p>
            <a:r>
              <a:rPr lang="en-US" dirty="0" smtClean="0"/>
              <a:t>out &lt;- </a:t>
            </a:r>
            <a:r>
              <a:rPr lang="en-US" dirty="0" err="1" smtClean="0"/>
              <a:t>glm</a:t>
            </a:r>
            <a:r>
              <a:rPr lang="en-US" dirty="0" smtClean="0"/>
              <a:t>(y ~ x1 + x2 + x3 + x4, data = logit,</a:t>
            </a:r>
          </a:p>
          <a:p>
            <a:r>
              <a:rPr lang="en-US" dirty="0" smtClean="0"/>
              <a:t>           family = binomial(), x = TRUE)</a:t>
            </a:r>
          </a:p>
          <a:p>
            <a:r>
              <a:rPr lang="en-US" dirty="0" smtClean="0"/>
              <a:t>summary(out)</a:t>
            </a:r>
          </a:p>
          <a:p>
            <a:endParaRPr lang="en-US" dirty="0"/>
          </a:p>
        </p:txBody>
      </p:sp>
    </p:spTree>
    <p:extLst>
      <p:ext uri="{BB962C8B-B14F-4D97-AF65-F5344CB8AC3E}">
        <p14:creationId xmlns:p14="http://schemas.microsoft.com/office/powerpoint/2010/main" val="1664720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100" dirty="0" smtClean="0"/>
              <a:t>library(</a:t>
            </a:r>
            <a:r>
              <a:rPr lang="en-US" sz="1100" dirty="0" err="1" smtClean="0"/>
              <a:t>LaplacesDemon</a:t>
            </a:r>
            <a:r>
              <a:rPr lang="en-US" sz="1100" dirty="0" smtClean="0"/>
              <a:t>)</a:t>
            </a:r>
          </a:p>
          <a:p>
            <a:r>
              <a:rPr lang="en-US" sz="1100" dirty="0" smtClean="0"/>
              <a:t># The model specification</a:t>
            </a:r>
          </a:p>
          <a:p>
            <a:r>
              <a:rPr lang="en-US" sz="1100" dirty="0" smtClean="0"/>
              <a:t>model &lt;- function(</a:t>
            </a:r>
            <a:r>
              <a:rPr lang="en-US" sz="1100" dirty="0" err="1" smtClean="0"/>
              <a:t>parm</a:t>
            </a:r>
            <a:r>
              <a:rPr lang="en-US" sz="1100" dirty="0" smtClean="0"/>
              <a:t>, data) {</a:t>
            </a:r>
          </a:p>
          <a:p>
            <a:r>
              <a:rPr lang="en-US" sz="1100" dirty="0" smtClean="0"/>
              <a:t>  mu &lt;- </a:t>
            </a:r>
            <a:r>
              <a:rPr lang="en-US" sz="1100" dirty="0" err="1" smtClean="0"/>
              <a:t>parm</a:t>
            </a:r>
            <a:r>
              <a:rPr lang="en-US" sz="1100" dirty="0" smtClean="0"/>
              <a:t>[1]</a:t>
            </a:r>
          </a:p>
          <a:p>
            <a:r>
              <a:rPr lang="en-US" sz="1100" dirty="0" smtClean="0"/>
              <a:t>  sigma &lt;- </a:t>
            </a:r>
            <a:r>
              <a:rPr lang="en-US" sz="1100" dirty="0" err="1" smtClean="0"/>
              <a:t>exp</a:t>
            </a:r>
            <a:r>
              <a:rPr lang="en-US" sz="1100" dirty="0" smtClean="0"/>
              <a:t>(</a:t>
            </a:r>
            <a:r>
              <a:rPr lang="en-US" sz="1100" dirty="0" err="1" smtClean="0"/>
              <a:t>parm</a:t>
            </a:r>
            <a:r>
              <a:rPr lang="en-US" sz="1100" dirty="0" smtClean="0"/>
              <a:t>[2])</a:t>
            </a:r>
          </a:p>
          <a:p>
            <a:r>
              <a:rPr lang="en-US" sz="1100" dirty="0" smtClean="0"/>
              <a:t>  </a:t>
            </a:r>
            <a:r>
              <a:rPr lang="en-US" sz="1100" dirty="0" err="1" smtClean="0"/>
              <a:t>log_lik</a:t>
            </a:r>
            <a:r>
              <a:rPr lang="en-US" sz="1100" dirty="0" smtClean="0"/>
              <a:t> &lt;- sum(</a:t>
            </a:r>
            <a:r>
              <a:rPr lang="en-US" sz="1100" dirty="0" err="1" smtClean="0"/>
              <a:t>dnorm</a:t>
            </a:r>
            <a:r>
              <a:rPr lang="en-US" sz="1100" dirty="0" smtClean="0"/>
              <a:t>(</a:t>
            </a:r>
            <a:r>
              <a:rPr lang="en-US" sz="1100" dirty="0" err="1" smtClean="0"/>
              <a:t>data$y</a:t>
            </a:r>
            <a:r>
              <a:rPr lang="en-US" sz="1100" dirty="0" smtClean="0"/>
              <a:t>, mu, sigma, log = T))</a:t>
            </a:r>
          </a:p>
          <a:p>
            <a:r>
              <a:rPr lang="en-US" sz="1100" dirty="0" smtClean="0"/>
              <a:t>  </a:t>
            </a:r>
            <a:r>
              <a:rPr lang="en-US" sz="1100" dirty="0" err="1" smtClean="0"/>
              <a:t>post_lik</a:t>
            </a:r>
            <a:r>
              <a:rPr lang="en-US" sz="1100" dirty="0" smtClean="0"/>
              <a:t> &lt;- </a:t>
            </a:r>
            <a:r>
              <a:rPr lang="en-US" sz="1100" dirty="0" err="1" smtClean="0"/>
              <a:t>log_lik</a:t>
            </a:r>
            <a:r>
              <a:rPr lang="en-US" sz="1100" dirty="0" smtClean="0"/>
              <a:t> + </a:t>
            </a:r>
            <a:r>
              <a:rPr lang="en-US" sz="1100" dirty="0" err="1" smtClean="0"/>
              <a:t>dnorm</a:t>
            </a:r>
            <a:r>
              <a:rPr lang="en-US" sz="1100" dirty="0" smtClean="0"/>
              <a:t>(mu, 0, 100, log = T) + </a:t>
            </a:r>
            <a:r>
              <a:rPr lang="en-US" sz="1100" dirty="0" err="1" smtClean="0"/>
              <a:t>dlnorm</a:t>
            </a:r>
            <a:r>
              <a:rPr lang="en-US" sz="1100" dirty="0" smtClean="0"/>
              <a:t>(sigma, 0, 4, log = T)</a:t>
            </a:r>
          </a:p>
          <a:p>
            <a:r>
              <a:rPr lang="en-US" sz="1100" dirty="0" smtClean="0"/>
              <a:t>  # This list is returned and has to follow a the format specified by</a:t>
            </a:r>
          </a:p>
          <a:p>
            <a:r>
              <a:rPr lang="en-US" sz="1100" dirty="0" smtClean="0"/>
              <a:t>  # </a:t>
            </a:r>
            <a:r>
              <a:rPr lang="en-US" sz="1100" dirty="0" err="1" smtClean="0"/>
              <a:t>LaplacesDemon</a:t>
            </a:r>
            <a:r>
              <a:rPr lang="en-US" sz="1100" dirty="0" smtClean="0"/>
              <a:t>.</a:t>
            </a:r>
          </a:p>
          <a:p>
            <a:r>
              <a:rPr lang="en-US" sz="1100" dirty="0" smtClean="0"/>
              <a:t>  list(LP = </a:t>
            </a:r>
            <a:r>
              <a:rPr lang="en-US" sz="1100" dirty="0" err="1" smtClean="0"/>
              <a:t>post_lik</a:t>
            </a:r>
            <a:r>
              <a:rPr lang="en-US" sz="1100" dirty="0" smtClean="0"/>
              <a:t>, Dev = -2 * </a:t>
            </a:r>
            <a:r>
              <a:rPr lang="en-US" sz="1100" dirty="0" err="1" smtClean="0"/>
              <a:t>log_lik</a:t>
            </a:r>
            <a:r>
              <a:rPr lang="en-US" sz="1100" dirty="0" smtClean="0"/>
              <a:t>, Monitor = c(</a:t>
            </a:r>
            <a:r>
              <a:rPr lang="en-US" sz="1100" dirty="0" err="1" smtClean="0"/>
              <a:t>post_lik</a:t>
            </a:r>
            <a:r>
              <a:rPr lang="en-US" sz="1100" dirty="0" smtClean="0"/>
              <a:t>, sigma), </a:t>
            </a:r>
            <a:r>
              <a:rPr lang="en-US" sz="1100" dirty="0" err="1" smtClean="0"/>
              <a:t>yhat</a:t>
            </a:r>
            <a:r>
              <a:rPr lang="en-US" sz="1100" dirty="0" smtClean="0"/>
              <a:t> = NA,</a:t>
            </a:r>
          </a:p>
          <a:p>
            <a:r>
              <a:rPr lang="en-US" sz="1100" dirty="0" smtClean="0"/>
              <a:t>       </a:t>
            </a:r>
            <a:r>
              <a:rPr lang="en-US" sz="1100" dirty="0" err="1" smtClean="0"/>
              <a:t>parm</a:t>
            </a:r>
            <a:r>
              <a:rPr lang="en-US" sz="1100" dirty="0" smtClean="0"/>
              <a:t> = </a:t>
            </a:r>
            <a:r>
              <a:rPr lang="en-US" sz="1100" dirty="0" err="1" smtClean="0"/>
              <a:t>parm</a:t>
            </a:r>
            <a:r>
              <a:rPr lang="en-US" sz="1100" dirty="0" smtClean="0"/>
              <a:t>)</a:t>
            </a:r>
          </a:p>
          <a:p>
            <a:r>
              <a:rPr lang="en-US" sz="1100" dirty="0" smtClean="0"/>
              <a:t>}</a:t>
            </a:r>
          </a:p>
          <a:p>
            <a:endParaRPr lang="en-US" sz="1100" dirty="0" smtClean="0"/>
          </a:p>
          <a:p>
            <a:r>
              <a:rPr lang="en-US" sz="1100" dirty="0" smtClean="0"/>
              <a:t># Running the model</a:t>
            </a:r>
          </a:p>
          <a:p>
            <a:r>
              <a:rPr lang="en-US" sz="1100" dirty="0" err="1" smtClean="0"/>
              <a:t>data_list</a:t>
            </a:r>
            <a:r>
              <a:rPr lang="en-US" sz="1100" dirty="0" smtClean="0"/>
              <a:t> &lt;- list(N = length(y), y = y, </a:t>
            </a:r>
            <a:r>
              <a:rPr lang="en-US" sz="1100" dirty="0" err="1" smtClean="0"/>
              <a:t>mon.names</a:t>
            </a:r>
            <a:r>
              <a:rPr lang="en-US" sz="1100" dirty="0" smtClean="0"/>
              <a:t> = c("</a:t>
            </a:r>
            <a:r>
              <a:rPr lang="en-US" sz="1100" dirty="0" err="1" smtClean="0"/>
              <a:t>post_lik</a:t>
            </a:r>
            <a:r>
              <a:rPr lang="en-US" sz="1100" dirty="0" smtClean="0"/>
              <a:t>", "sigma"), </a:t>
            </a:r>
            <a:r>
              <a:rPr lang="en-US" sz="1100" dirty="0" err="1" smtClean="0"/>
              <a:t>parm.names</a:t>
            </a:r>
            <a:r>
              <a:rPr lang="en-US" sz="1100" dirty="0" smtClean="0"/>
              <a:t> = c("mu", "</a:t>
            </a:r>
            <a:r>
              <a:rPr lang="en-US" sz="1100" dirty="0" err="1" smtClean="0"/>
              <a:t>log.sigma</a:t>
            </a:r>
            <a:r>
              <a:rPr lang="en-US" sz="1100" dirty="0" smtClean="0"/>
              <a:t>"))</a:t>
            </a:r>
          </a:p>
          <a:p>
            <a:r>
              <a:rPr lang="en-US" sz="1100" dirty="0" smtClean="0"/>
              <a:t>print(</a:t>
            </a:r>
            <a:r>
              <a:rPr lang="en-US" sz="1100" dirty="0" err="1" smtClean="0"/>
              <a:t>data_list</a:t>
            </a:r>
            <a:r>
              <a:rPr lang="en-US" sz="1100" dirty="0" smtClean="0"/>
              <a:t>)</a:t>
            </a:r>
          </a:p>
          <a:p>
            <a:r>
              <a:rPr lang="en-US" sz="1100" dirty="0" err="1" smtClean="0"/>
              <a:t>mcmc_samples</a:t>
            </a:r>
            <a:r>
              <a:rPr lang="en-US" sz="1100" dirty="0" smtClean="0"/>
              <a:t> &lt;- </a:t>
            </a:r>
            <a:r>
              <a:rPr lang="en-US" sz="1100" dirty="0" err="1" smtClean="0"/>
              <a:t>LaplacesDemon</a:t>
            </a:r>
            <a:r>
              <a:rPr lang="en-US" sz="1100" dirty="0" smtClean="0"/>
              <a:t>(Model = model, Data = </a:t>
            </a:r>
            <a:r>
              <a:rPr lang="en-US" sz="1100" dirty="0" err="1" smtClean="0"/>
              <a:t>data_list</a:t>
            </a:r>
            <a:r>
              <a:rPr lang="en-US" sz="1100" dirty="0" smtClean="0"/>
              <a:t>, Iterations = 30000, Algorithm = "HARM", Thinning = 1)</a:t>
            </a:r>
          </a:p>
          <a:p>
            <a:r>
              <a:rPr lang="en-US" sz="1100" dirty="0" smtClean="0"/>
              <a:t>print(</a:t>
            </a:r>
            <a:r>
              <a:rPr lang="en-US" sz="1100" dirty="0" err="1" smtClean="0"/>
              <a:t>mcmc_samples</a:t>
            </a:r>
            <a:r>
              <a:rPr lang="en-US" sz="1100" dirty="0" smtClean="0"/>
              <a:t>)</a:t>
            </a:r>
          </a:p>
          <a:p>
            <a:r>
              <a:rPr lang="en-US" sz="1100" dirty="0" smtClean="0"/>
              <a:t>plot(</a:t>
            </a:r>
            <a:r>
              <a:rPr lang="en-US" sz="1100" dirty="0" err="1" smtClean="0"/>
              <a:t>mcmc_samples</a:t>
            </a:r>
            <a:r>
              <a:rPr lang="en-US" sz="1100" dirty="0" smtClean="0"/>
              <a:t>, </a:t>
            </a:r>
            <a:r>
              <a:rPr lang="en-US" sz="1100" dirty="0" err="1" smtClean="0"/>
              <a:t>BurnIn</a:t>
            </a:r>
            <a:r>
              <a:rPr lang="en-US" sz="1100" dirty="0" smtClean="0"/>
              <a:t> = 10000, </a:t>
            </a:r>
            <a:r>
              <a:rPr lang="en-US" sz="1100" dirty="0" err="1" smtClean="0"/>
              <a:t>data_list</a:t>
            </a:r>
            <a:r>
              <a:rPr lang="en-US" sz="1100" dirty="0" smtClean="0"/>
              <a:t>)</a:t>
            </a:r>
          </a:p>
          <a:p>
            <a:endParaRPr lang="en-US" sz="1100" dirty="0"/>
          </a:p>
        </p:txBody>
      </p:sp>
    </p:spTree>
    <p:extLst>
      <p:ext uri="{BB962C8B-B14F-4D97-AF65-F5344CB8AC3E}">
        <p14:creationId xmlns:p14="http://schemas.microsoft.com/office/powerpoint/2010/main" val="119159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Naïve Bayes – recommendation system, classification</a:t>
            </a:r>
          </a:p>
          <a:p>
            <a:r>
              <a:rPr lang="en-US" dirty="0" err="1" smtClean="0"/>
              <a:t>Apriori</a:t>
            </a:r>
            <a:r>
              <a:rPr lang="en-US" dirty="0" smtClean="0"/>
              <a:t>   - Mining associated rules.</a:t>
            </a:r>
          </a:p>
          <a:p>
            <a:endParaRPr lang="en-US" dirty="0"/>
          </a:p>
        </p:txBody>
      </p:sp>
    </p:spTree>
    <p:extLst>
      <p:ext uri="{BB962C8B-B14F-4D97-AF65-F5344CB8AC3E}">
        <p14:creationId xmlns:p14="http://schemas.microsoft.com/office/powerpoint/2010/main" val="2759631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naivebayes</a:t>
            </a:r>
            <a:endParaRPr lang="en-US" dirty="0"/>
          </a:p>
        </p:txBody>
      </p:sp>
      <p:sp>
        <p:nvSpPr>
          <p:cNvPr id="3" name="Content Placeholder 2"/>
          <p:cNvSpPr>
            <a:spLocks noGrp="1"/>
          </p:cNvSpPr>
          <p:nvPr>
            <p:ph idx="1"/>
          </p:nvPr>
        </p:nvSpPr>
        <p:spPr/>
        <p:txBody>
          <a:bodyPr/>
          <a:lstStyle/>
          <a:p>
            <a:r>
              <a:rPr lang="en-US" dirty="0" smtClean="0"/>
              <a:t>data(iris)</a:t>
            </a:r>
          </a:p>
          <a:p>
            <a:r>
              <a:rPr lang="en-US" dirty="0" smtClean="0"/>
              <a:t>print(data)</a:t>
            </a:r>
          </a:p>
          <a:p>
            <a:r>
              <a:rPr lang="en-US" dirty="0" smtClean="0"/>
              <a:t>library("</a:t>
            </a:r>
            <a:r>
              <a:rPr lang="en-US" dirty="0" err="1" smtClean="0"/>
              <a:t>naivebayes</a:t>
            </a:r>
            <a:r>
              <a:rPr lang="en-US" dirty="0" smtClean="0"/>
              <a:t>")</a:t>
            </a:r>
          </a:p>
          <a:p>
            <a:r>
              <a:rPr lang="en-US" dirty="0" err="1" smtClean="0"/>
              <a:t>nb</a:t>
            </a:r>
            <a:r>
              <a:rPr lang="en-US" dirty="0" smtClean="0"/>
              <a:t> &lt;- </a:t>
            </a:r>
            <a:r>
              <a:rPr lang="en-US" dirty="0" err="1" smtClean="0"/>
              <a:t>naive_bayes</a:t>
            </a:r>
            <a:r>
              <a:rPr lang="en-US" dirty="0" smtClean="0"/>
              <a:t>(Species ~ ., data = iris)</a:t>
            </a:r>
          </a:p>
          <a:p>
            <a:r>
              <a:rPr lang="en-US" dirty="0" smtClean="0"/>
              <a:t>plot(</a:t>
            </a:r>
            <a:r>
              <a:rPr lang="en-US" dirty="0" err="1" smtClean="0"/>
              <a:t>nb</a:t>
            </a:r>
            <a:r>
              <a:rPr lang="en-US" dirty="0" smtClean="0"/>
              <a:t>)</a:t>
            </a:r>
          </a:p>
          <a:p>
            <a:r>
              <a:rPr lang="en-US" dirty="0" smtClean="0"/>
              <a:t>print(</a:t>
            </a:r>
            <a:r>
              <a:rPr lang="en-US" dirty="0" err="1" smtClean="0"/>
              <a:t>nb</a:t>
            </a:r>
            <a:r>
              <a:rPr lang="en-US" dirty="0" smtClean="0"/>
              <a:t>)</a:t>
            </a:r>
            <a:endParaRPr lang="en-US" dirty="0"/>
          </a:p>
        </p:txBody>
      </p:sp>
    </p:spTree>
    <p:extLst>
      <p:ext uri="{BB962C8B-B14F-4D97-AF65-F5344CB8AC3E}">
        <p14:creationId xmlns:p14="http://schemas.microsoft.com/office/powerpoint/2010/main" val="1078071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table(predict(</a:t>
            </a:r>
            <a:r>
              <a:rPr lang="en-US" dirty="0" err="1" smtClean="0"/>
              <a:t>nb,iris</a:t>
            </a:r>
            <a:r>
              <a:rPr lang="en-US" dirty="0" smtClean="0"/>
              <a:t>), iris[,5])</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2867025"/>
            <a:ext cx="38195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18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Bayesian statistics is that "probability is </a:t>
            </a:r>
            <a:r>
              <a:rPr lang="en-US" b="1" dirty="0" smtClean="0">
                <a:solidFill>
                  <a:schemeClr val="tx2"/>
                </a:solidFill>
              </a:rPr>
              <a:t>orderly opinion</a:t>
            </a:r>
            <a:r>
              <a:rPr lang="en-US" dirty="0" smtClean="0"/>
              <a:t>, and that inference from data is nothing other than </a:t>
            </a:r>
            <a:r>
              <a:rPr lang="en-US" b="1" dirty="0" smtClean="0">
                <a:solidFill>
                  <a:schemeClr val="tx2"/>
                </a:solidFill>
              </a:rPr>
              <a:t>the revision of such opinion</a:t>
            </a:r>
            <a:r>
              <a:rPr lang="en-US" dirty="0" smtClean="0"/>
              <a:t> in the light of relevant new information</a:t>
            </a:r>
          </a:p>
          <a:p>
            <a:endParaRPr lang="en-US" dirty="0"/>
          </a:p>
        </p:txBody>
      </p:sp>
    </p:spTree>
    <p:extLst>
      <p:ext uri="{BB962C8B-B14F-4D97-AF65-F5344CB8AC3E}">
        <p14:creationId xmlns:p14="http://schemas.microsoft.com/office/powerpoint/2010/main" val="769099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Laplace estimation, smoothing</a:t>
            </a:r>
          </a:p>
          <a:p>
            <a:r>
              <a:rPr lang="en-US" dirty="0" err="1" smtClean="0"/>
              <a:t>Naivebayes</a:t>
            </a:r>
            <a:r>
              <a:rPr lang="en-US" dirty="0" smtClean="0"/>
              <a:t> classifier</a:t>
            </a:r>
          </a:p>
          <a:p>
            <a:r>
              <a:rPr lang="en-US" dirty="0" smtClean="0"/>
              <a:t>Normal or Gaussian distribution</a:t>
            </a:r>
          </a:p>
          <a:p>
            <a:r>
              <a:rPr lang="en-US" dirty="0" smtClean="0"/>
              <a:t>Discrete and Continuous variable</a:t>
            </a:r>
          </a:p>
          <a:p>
            <a:r>
              <a:rPr lang="en-US" dirty="0" smtClean="0"/>
              <a:t>Bayesian </a:t>
            </a:r>
            <a:r>
              <a:rPr lang="en-US" smtClean="0"/>
              <a:t>SPAM filter</a:t>
            </a:r>
          </a:p>
          <a:p>
            <a:endParaRPr lang="en-US" dirty="0" smtClean="0"/>
          </a:p>
          <a:p>
            <a:endParaRPr lang="en-US" dirty="0"/>
          </a:p>
        </p:txBody>
      </p:sp>
    </p:spTree>
    <p:extLst>
      <p:ext uri="{BB962C8B-B14F-4D97-AF65-F5344CB8AC3E}">
        <p14:creationId xmlns:p14="http://schemas.microsoft.com/office/powerpoint/2010/main" val="357698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6509" y="1752600"/>
            <a:ext cx="665298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26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1"/>
                </a:solidFill>
                <a:latin typeface="+mn-lt"/>
                <a:ea typeface="+mn-ea"/>
                <a:cs typeface="+mn-cs"/>
              </a:rPr>
              <a:t>Frequentist Statistics </a:t>
            </a:r>
            <a:r>
              <a:rPr lang="en-US" dirty="0">
                <a:solidFill>
                  <a:schemeClr val="tx1"/>
                </a:solidFill>
                <a:latin typeface="+mn-lt"/>
                <a:ea typeface="+mn-ea"/>
                <a:cs typeface="+mn-cs"/>
              </a:rPr>
              <a:t>tests whether an event (hypothesis) occurs or not. It calculates the probability of an event in the long run of the experiment (</a:t>
            </a:r>
            <a:r>
              <a:rPr lang="en-US" dirty="0" err="1">
                <a:solidFill>
                  <a:schemeClr val="tx1"/>
                </a:solidFill>
                <a:latin typeface="+mn-lt"/>
                <a:ea typeface="+mn-ea"/>
                <a:cs typeface="+mn-cs"/>
              </a:rPr>
              <a:t>i.e</a:t>
            </a:r>
            <a:r>
              <a:rPr lang="en-US" dirty="0">
                <a:solidFill>
                  <a:schemeClr val="tx1"/>
                </a:solidFill>
                <a:latin typeface="+mn-lt"/>
                <a:ea typeface="+mn-ea"/>
                <a:cs typeface="+mn-cs"/>
              </a:rPr>
              <a:t> the experiment is repeated under the same conditions to obtain the outcome).</a:t>
            </a:r>
            <a:endParaRPr lang="en-US" dirty="0"/>
          </a:p>
        </p:txBody>
      </p:sp>
    </p:spTree>
    <p:extLst>
      <p:ext uri="{BB962C8B-B14F-4D97-AF65-F5344CB8AC3E}">
        <p14:creationId xmlns:p14="http://schemas.microsoft.com/office/powerpoint/2010/main" val="354611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0850" y="2690812"/>
            <a:ext cx="392430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7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This experiment presents us with a very common flaw found in frequentist approach i.e. </a:t>
            </a:r>
            <a:r>
              <a:rPr lang="en-US" i="1" dirty="0">
                <a:solidFill>
                  <a:schemeClr val="tx1"/>
                </a:solidFill>
                <a:latin typeface="+mn-lt"/>
                <a:ea typeface="+mn-ea"/>
                <a:cs typeface="+mn-cs"/>
              </a:rPr>
              <a:t>Dependence of the result of an experiment on the number of times the experiment is repeated.</a:t>
            </a:r>
            <a:endParaRPr lang="en-US" dirty="0"/>
          </a:p>
        </p:txBody>
      </p:sp>
    </p:spTree>
    <p:extLst>
      <p:ext uri="{BB962C8B-B14F-4D97-AF65-F5344CB8AC3E}">
        <p14:creationId xmlns:p14="http://schemas.microsoft.com/office/powerpoint/2010/main" val="222954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 </a:t>
            </a:r>
            <a:r>
              <a:rPr lang="en-US" dirty="0" smtClean="0"/>
              <a:t>p-values</a:t>
            </a:r>
            <a:r>
              <a:rPr lang="en-US" dirty="0">
                <a:solidFill>
                  <a:schemeClr val="tx1"/>
                </a:solidFill>
                <a:latin typeface="+mn-lt"/>
                <a:ea typeface="+mn-ea"/>
                <a:cs typeface="+mn-cs"/>
              </a:rPr>
              <a:t> measured against a sample (fixed size) statistic with some stopping intention changes with change in intention and sample size. </a:t>
            </a:r>
            <a:r>
              <a:rPr lang="en-US" dirty="0" err="1">
                <a:solidFill>
                  <a:schemeClr val="tx1"/>
                </a:solidFill>
                <a:latin typeface="+mn-lt"/>
                <a:ea typeface="+mn-ea"/>
                <a:cs typeface="+mn-cs"/>
              </a:rPr>
              <a:t>i.e</a:t>
            </a:r>
            <a:r>
              <a:rPr lang="en-US" dirty="0">
                <a:solidFill>
                  <a:schemeClr val="tx1"/>
                </a:solidFill>
                <a:latin typeface="+mn-lt"/>
                <a:ea typeface="+mn-ea"/>
                <a:cs typeface="+mn-cs"/>
              </a:rPr>
              <a:t> If two persons work on the same data and have different stopping intention, they may get two different  </a:t>
            </a:r>
            <a:r>
              <a:rPr lang="en-US" dirty="0" smtClean="0"/>
              <a:t>p- values </a:t>
            </a:r>
            <a:r>
              <a:rPr lang="en-US" dirty="0">
                <a:solidFill>
                  <a:schemeClr val="tx1"/>
                </a:solidFill>
                <a:latin typeface="+mn-lt"/>
                <a:ea typeface="+mn-ea"/>
                <a:cs typeface="+mn-cs"/>
              </a:rPr>
              <a:t>for the same data, which is undesirable.</a:t>
            </a:r>
            <a:endParaRPr lang="en-US" dirty="0"/>
          </a:p>
        </p:txBody>
      </p:sp>
    </p:spTree>
    <p:extLst>
      <p:ext uri="{BB962C8B-B14F-4D97-AF65-F5344CB8AC3E}">
        <p14:creationId xmlns:p14="http://schemas.microsoft.com/office/powerpoint/2010/main" val="283706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“Bayesian statistics is a mathematical procedure that applies probabilities to statistical problems. It provides people the tools to update their beliefs in the evidence of new data.”</a:t>
            </a:r>
            <a:endParaRPr lang="en-US" dirty="0"/>
          </a:p>
        </p:txBody>
      </p:sp>
    </p:spTree>
    <p:extLst>
      <p:ext uri="{BB962C8B-B14F-4D97-AF65-F5344CB8AC3E}">
        <p14:creationId xmlns:p14="http://schemas.microsoft.com/office/powerpoint/2010/main" val="1931188605"/>
      </p:ext>
    </p:extLst>
  </p:cSld>
  <p:clrMapOvr>
    <a:masterClrMapping/>
  </p:clrMapOvr>
</p:sld>
</file>

<file path=ppt/theme/theme1.xml><?xml version="1.0" encoding="utf-8"?>
<a:theme xmlns:a="http://schemas.openxmlformats.org/drawingml/2006/main" name="Straight edge design template">
  <a:themeElements>
    <a:clrScheme name="Office Theme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fontScheme name="Office Theme">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Office Theme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29486B"/>
        </a:dk2>
        <a:lt2>
          <a:srgbClr val="29486B"/>
        </a:lt2>
        <a:accent1>
          <a:srgbClr val="C0C0C0"/>
        </a:accent1>
        <a:accent2>
          <a:srgbClr val="C6C59C"/>
        </a:accent2>
        <a:accent3>
          <a:srgbClr val="FFFFFF"/>
        </a:accent3>
        <a:accent4>
          <a:srgbClr val="000000"/>
        </a:accent4>
        <a:accent5>
          <a:srgbClr val="DCDCDC"/>
        </a:accent5>
        <a:accent6>
          <a:srgbClr val="B3B28D"/>
        </a:accent6>
        <a:hlink>
          <a:srgbClr val="EFEDBF"/>
        </a:hlink>
        <a:folHlink>
          <a:srgbClr val="EAEAEA"/>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4D4D4D"/>
        </a:lt2>
        <a:accent1>
          <a:srgbClr val="C0C0C0"/>
        </a:accent1>
        <a:accent2>
          <a:srgbClr val="969696"/>
        </a:accent2>
        <a:accent3>
          <a:srgbClr val="FFFFFF"/>
        </a:accent3>
        <a:accent4>
          <a:srgbClr val="000000"/>
        </a:accent4>
        <a:accent5>
          <a:srgbClr val="DCDCDC"/>
        </a:accent5>
        <a:accent6>
          <a:srgbClr val="878787"/>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40"/>
        </a:dk1>
        <a:lt1>
          <a:srgbClr val="729DFE"/>
        </a:lt1>
        <a:dk2>
          <a:srgbClr val="35395B"/>
        </a:dk2>
        <a:lt2>
          <a:srgbClr val="3566A7"/>
        </a:lt2>
        <a:accent1>
          <a:srgbClr val="FFFFFF"/>
        </a:accent1>
        <a:accent2>
          <a:srgbClr val="BCBCAE"/>
        </a:accent2>
        <a:accent3>
          <a:srgbClr val="BCCCFE"/>
        </a:accent3>
        <a:accent4>
          <a:srgbClr val="000035"/>
        </a:accent4>
        <a:accent5>
          <a:srgbClr val="FFFFFF"/>
        </a:accent5>
        <a:accent6>
          <a:srgbClr val="AAAA9D"/>
        </a:accent6>
        <a:hlink>
          <a:srgbClr val="DEDDC5"/>
        </a:hlink>
        <a:folHlink>
          <a:srgbClr val="50CBEC"/>
        </a:folHlink>
      </a:clrScheme>
      <a:clrMap bg1="lt1" tx1="dk1" bg2="lt2" tx2="dk2" accent1="accent1" accent2="accent2" accent3="accent3" accent4="accent4" accent5="accent5" accent6="accent6" hlink="hlink" folHlink="folHlink"/>
    </a:extraClrScheme>
    <a:extraClrScheme>
      <a:clrScheme name="Office Theme 5">
        <a:dk1>
          <a:srgbClr val="A1261D"/>
        </a:dk1>
        <a:lt1>
          <a:srgbClr val="FFFFCC"/>
        </a:lt1>
        <a:dk2>
          <a:srgbClr val="000000"/>
        </a:dk2>
        <a:lt2>
          <a:srgbClr val="F8F8F8"/>
        </a:lt2>
        <a:accent1>
          <a:srgbClr val="FFCC00"/>
        </a:accent1>
        <a:accent2>
          <a:srgbClr val="D41010"/>
        </a:accent2>
        <a:accent3>
          <a:srgbClr val="AAAAAA"/>
        </a:accent3>
        <a:accent4>
          <a:srgbClr val="DADAAE"/>
        </a:accent4>
        <a:accent5>
          <a:srgbClr val="FFE2AA"/>
        </a:accent5>
        <a:accent6>
          <a:srgbClr val="C00D0D"/>
        </a:accent6>
        <a:hlink>
          <a:srgbClr val="9A180E"/>
        </a:hlink>
        <a:folHlink>
          <a:srgbClr val="8A0906"/>
        </a:folHlink>
      </a:clrScheme>
      <a:clrMap bg1="dk2" tx1="lt1" bg2="dk1" tx2="lt2" accent1="accent1" accent2="accent2" accent3="accent3" accent4="accent4" accent5="accent5" accent6="accent6" hlink="hlink" folHlink="folHlink"/>
    </a:extraClrScheme>
    <a:extraClrScheme>
      <a:clrScheme name="Office Theme 6">
        <a:dk1>
          <a:srgbClr val="6F2B29"/>
        </a:dk1>
        <a:lt1>
          <a:srgbClr val="FFFFFF"/>
        </a:lt1>
        <a:dk2>
          <a:srgbClr val="973937"/>
        </a:dk2>
        <a:lt2>
          <a:srgbClr val="E7E6B4"/>
        </a:lt2>
        <a:accent1>
          <a:srgbClr val="FFCC66"/>
        </a:accent1>
        <a:accent2>
          <a:srgbClr val="9B8359"/>
        </a:accent2>
        <a:accent3>
          <a:srgbClr val="C9AEAE"/>
        </a:accent3>
        <a:accent4>
          <a:srgbClr val="DADADA"/>
        </a:accent4>
        <a:accent5>
          <a:srgbClr val="FFE2B8"/>
        </a:accent5>
        <a:accent6>
          <a:srgbClr val="8C7650"/>
        </a:accent6>
        <a:hlink>
          <a:srgbClr val="BFB293"/>
        </a:hlink>
        <a:folHlink>
          <a:srgbClr val="C0333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Straight edge design template</Template>
  <TotalTime>202</TotalTime>
  <Words>901</Words>
  <Application>Microsoft Office PowerPoint</Application>
  <PresentationFormat>On-screen Show (4:3)</PresentationFormat>
  <Paragraphs>112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Straight edge design template</vt:lpstr>
      <vt:lpstr>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conditional probability</vt:lpstr>
      <vt:lpstr>PowerPoint Presentation</vt:lpstr>
      <vt:lpstr>PowerPoint Presentation</vt:lpstr>
      <vt:lpstr>PowerPoint Presentation</vt:lpstr>
      <vt:lpstr>PowerPoint Presentation</vt:lpstr>
      <vt:lpstr>PowerPoint Presentation</vt:lpstr>
      <vt:lpstr>PowerPoint Presentation</vt:lpstr>
      <vt:lpstr>R Code</vt:lpstr>
      <vt:lpstr>PowerPoint Presentation</vt:lpstr>
      <vt:lpstr>PowerPoint Presentation</vt:lpstr>
      <vt:lpstr>Specifying a Prior  for a Proportion</vt:lpstr>
      <vt:lpstr>PowerPoint Presentation</vt:lpstr>
      <vt:lpstr>PowerPoint Presentation</vt:lpstr>
      <vt:lpstr>PowerPoint Presentation</vt:lpstr>
      <vt:lpstr>PowerPoint Presentation</vt:lpstr>
      <vt:lpstr>Bayesian inference</vt:lpstr>
      <vt:lpstr>PowerPoint Presentation</vt:lpstr>
      <vt:lpstr>PowerPoint Presentation</vt:lpstr>
      <vt:lpstr>naivebayes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51</cp:revision>
  <dcterms:created xsi:type="dcterms:W3CDTF">2018-06-26T08:09:23Z</dcterms:created>
  <dcterms:modified xsi:type="dcterms:W3CDTF">2018-06-26T11:31:34Z</dcterms:modified>
</cp:coreProperties>
</file>