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68"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9" name="Group 3"/>
          <p:cNvGrpSpPr>
            <a:grpSpLocks/>
          </p:cNvGrpSpPr>
          <p:nvPr/>
        </p:nvGrpSpPr>
        <p:grpSpPr bwMode="auto">
          <a:xfrm>
            <a:off x="152400" y="76200"/>
            <a:ext cx="8801100" cy="6781800"/>
            <a:chOff x="96" y="48"/>
            <a:chExt cx="5544" cy="4272"/>
          </a:xfrm>
        </p:grpSpPr>
        <p:grpSp>
          <p:nvGrpSpPr>
            <p:cNvPr id="9220" name="Group 4"/>
            <p:cNvGrpSpPr>
              <a:grpSpLocks/>
            </p:cNvGrpSpPr>
            <p:nvPr/>
          </p:nvGrpSpPr>
          <p:grpSpPr bwMode="auto">
            <a:xfrm>
              <a:off x="864" y="144"/>
              <a:ext cx="2664" cy="1440"/>
              <a:chOff x="864" y="144"/>
              <a:chExt cx="2664" cy="1440"/>
            </a:xfrm>
          </p:grpSpPr>
          <p:grpSp>
            <p:nvGrpSpPr>
              <p:cNvPr id="9221" name="Group 5"/>
              <p:cNvGrpSpPr>
                <a:grpSpLocks/>
              </p:cNvGrpSpPr>
              <p:nvPr/>
            </p:nvGrpSpPr>
            <p:grpSpPr bwMode="auto">
              <a:xfrm>
                <a:off x="864" y="720"/>
                <a:ext cx="168" cy="192"/>
                <a:chOff x="1008" y="1584"/>
                <a:chExt cx="336" cy="384"/>
              </a:xfrm>
            </p:grpSpPr>
            <p:sp>
              <p:nvSpPr>
                <p:cNvPr id="9222" name="Rectangle 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Rectangle 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Rectangle 1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p:cNvGrpSpPr>
                <a:grpSpLocks/>
              </p:cNvGrpSpPr>
              <p:nvPr/>
            </p:nvGrpSpPr>
            <p:grpSpPr bwMode="auto">
              <a:xfrm>
                <a:off x="1200" y="1392"/>
                <a:ext cx="168" cy="192"/>
                <a:chOff x="1008" y="1584"/>
                <a:chExt cx="336" cy="384"/>
              </a:xfrm>
            </p:grpSpPr>
            <p:sp>
              <p:nvSpPr>
                <p:cNvPr id="9231" name="Rectangle 1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Rectangle 1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Rectangle 1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Rectangle 2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9" name="Group 23"/>
              <p:cNvGrpSpPr>
                <a:grpSpLocks/>
              </p:cNvGrpSpPr>
              <p:nvPr/>
            </p:nvGrpSpPr>
            <p:grpSpPr bwMode="auto">
              <a:xfrm>
                <a:off x="1824" y="144"/>
                <a:ext cx="168" cy="192"/>
                <a:chOff x="1008" y="1584"/>
                <a:chExt cx="336" cy="384"/>
              </a:xfrm>
            </p:grpSpPr>
            <p:sp>
              <p:nvSpPr>
                <p:cNvPr id="9240" name="Rectangle 2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2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Rectangle 2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2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Rectangle 2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Rectangle 2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Rectangle 3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Rectangle 3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48" name="Group 32"/>
              <p:cNvGrpSpPr>
                <a:grpSpLocks/>
              </p:cNvGrpSpPr>
              <p:nvPr/>
            </p:nvGrpSpPr>
            <p:grpSpPr bwMode="auto">
              <a:xfrm>
                <a:off x="2496" y="528"/>
                <a:ext cx="168" cy="192"/>
                <a:chOff x="1008" y="1584"/>
                <a:chExt cx="336" cy="384"/>
              </a:xfrm>
            </p:grpSpPr>
            <p:sp>
              <p:nvSpPr>
                <p:cNvPr id="9249" name="Rectangle 3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Rectangle 3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Rectangle 3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Rectangle 3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Rectangle 3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Rectangle 3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Rectangle 3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Rectangle 4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57" name="Group 41"/>
              <p:cNvGrpSpPr>
                <a:grpSpLocks/>
              </p:cNvGrpSpPr>
              <p:nvPr/>
            </p:nvGrpSpPr>
            <p:grpSpPr bwMode="auto">
              <a:xfrm>
                <a:off x="2016" y="1056"/>
                <a:ext cx="168" cy="192"/>
                <a:chOff x="1008" y="1584"/>
                <a:chExt cx="336" cy="384"/>
              </a:xfrm>
            </p:grpSpPr>
            <p:sp>
              <p:nvSpPr>
                <p:cNvPr id="9258" name="Rectangle 4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Rectangle 4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Rectangle 4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1" name="Rectangle 4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Rectangle 4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3" name="Rectangle 4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Rectangle 4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5" name="Rectangle 4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66" name="Group 50"/>
              <p:cNvGrpSpPr>
                <a:grpSpLocks/>
              </p:cNvGrpSpPr>
              <p:nvPr/>
            </p:nvGrpSpPr>
            <p:grpSpPr bwMode="auto">
              <a:xfrm>
                <a:off x="3360" y="960"/>
                <a:ext cx="168" cy="192"/>
                <a:chOff x="1008" y="1584"/>
                <a:chExt cx="336" cy="384"/>
              </a:xfrm>
            </p:grpSpPr>
            <p:sp>
              <p:nvSpPr>
                <p:cNvPr id="9267" name="Rectangle 5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Rectangle 5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Rectangle 5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Rectangle 5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Rectangle 5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Rectangle 5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Rectangle 5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Rectangle 5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75" name="Group 59"/>
              <p:cNvGrpSpPr>
                <a:grpSpLocks/>
              </p:cNvGrpSpPr>
              <p:nvPr/>
            </p:nvGrpSpPr>
            <p:grpSpPr bwMode="auto">
              <a:xfrm>
                <a:off x="2784" y="1344"/>
                <a:ext cx="168" cy="192"/>
                <a:chOff x="1008" y="1584"/>
                <a:chExt cx="336" cy="384"/>
              </a:xfrm>
            </p:grpSpPr>
            <p:sp>
              <p:nvSpPr>
                <p:cNvPr id="9276" name="Rectangle 6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Rectangle 6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8" name="Rectangle 6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Rectangle 6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0" name="Rectangle 6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Rectangle 6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2" name="Rectangle 6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3" name="Rectangle 6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284" name="Group 68"/>
            <p:cNvGrpSpPr>
              <a:grpSpLocks/>
            </p:cNvGrpSpPr>
            <p:nvPr/>
          </p:nvGrpSpPr>
          <p:grpSpPr bwMode="auto">
            <a:xfrm>
              <a:off x="240" y="1968"/>
              <a:ext cx="3288" cy="1440"/>
              <a:chOff x="240" y="144"/>
              <a:chExt cx="3288" cy="1440"/>
            </a:xfrm>
          </p:grpSpPr>
          <p:grpSp>
            <p:nvGrpSpPr>
              <p:cNvPr id="9285" name="Group 69"/>
              <p:cNvGrpSpPr>
                <a:grpSpLocks/>
              </p:cNvGrpSpPr>
              <p:nvPr/>
            </p:nvGrpSpPr>
            <p:grpSpPr bwMode="auto">
              <a:xfrm>
                <a:off x="864" y="720"/>
                <a:ext cx="168" cy="192"/>
                <a:chOff x="1008" y="1584"/>
                <a:chExt cx="336" cy="384"/>
              </a:xfrm>
            </p:grpSpPr>
            <p:sp>
              <p:nvSpPr>
                <p:cNvPr id="9286" name="Rectangle 7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Rectangle 7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8" name="Rectangle 7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9" name="Rectangle 7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0" name="Rectangle 7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Rectangle 7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Rectangle 7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94" name="Group 78"/>
              <p:cNvGrpSpPr>
                <a:grpSpLocks/>
              </p:cNvGrpSpPr>
              <p:nvPr/>
            </p:nvGrpSpPr>
            <p:grpSpPr bwMode="auto">
              <a:xfrm>
                <a:off x="1200" y="1392"/>
                <a:ext cx="168" cy="192"/>
                <a:chOff x="1008" y="1584"/>
                <a:chExt cx="336" cy="384"/>
              </a:xfrm>
            </p:grpSpPr>
            <p:sp>
              <p:nvSpPr>
                <p:cNvPr id="9295" name="Rectangle 7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6" name="Rectangle 8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7" name="Rectangle 8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 name="Rectangle 8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9" name="Rectangle 8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Rectangle 8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1" name="Rectangle 8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2" name="Rectangle 8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03" name="Group 87"/>
              <p:cNvGrpSpPr>
                <a:grpSpLocks/>
              </p:cNvGrpSpPr>
              <p:nvPr/>
            </p:nvGrpSpPr>
            <p:grpSpPr bwMode="auto">
              <a:xfrm>
                <a:off x="240" y="144"/>
                <a:ext cx="168" cy="192"/>
                <a:chOff x="1008" y="1584"/>
                <a:chExt cx="336" cy="384"/>
              </a:xfrm>
            </p:grpSpPr>
            <p:sp>
              <p:nvSpPr>
                <p:cNvPr id="9304" name="Rectangle 8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5" name="Rectangle 8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6" name="Rectangle 9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7" name="Rectangle 9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 name="Rectangle 9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Rectangle 9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0" name="Rectangle 9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1" name="Rectangle 9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12" name="Group 96"/>
              <p:cNvGrpSpPr>
                <a:grpSpLocks/>
              </p:cNvGrpSpPr>
              <p:nvPr/>
            </p:nvGrpSpPr>
            <p:grpSpPr bwMode="auto">
              <a:xfrm>
                <a:off x="1824" y="144"/>
                <a:ext cx="168" cy="192"/>
                <a:chOff x="1008" y="1584"/>
                <a:chExt cx="336" cy="384"/>
              </a:xfrm>
            </p:grpSpPr>
            <p:sp>
              <p:nvSpPr>
                <p:cNvPr id="9313" name="Rectangle 9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4" name="Rectangle 9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5" name="Rectangle 9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6" name="Rectangle 10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7" name="Rectangle 10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 name="Rectangle 10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 name="Rectangle 10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 name="Rectangle 10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1" name="Group 105"/>
              <p:cNvGrpSpPr>
                <a:grpSpLocks/>
              </p:cNvGrpSpPr>
              <p:nvPr/>
            </p:nvGrpSpPr>
            <p:grpSpPr bwMode="auto">
              <a:xfrm>
                <a:off x="2496" y="528"/>
                <a:ext cx="168" cy="192"/>
                <a:chOff x="1008" y="1584"/>
                <a:chExt cx="336" cy="384"/>
              </a:xfrm>
            </p:grpSpPr>
            <p:sp>
              <p:nvSpPr>
                <p:cNvPr id="9322" name="Rectangle 10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3" name="Rectangle 10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 name="Rectangle 10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 name="Rectangle 10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 name="Rectangle 11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7" name="Rectangle 11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8" name="Rectangle 11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9" name="Rectangle 11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0" name="Group 114"/>
              <p:cNvGrpSpPr>
                <a:grpSpLocks/>
              </p:cNvGrpSpPr>
              <p:nvPr/>
            </p:nvGrpSpPr>
            <p:grpSpPr bwMode="auto">
              <a:xfrm>
                <a:off x="2016" y="1056"/>
                <a:ext cx="168" cy="192"/>
                <a:chOff x="1008" y="1584"/>
                <a:chExt cx="336" cy="384"/>
              </a:xfrm>
            </p:grpSpPr>
            <p:sp>
              <p:nvSpPr>
                <p:cNvPr id="9331" name="Rectangle 11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2" name="Rectangle 11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3" name="Rectangle 11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4" name="Rectangle 11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5" name="Rectangle 11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6" name="Rectangle 12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7" name="Rectangle 12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8" name="Rectangle 12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9" name="Group 123"/>
              <p:cNvGrpSpPr>
                <a:grpSpLocks/>
              </p:cNvGrpSpPr>
              <p:nvPr/>
            </p:nvGrpSpPr>
            <p:grpSpPr bwMode="auto">
              <a:xfrm>
                <a:off x="3360" y="960"/>
                <a:ext cx="168" cy="192"/>
                <a:chOff x="1008" y="1584"/>
                <a:chExt cx="336" cy="384"/>
              </a:xfrm>
            </p:grpSpPr>
            <p:sp>
              <p:nvSpPr>
                <p:cNvPr id="9340" name="Rectangle 12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1" name="Rectangle 12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2" name="Rectangle 12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3" name="Rectangle 12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 name="Rectangle 12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5" name="Rectangle 12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 name="Rectangle 13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 name="Rectangle 13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48" name="Group 132"/>
              <p:cNvGrpSpPr>
                <a:grpSpLocks/>
              </p:cNvGrpSpPr>
              <p:nvPr/>
            </p:nvGrpSpPr>
            <p:grpSpPr bwMode="auto">
              <a:xfrm>
                <a:off x="2784" y="1344"/>
                <a:ext cx="168" cy="192"/>
                <a:chOff x="1008" y="1584"/>
                <a:chExt cx="336" cy="384"/>
              </a:xfrm>
            </p:grpSpPr>
            <p:sp>
              <p:nvSpPr>
                <p:cNvPr id="9349" name="Rectangle 13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 name="Rectangle 13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 name="Rectangle 13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2" name="Rectangle 13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 name="Rectangle 13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4" name="Rectangle 13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5" name="Rectangle 13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6" name="Rectangle 14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357" name="Group 141"/>
            <p:cNvGrpSpPr>
              <a:grpSpLocks/>
            </p:cNvGrpSpPr>
            <p:nvPr/>
          </p:nvGrpSpPr>
          <p:grpSpPr bwMode="auto">
            <a:xfrm>
              <a:off x="4320" y="624"/>
              <a:ext cx="168" cy="192"/>
              <a:chOff x="1008" y="1584"/>
              <a:chExt cx="336" cy="384"/>
            </a:xfrm>
          </p:grpSpPr>
          <p:sp>
            <p:nvSpPr>
              <p:cNvPr id="9358" name="Rectangle 14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 name="Rectangle 14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0" name="Rectangle 14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1" name="Rectangle 14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2" name="Rectangle 14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3" name="Rectangle 14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4" name="Rectangle 14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5" name="Rectangle 14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66" name="Group 150"/>
            <p:cNvGrpSpPr>
              <a:grpSpLocks/>
            </p:cNvGrpSpPr>
            <p:nvPr/>
          </p:nvGrpSpPr>
          <p:grpSpPr bwMode="auto">
            <a:xfrm>
              <a:off x="4656" y="1296"/>
              <a:ext cx="168" cy="192"/>
              <a:chOff x="1008" y="1584"/>
              <a:chExt cx="336" cy="384"/>
            </a:xfrm>
          </p:grpSpPr>
          <p:sp>
            <p:nvSpPr>
              <p:cNvPr id="9367" name="Rectangle 15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8" name="Rectangle 15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 name="Rectangle 15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0" name="Rectangle 15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1" name="Rectangle 15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2" name="Rectangle 15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3" name="Rectangle 15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4" name="Rectangle 15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75" name="Group 159"/>
            <p:cNvGrpSpPr>
              <a:grpSpLocks/>
            </p:cNvGrpSpPr>
            <p:nvPr/>
          </p:nvGrpSpPr>
          <p:grpSpPr bwMode="auto">
            <a:xfrm>
              <a:off x="3696" y="48"/>
              <a:ext cx="168" cy="192"/>
              <a:chOff x="1008" y="1584"/>
              <a:chExt cx="336" cy="384"/>
            </a:xfrm>
          </p:grpSpPr>
          <p:sp>
            <p:nvSpPr>
              <p:cNvPr id="9376" name="Rectangle 16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 name="Rectangle 16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8" name="Rectangle 16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 name="Rectangle 16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0" name="Rectangle 16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1" name="Rectangle 16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2" name="Rectangle 16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3" name="Rectangle 16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84" name="Group 168"/>
            <p:cNvGrpSpPr>
              <a:grpSpLocks/>
            </p:cNvGrpSpPr>
            <p:nvPr/>
          </p:nvGrpSpPr>
          <p:grpSpPr bwMode="auto">
            <a:xfrm>
              <a:off x="5280" y="48"/>
              <a:ext cx="168" cy="192"/>
              <a:chOff x="1008" y="1584"/>
              <a:chExt cx="336" cy="384"/>
            </a:xfrm>
          </p:grpSpPr>
          <p:sp>
            <p:nvSpPr>
              <p:cNvPr id="9385" name="Rectangle 16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6" name="Rectangle 17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7" name="Rectangle 17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8" name="Rectangle 17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9" name="Rectangle 17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0" name="Rectangle 17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1" name="Rectangle 17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2" name="Rectangle 17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93" name="Group 177"/>
            <p:cNvGrpSpPr>
              <a:grpSpLocks/>
            </p:cNvGrpSpPr>
            <p:nvPr/>
          </p:nvGrpSpPr>
          <p:grpSpPr bwMode="auto">
            <a:xfrm>
              <a:off x="5472" y="960"/>
              <a:ext cx="168" cy="192"/>
              <a:chOff x="1008" y="1584"/>
              <a:chExt cx="336" cy="384"/>
            </a:xfrm>
          </p:grpSpPr>
          <p:sp>
            <p:nvSpPr>
              <p:cNvPr id="9394" name="Rectangle 17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5" name="Rectangle 17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6" name="Rectangle 18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7" name="Rectangle 18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8" name="Rectangle 18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9" name="Rectangle 18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0" name="Rectangle 18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1" name="Rectangle 18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02" name="Group 186"/>
            <p:cNvGrpSpPr>
              <a:grpSpLocks/>
            </p:cNvGrpSpPr>
            <p:nvPr/>
          </p:nvGrpSpPr>
          <p:grpSpPr bwMode="auto">
            <a:xfrm>
              <a:off x="4224" y="2400"/>
              <a:ext cx="168" cy="192"/>
              <a:chOff x="1008" y="1584"/>
              <a:chExt cx="336" cy="384"/>
            </a:xfrm>
          </p:grpSpPr>
          <p:sp>
            <p:nvSpPr>
              <p:cNvPr id="9403" name="Rectangle 18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4" name="Rectangle 18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5" name="Rectangle 18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6" name="Rectangle 19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7" name="Rectangle 19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8" name="Rectangle 19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9" name="Rectangle 19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 name="Rectangle 19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11" name="Group 195"/>
            <p:cNvGrpSpPr>
              <a:grpSpLocks/>
            </p:cNvGrpSpPr>
            <p:nvPr/>
          </p:nvGrpSpPr>
          <p:grpSpPr bwMode="auto">
            <a:xfrm>
              <a:off x="4560" y="3072"/>
              <a:ext cx="168" cy="192"/>
              <a:chOff x="1008" y="1584"/>
              <a:chExt cx="336" cy="384"/>
            </a:xfrm>
          </p:grpSpPr>
          <p:sp>
            <p:nvSpPr>
              <p:cNvPr id="9412" name="Rectangle 19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3" name="Rectangle 19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4" name="Rectangle 19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5" name="Rectangle 19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6" name="Rectangle 20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7" name="Rectangle 20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8" name="Rectangle 20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9" name="Rectangle 20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20" name="Group 204"/>
            <p:cNvGrpSpPr>
              <a:grpSpLocks/>
            </p:cNvGrpSpPr>
            <p:nvPr/>
          </p:nvGrpSpPr>
          <p:grpSpPr bwMode="auto">
            <a:xfrm>
              <a:off x="3600" y="1824"/>
              <a:ext cx="168" cy="192"/>
              <a:chOff x="1008" y="1584"/>
              <a:chExt cx="336" cy="384"/>
            </a:xfrm>
          </p:grpSpPr>
          <p:sp>
            <p:nvSpPr>
              <p:cNvPr id="9421" name="Rectangle 20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 name="Rectangle 20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 name="Rectangle 20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4" name="Rectangle 20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5" name="Rectangle 20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6" name="Rectangle 21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7" name="Rectangle 21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8" name="Rectangle 21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29" name="Group 213"/>
            <p:cNvGrpSpPr>
              <a:grpSpLocks/>
            </p:cNvGrpSpPr>
            <p:nvPr/>
          </p:nvGrpSpPr>
          <p:grpSpPr bwMode="auto">
            <a:xfrm>
              <a:off x="5184" y="1824"/>
              <a:ext cx="168" cy="192"/>
              <a:chOff x="1008" y="1584"/>
              <a:chExt cx="336" cy="384"/>
            </a:xfrm>
          </p:grpSpPr>
          <p:sp>
            <p:nvSpPr>
              <p:cNvPr id="9430" name="Rectangle 21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 name="Rectangle 21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2" name="Rectangle 21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3" name="Rectangle 21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4" name="Rectangle 21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5" name="Rectangle 21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6" name="Rectangle 22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7" name="Rectangle 22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38" name="Group 222"/>
            <p:cNvGrpSpPr>
              <a:grpSpLocks/>
            </p:cNvGrpSpPr>
            <p:nvPr/>
          </p:nvGrpSpPr>
          <p:grpSpPr bwMode="auto">
            <a:xfrm>
              <a:off x="5376" y="2736"/>
              <a:ext cx="168" cy="192"/>
              <a:chOff x="1008" y="1584"/>
              <a:chExt cx="336" cy="384"/>
            </a:xfrm>
          </p:grpSpPr>
          <p:sp>
            <p:nvSpPr>
              <p:cNvPr id="9439" name="Rectangle 22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0" name="Rectangle 22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1" name="Rectangle 22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2" name="Rectangle 22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3" name="Rectangle 22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4" name="Rectangle 22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5" name="Rectangle 22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6" name="Rectangle 23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47" name="Group 231"/>
            <p:cNvGrpSpPr>
              <a:grpSpLocks/>
            </p:cNvGrpSpPr>
            <p:nvPr/>
          </p:nvGrpSpPr>
          <p:grpSpPr bwMode="auto">
            <a:xfrm>
              <a:off x="3816" y="3840"/>
              <a:ext cx="168" cy="192"/>
              <a:chOff x="1008" y="1584"/>
              <a:chExt cx="336" cy="384"/>
            </a:xfrm>
          </p:grpSpPr>
          <p:sp>
            <p:nvSpPr>
              <p:cNvPr id="9448" name="Rectangle 23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9" name="Rectangle 23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0" name="Rectangle 23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1" name="Rectangle 23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2" name="Rectangle 23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3" name="Rectangle 23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4" name="Rectangle 23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5" name="Rectangle 23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56" name="Group 240"/>
            <p:cNvGrpSpPr>
              <a:grpSpLocks/>
            </p:cNvGrpSpPr>
            <p:nvPr/>
          </p:nvGrpSpPr>
          <p:grpSpPr bwMode="auto">
            <a:xfrm>
              <a:off x="5400" y="3840"/>
              <a:ext cx="168" cy="192"/>
              <a:chOff x="1008" y="1584"/>
              <a:chExt cx="336" cy="384"/>
            </a:xfrm>
          </p:grpSpPr>
          <p:sp>
            <p:nvSpPr>
              <p:cNvPr id="9457" name="Rectangle 24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8" name="Rectangle 24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9" name="Rectangle 24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0" name="Rectangle 24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 name="Rectangle 24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 name="Rectangle 24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3" name="Rectangle 24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4" name="Rectangle 24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65" name="Group 249"/>
            <p:cNvGrpSpPr>
              <a:grpSpLocks/>
            </p:cNvGrpSpPr>
            <p:nvPr/>
          </p:nvGrpSpPr>
          <p:grpSpPr bwMode="auto">
            <a:xfrm>
              <a:off x="96" y="3744"/>
              <a:ext cx="168" cy="192"/>
              <a:chOff x="1008" y="1584"/>
              <a:chExt cx="336" cy="384"/>
            </a:xfrm>
          </p:grpSpPr>
          <p:sp>
            <p:nvSpPr>
              <p:cNvPr id="9466" name="Rectangle 25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7" name="Rectangle 25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8" name="Rectangle 25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9" name="Rectangle 25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0" name="Rectangle 25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1" name="Rectangle 25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 name="Rectangle 25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3" name="Rectangle 25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74" name="Group 258"/>
            <p:cNvGrpSpPr>
              <a:grpSpLocks/>
            </p:cNvGrpSpPr>
            <p:nvPr/>
          </p:nvGrpSpPr>
          <p:grpSpPr bwMode="auto">
            <a:xfrm>
              <a:off x="1680" y="3744"/>
              <a:ext cx="168" cy="192"/>
              <a:chOff x="1008" y="1584"/>
              <a:chExt cx="336" cy="384"/>
            </a:xfrm>
          </p:grpSpPr>
          <p:sp>
            <p:nvSpPr>
              <p:cNvPr id="9475" name="Rectangle 25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6" name="Rectangle 26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7" name="Rectangle 26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8" name="Rectangle 26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9" name="Rectangle 26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0" name="Rectangle 26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1" name="Rectangle 26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2" name="Rectangle 26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83" name="Group 267"/>
            <p:cNvGrpSpPr>
              <a:grpSpLocks/>
            </p:cNvGrpSpPr>
            <p:nvPr/>
          </p:nvGrpSpPr>
          <p:grpSpPr bwMode="auto">
            <a:xfrm>
              <a:off x="2352" y="4128"/>
              <a:ext cx="168" cy="192"/>
              <a:chOff x="1008" y="1584"/>
              <a:chExt cx="336" cy="384"/>
            </a:xfrm>
          </p:grpSpPr>
          <p:sp>
            <p:nvSpPr>
              <p:cNvPr id="9484" name="Rectangle 26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5" name="Rectangle 26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6" name="Rectangle 27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7" name="Rectangle 27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8" name="Rectangle 27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9" name="Rectangle 27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0" name="Rectangle 27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1" name="Rectangle 27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496" name="Rectangle 280"/>
          <p:cNvSpPr>
            <a:spLocks noChangeArrowheads="1"/>
          </p:cNvSpPr>
          <p:nvPr/>
        </p:nvSpPr>
        <p:spPr bwMode="invGray">
          <a:xfrm rot="5400000">
            <a:off x="265113" y="2779713"/>
            <a:ext cx="1524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8" name="Rectangle 282"/>
          <p:cNvSpPr>
            <a:spLocks noChangeArrowheads="1"/>
          </p:cNvSpPr>
          <p:nvPr/>
        </p:nvSpPr>
        <p:spPr bwMode="invGray">
          <a:xfrm rot="5400000">
            <a:off x="455613" y="2665413"/>
            <a:ext cx="76200" cy="22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9" name="Rectangle 283"/>
          <p:cNvSpPr>
            <a:spLocks noChangeArrowheads="1"/>
          </p:cNvSpPr>
          <p:nvPr/>
        </p:nvSpPr>
        <p:spPr bwMode="invGray">
          <a:xfrm rot="5400000">
            <a:off x="303213" y="2894013"/>
            <a:ext cx="762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0" name="Rectangle 284"/>
          <p:cNvSpPr>
            <a:spLocks noChangeArrowheads="1"/>
          </p:cNvSpPr>
          <p:nvPr/>
        </p:nvSpPr>
        <p:spPr bwMode="invGray">
          <a:xfrm rot="5400000">
            <a:off x="-39687" y="2779713"/>
            <a:ext cx="4572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1" name="Rectangle 285"/>
          <p:cNvSpPr>
            <a:spLocks noChangeArrowheads="1"/>
          </p:cNvSpPr>
          <p:nvPr/>
        </p:nvSpPr>
        <p:spPr bwMode="invGray">
          <a:xfrm rot="5400000">
            <a:off x="455613" y="2360613"/>
            <a:ext cx="76200" cy="533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2" name="Rectangle 286"/>
          <p:cNvSpPr>
            <a:spLocks noChangeArrowheads="1"/>
          </p:cNvSpPr>
          <p:nvPr/>
        </p:nvSpPr>
        <p:spPr bwMode="invGray">
          <a:xfrm rot="5400000">
            <a:off x="-1296987" y="4646613"/>
            <a:ext cx="4040187" cy="77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18" name="Group 302"/>
          <p:cNvGrpSpPr>
            <a:grpSpLocks/>
          </p:cNvGrpSpPr>
          <p:nvPr/>
        </p:nvGrpSpPr>
        <p:grpSpPr bwMode="auto">
          <a:xfrm>
            <a:off x="303213" y="2894013"/>
            <a:ext cx="8688387" cy="77787"/>
            <a:chOff x="191" y="1823"/>
            <a:chExt cx="5473" cy="49"/>
          </a:xfrm>
        </p:grpSpPr>
        <p:sp>
          <p:nvSpPr>
            <p:cNvPr id="9497" name="Rectangle 281"/>
            <p:cNvSpPr>
              <a:spLocks noChangeArrowheads="1"/>
            </p:cNvSpPr>
            <p:nvPr userDrawn="1"/>
          </p:nvSpPr>
          <p:spPr bwMode="invGray">
            <a:xfrm rot="5400000">
              <a:off x="215" y="1799"/>
              <a:ext cx="48" cy="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3" name="Rectangle 287"/>
            <p:cNvSpPr>
              <a:spLocks noChangeArrowheads="1"/>
            </p:cNvSpPr>
            <p:nvPr userDrawn="1"/>
          </p:nvSpPr>
          <p:spPr bwMode="invGray">
            <a:xfrm>
              <a:off x="288" y="1824"/>
              <a:ext cx="240" cy="4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4" name="Rectangle 288"/>
            <p:cNvSpPr>
              <a:spLocks noChangeArrowheads="1"/>
            </p:cNvSpPr>
            <p:nvPr userDrawn="1"/>
          </p:nvSpPr>
          <p:spPr bwMode="invGray">
            <a:xfrm>
              <a:off x="528" y="1824"/>
              <a:ext cx="513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05" name="Rectangle 289"/>
          <p:cNvSpPr>
            <a:spLocks noChangeArrowheads="1"/>
          </p:cNvSpPr>
          <p:nvPr/>
        </p:nvSpPr>
        <p:spPr bwMode="invGray">
          <a:xfrm rot="5400000">
            <a:off x="417513" y="2932113"/>
            <a:ext cx="304800" cy="7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17" name="Group 301"/>
          <p:cNvGrpSpPr>
            <a:grpSpLocks/>
          </p:cNvGrpSpPr>
          <p:nvPr/>
        </p:nvGrpSpPr>
        <p:grpSpPr bwMode="auto">
          <a:xfrm>
            <a:off x="152400" y="0"/>
            <a:ext cx="457200" cy="6705600"/>
            <a:chOff x="96" y="0"/>
            <a:chExt cx="288" cy="4224"/>
          </a:xfrm>
        </p:grpSpPr>
        <p:grpSp>
          <p:nvGrpSpPr>
            <p:cNvPr id="9516" name="Group 300"/>
            <p:cNvGrpSpPr>
              <a:grpSpLocks/>
            </p:cNvGrpSpPr>
            <p:nvPr userDrawn="1"/>
          </p:nvGrpSpPr>
          <p:grpSpPr bwMode="auto">
            <a:xfrm>
              <a:off x="96" y="0"/>
              <a:ext cx="288" cy="1584"/>
              <a:chOff x="96" y="0"/>
              <a:chExt cx="288" cy="1584"/>
            </a:xfrm>
          </p:grpSpPr>
          <p:sp>
            <p:nvSpPr>
              <p:cNvPr id="9493" name="Rectangle 277"/>
              <p:cNvSpPr>
                <a:spLocks noChangeArrowheads="1"/>
              </p:cNvSpPr>
              <p:nvPr userDrawn="1"/>
            </p:nvSpPr>
            <p:spPr bwMode="ltGray">
              <a:xfrm>
                <a:off x="96" y="1488"/>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4" name="Rectangle 278"/>
              <p:cNvSpPr>
                <a:spLocks noChangeArrowheads="1"/>
              </p:cNvSpPr>
              <p:nvPr userDrawn="1"/>
            </p:nvSpPr>
            <p:spPr bwMode="ltGray">
              <a:xfrm>
                <a:off x="96" y="0"/>
                <a:ext cx="288" cy="14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15" name="Group 299"/>
            <p:cNvGrpSpPr>
              <a:grpSpLocks/>
            </p:cNvGrpSpPr>
            <p:nvPr userDrawn="1"/>
          </p:nvGrpSpPr>
          <p:grpSpPr bwMode="auto">
            <a:xfrm>
              <a:off x="96" y="2016"/>
              <a:ext cx="288" cy="2208"/>
              <a:chOff x="96" y="2016"/>
              <a:chExt cx="288" cy="2208"/>
            </a:xfrm>
          </p:grpSpPr>
          <p:sp>
            <p:nvSpPr>
              <p:cNvPr id="9507" name="Rectangle 291"/>
              <p:cNvSpPr>
                <a:spLocks noChangeArrowheads="1"/>
              </p:cNvSpPr>
              <p:nvPr userDrawn="1"/>
            </p:nvSpPr>
            <p:spPr bwMode="ltGray">
              <a:xfrm>
                <a:off x="96" y="2016"/>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8" name="Rectangle 292"/>
              <p:cNvSpPr>
                <a:spLocks noChangeArrowheads="1"/>
              </p:cNvSpPr>
              <p:nvPr userDrawn="1"/>
            </p:nvSpPr>
            <p:spPr bwMode="ltGray">
              <a:xfrm>
                <a:off x="96" y="2112"/>
                <a:ext cx="288" cy="2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509" name="Rectangle 293"/>
          <p:cNvSpPr>
            <a:spLocks noGrp="1" noChangeArrowheads="1"/>
          </p:cNvSpPr>
          <p:nvPr>
            <p:ph type="ctrTitle"/>
          </p:nvPr>
        </p:nvSpPr>
        <p:spPr>
          <a:xfrm>
            <a:off x="1143000" y="1676400"/>
            <a:ext cx="7772400" cy="1143000"/>
          </a:xfrm>
        </p:spPr>
        <p:txBody>
          <a:bodyPr/>
          <a:lstStyle>
            <a:lvl1pPr algn="l">
              <a:defRPr/>
            </a:lvl1pPr>
          </a:lstStyle>
          <a:p>
            <a:pPr lvl="0"/>
            <a:r>
              <a:rPr lang="en-US" altLang="en-US" noProof="0" smtClean="0"/>
              <a:t>Click to edit Master title style</a:t>
            </a:r>
          </a:p>
        </p:txBody>
      </p:sp>
      <p:sp>
        <p:nvSpPr>
          <p:cNvPr id="9510" name="Rectangle 29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9511" name="Rectangle 295"/>
          <p:cNvSpPr>
            <a:spLocks noGrp="1" noChangeArrowheads="1"/>
          </p:cNvSpPr>
          <p:nvPr>
            <p:ph type="dt" sz="half" idx="2"/>
          </p:nvPr>
        </p:nvSpPr>
        <p:spPr>
          <a:xfrm>
            <a:off x="685800" y="6248400"/>
            <a:ext cx="1905000" cy="457200"/>
          </a:xfrm>
        </p:spPr>
        <p:txBody>
          <a:bodyPr/>
          <a:lstStyle>
            <a:lvl1pPr>
              <a:defRPr/>
            </a:lvl1pPr>
          </a:lstStyle>
          <a:p>
            <a:fld id="{AA58EBF0-C791-46C0-B729-6BA5ED496C95}" type="datetimeFigureOut">
              <a:rPr lang="en-US" smtClean="0"/>
              <a:t>7/2/2018</a:t>
            </a:fld>
            <a:endParaRPr lang="en-US"/>
          </a:p>
        </p:txBody>
      </p:sp>
      <p:sp>
        <p:nvSpPr>
          <p:cNvPr id="9512" name="Rectangle 296"/>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9513" name="Rectangle 297"/>
          <p:cNvSpPr>
            <a:spLocks noGrp="1" noChangeArrowheads="1"/>
          </p:cNvSpPr>
          <p:nvPr>
            <p:ph type="sldNum" sz="quarter" idx="4"/>
          </p:nvPr>
        </p:nvSpPr>
        <p:spPr>
          <a:xfrm>
            <a:off x="6553200" y="6248400"/>
            <a:ext cx="1905000" cy="457200"/>
          </a:xfrm>
        </p:spPr>
        <p:txBody>
          <a:bodyPr/>
          <a:lstStyle>
            <a:lvl1pPr>
              <a:defRPr/>
            </a:lvl1pPr>
          </a:lstStyle>
          <a:p>
            <a:fld id="{ECD73042-8ECA-4C54-94AF-5A80EB4E1C8E}"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9517"/>
                                        </p:tgtEl>
                                        <p:attrNameLst>
                                          <p:attrName>style.visibility</p:attrName>
                                        </p:attrNameLst>
                                      </p:cBhvr>
                                      <p:to>
                                        <p:strVal val="visible"/>
                                      </p:to>
                                    </p:set>
                                    <p:animEffect transition="in" filter="barn(inHorizontal)">
                                      <p:cBhvr>
                                        <p:cTn id="7" dur="500"/>
                                        <p:tgtEl>
                                          <p:spTgt spid="951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502"/>
                                        </p:tgtEl>
                                        <p:attrNameLst>
                                          <p:attrName>style.visibility</p:attrName>
                                        </p:attrNameLst>
                                      </p:cBhvr>
                                      <p:to>
                                        <p:strVal val="visible"/>
                                      </p:to>
                                    </p:set>
                                    <p:animEffect transition="in" filter="wipe(down)">
                                      <p:cBhvr>
                                        <p:cTn id="11" dur="500"/>
                                        <p:tgtEl>
                                          <p:spTgt spid="950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501"/>
                                        </p:tgtEl>
                                        <p:attrNameLst>
                                          <p:attrName>style.visibility</p:attrName>
                                        </p:attrNameLst>
                                      </p:cBhvr>
                                      <p:to>
                                        <p:strVal val="visible"/>
                                      </p:to>
                                    </p:set>
                                    <p:animEffect transition="in" filter="wipe(right)">
                                      <p:cBhvr>
                                        <p:cTn id="15" dur="500"/>
                                        <p:tgtEl>
                                          <p:spTgt spid="95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500"/>
                                        </p:tgtEl>
                                        <p:attrNameLst>
                                          <p:attrName>style.visibility</p:attrName>
                                        </p:attrNameLst>
                                      </p:cBhvr>
                                      <p:to>
                                        <p:strVal val="visible"/>
                                      </p:to>
                                    </p:set>
                                    <p:animEffect transition="in" filter="wipe(up)">
                                      <p:cBhvr>
                                        <p:cTn id="19" dur="500"/>
                                        <p:tgtEl>
                                          <p:spTgt spid="950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499"/>
                                        </p:tgtEl>
                                        <p:attrNameLst>
                                          <p:attrName>style.visibility</p:attrName>
                                        </p:attrNameLst>
                                      </p:cBhvr>
                                      <p:to>
                                        <p:strVal val="visible"/>
                                      </p:to>
                                    </p:set>
                                    <p:animEffect transition="in" filter="wipe(left)">
                                      <p:cBhvr>
                                        <p:cTn id="23" dur="500"/>
                                        <p:tgtEl>
                                          <p:spTgt spid="9499"/>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9505"/>
                                        </p:tgtEl>
                                        <p:attrNameLst>
                                          <p:attrName>style.visibility</p:attrName>
                                        </p:attrNameLst>
                                      </p:cBhvr>
                                      <p:to>
                                        <p:strVal val="visible"/>
                                      </p:to>
                                    </p:set>
                                    <p:animEffect transition="in" filter="wipe(down)">
                                      <p:cBhvr>
                                        <p:cTn id="27" dur="500"/>
                                        <p:tgtEl>
                                          <p:spTgt spid="9505"/>
                                        </p:tgtEl>
                                      </p:cBhvr>
                                    </p:animEffect>
                                  </p:childTnLst>
                                </p:cTn>
                              </p:par>
                            </p:childTnLst>
                          </p:cTn>
                        </p:par>
                        <p:par>
                          <p:cTn id="28" fill="hold" nodeType="afterGroup">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9498"/>
                                        </p:tgtEl>
                                        <p:attrNameLst>
                                          <p:attrName>style.visibility</p:attrName>
                                        </p:attrNameLst>
                                      </p:cBhvr>
                                      <p:to>
                                        <p:strVal val="visible"/>
                                      </p:to>
                                    </p:set>
                                    <p:animEffect transition="in" filter="wipe(right)">
                                      <p:cBhvr>
                                        <p:cTn id="31" dur="500"/>
                                        <p:tgtEl>
                                          <p:spTgt spid="9498"/>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496"/>
                                        </p:tgtEl>
                                        <p:attrNameLst>
                                          <p:attrName>style.visibility</p:attrName>
                                        </p:attrNameLst>
                                      </p:cBhvr>
                                      <p:to>
                                        <p:strVal val="visible"/>
                                      </p:to>
                                    </p:set>
                                    <p:animEffect transition="in" filter="wipe(up)">
                                      <p:cBhvr>
                                        <p:cTn id="35" dur="500"/>
                                        <p:tgtEl>
                                          <p:spTgt spid="9496"/>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9518"/>
                                        </p:tgtEl>
                                        <p:attrNameLst>
                                          <p:attrName>style.visibility</p:attrName>
                                        </p:attrNameLst>
                                      </p:cBhvr>
                                      <p:to>
                                        <p:strVal val="visible"/>
                                      </p:to>
                                    </p:set>
                                    <p:animEffect transition="in" filter="wipe(left)">
                                      <p:cBhvr>
                                        <p:cTn id="39" dur="500"/>
                                        <p:tgtEl>
                                          <p:spTgt spid="9518"/>
                                        </p:tgtEl>
                                      </p:cBhvr>
                                    </p:animEffect>
                                  </p:childTnLst>
                                </p:cTn>
                              </p:par>
                            </p:childTnLst>
                          </p:cTn>
                        </p:par>
                        <p:par>
                          <p:cTn id="40" fill="hold" nodeType="afterGroup">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9509"/>
                                        </p:tgtEl>
                                        <p:attrNameLst>
                                          <p:attrName>style.visibility</p:attrName>
                                        </p:attrNameLst>
                                      </p:cBhvr>
                                      <p:to>
                                        <p:strVal val="visible"/>
                                      </p:to>
                                    </p:set>
                                  </p:childTnLst>
                                </p:cTn>
                              </p:par>
                            </p:childTnLst>
                          </p:cTn>
                        </p:par>
                        <p:par>
                          <p:cTn id="43" fill="hold" nodeType="afterGroup">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95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6" grpId="0" animBg="1"/>
      <p:bldP spid="9498" grpId="0" animBg="1"/>
      <p:bldP spid="9499" grpId="0" animBg="1"/>
      <p:bldP spid="9500" grpId="0" animBg="1"/>
      <p:bldP spid="9501" grpId="0" animBg="1"/>
      <p:bldP spid="9502" grpId="0" animBg="1"/>
      <p:bldP spid="9505" grpId="0" animBg="1"/>
      <p:bldP spid="9509" grpId="0" autoUpdateAnimBg="0"/>
      <p:bldP spid="9510" grpId="0" build="p" autoUpdateAnimBg="0" advAuto="0">
        <p:tmplLst>
          <p:tmpl lvl="1">
            <p:tnLst>
              <p:par>
                <p:cTn presetID="1" presetClass="entr" presetSubtype="0" fill="hold" nodeType="afterEffect">
                  <p:stCondLst>
                    <p:cond delay="0"/>
                  </p:stCondLst>
                  <p:childTnLst>
                    <p:set>
                      <p:cBhvr>
                        <p:cTn dur="1" fill="hold">
                          <p:stCondLst>
                            <p:cond delay="499"/>
                          </p:stCondLst>
                        </p:cTn>
                        <p:tgtEl>
                          <p:spTgt spid="9510"/>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385283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048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233592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58162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92507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3596064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310618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207844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381793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201766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58EBF0-C791-46C0-B729-6BA5ED496C95}" type="datetimeFigureOut">
              <a:rPr lang="en-US" smtClean="0"/>
              <a:t>7/2/2018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D73042-8ECA-4C54-94AF-5A80EB4E1C8E}" type="slidenum">
              <a:rPr lang="en-US" smtClean="0"/>
              <a:t>‹#›</a:t>
            </a:fld>
            <a:endParaRPr lang="en-US"/>
          </a:p>
        </p:txBody>
      </p:sp>
    </p:spTree>
    <p:extLst>
      <p:ext uri="{BB962C8B-B14F-4D97-AF65-F5344CB8AC3E}">
        <p14:creationId xmlns:p14="http://schemas.microsoft.com/office/powerpoint/2010/main" val="247593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3" name="Group 329"/>
          <p:cNvGrpSpPr>
            <a:grpSpLocks/>
          </p:cNvGrpSpPr>
          <p:nvPr/>
        </p:nvGrpSpPr>
        <p:grpSpPr bwMode="auto">
          <a:xfrm>
            <a:off x="150813" y="0"/>
            <a:ext cx="8840787" cy="6858000"/>
            <a:chOff x="95" y="0"/>
            <a:chExt cx="5569" cy="4320"/>
          </a:xfrm>
        </p:grpSpPr>
        <p:grpSp>
          <p:nvGrpSpPr>
            <p:cNvPr id="1032" name="Group 8"/>
            <p:cNvGrpSpPr>
              <a:grpSpLocks/>
            </p:cNvGrpSpPr>
            <p:nvPr/>
          </p:nvGrpSpPr>
          <p:grpSpPr bwMode="auto">
            <a:xfrm>
              <a:off x="96" y="48"/>
              <a:ext cx="5544" cy="4272"/>
              <a:chOff x="96" y="48"/>
              <a:chExt cx="5544" cy="4272"/>
            </a:xfrm>
          </p:grpSpPr>
          <p:grpSp>
            <p:nvGrpSpPr>
              <p:cNvPr id="1033" name="Group 9"/>
              <p:cNvGrpSpPr>
                <a:grpSpLocks/>
              </p:cNvGrpSpPr>
              <p:nvPr/>
            </p:nvGrpSpPr>
            <p:grpSpPr bwMode="auto">
              <a:xfrm>
                <a:off x="864" y="144"/>
                <a:ext cx="2664" cy="1440"/>
                <a:chOff x="864" y="144"/>
                <a:chExt cx="2664" cy="1440"/>
              </a:xfrm>
            </p:grpSpPr>
            <p:grpSp>
              <p:nvGrpSpPr>
                <p:cNvPr id="1034" name="Group 10"/>
                <p:cNvGrpSpPr>
                  <a:grpSpLocks/>
                </p:cNvGrpSpPr>
                <p:nvPr/>
              </p:nvGrpSpPr>
              <p:grpSpPr bwMode="auto">
                <a:xfrm>
                  <a:off x="864" y="720"/>
                  <a:ext cx="168" cy="192"/>
                  <a:chOff x="1008" y="1584"/>
                  <a:chExt cx="336" cy="384"/>
                </a:xfrm>
              </p:grpSpPr>
              <p:sp>
                <p:nvSpPr>
                  <p:cNvPr id="1035" name="Rectangle 1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Rectangle 1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Rectangle 1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Rectangle 1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Rectangle 1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Rectangle 1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3" name="Group 19"/>
                <p:cNvGrpSpPr>
                  <a:grpSpLocks/>
                </p:cNvGrpSpPr>
                <p:nvPr/>
              </p:nvGrpSpPr>
              <p:grpSpPr bwMode="auto">
                <a:xfrm>
                  <a:off x="1200" y="1392"/>
                  <a:ext cx="168" cy="192"/>
                  <a:chOff x="1008" y="1584"/>
                  <a:chExt cx="336" cy="384"/>
                </a:xfrm>
              </p:grpSpPr>
              <p:sp>
                <p:nvSpPr>
                  <p:cNvPr id="1044" name="Rectangle 2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Rectangle 2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Rectangle 2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Rectangle 2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Rectangle 2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Rectangle 2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2" name="Group 28"/>
                <p:cNvGrpSpPr>
                  <a:grpSpLocks/>
                </p:cNvGrpSpPr>
                <p:nvPr/>
              </p:nvGrpSpPr>
              <p:grpSpPr bwMode="auto">
                <a:xfrm>
                  <a:off x="1824" y="144"/>
                  <a:ext cx="168" cy="192"/>
                  <a:chOff x="1008" y="1584"/>
                  <a:chExt cx="336" cy="384"/>
                </a:xfrm>
              </p:grpSpPr>
              <p:sp>
                <p:nvSpPr>
                  <p:cNvPr id="1053" name="Rectangle 2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Rectangle 3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Rectangle 3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Rectangle 3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Rectangle 3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Rectangle 3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61" name="Group 37"/>
                <p:cNvGrpSpPr>
                  <a:grpSpLocks/>
                </p:cNvGrpSpPr>
                <p:nvPr/>
              </p:nvGrpSpPr>
              <p:grpSpPr bwMode="auto">
                <a:xfrm>
                  <a:off x="2496" y="528"/>
                  <a:ext cx="168" cy="192"/>
                  <a:chOff x="1008" y="1584"/>
                  <a:chExt cx="336" cy="384"/>
                </a:xfrm>
              </p:grpSpPr>
              <p:sp>
                <p:nvSpPr>
                  <p:cNvPr id="1062" name="Rectangle 3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Rectangle 3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Rectangle 4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Rectangle 4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Rectangle 4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Rectangle 4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Rectangle 4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0" name="Group 46"/>
                <p:cNvGrpSpPr>
                  <a:grpSpLocks/>
                </p:cNvGrpSpPr>
                <p:nvPr/>
              </p:nvGrpSpPr>
              <p:grpSpPr bwMode="auto">
                <a:xfrm>
                  <a:off x="2016" y="1056"/>
                  <a:ext cx="168" cy="192"/>
                  <a:chOff x="1008" y="1584"/>
                  <a:chExt cx="336" cy="384"/>
                </a:xfrm>
              </p:grpSpPr>
              <p:sp>
                <p:nvSpPr>
                  <p:cNvPr id="1071" name="Rectangle 4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Rectangle 5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Rectangle 5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Rectangle 5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Rectangle 5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Rectangle 5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9" name="Group 55"/>
                <p:cNvGrpSpPr>
                  <a:grpSpLocks/>
                </p:cNvGrpSpPr>
                <p:nvPr/>
              </p:nvGrpSpPr>
              <p:grpSpPr bwMode="auto">
                <a:xfrm>
                  <a:off x="3360" y="960"/>
                  <a:ext cx="168" cy="192"/>
                  <a:chOff x="1008" y="1584"/>
                  <a:chExt cx="336" cy="384"/>
                </a:xfrm>
              </p:grpSpPr>
              <p:sp>
                <p:nvSpPr>
                  <p:cNvPr id="1080" name="Rectangle 5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Rectangle 5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Rectangle 5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Rectangle 5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Rectangle 6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Rectangle 6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Rectangle 6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Rectangle 6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88" name="Group 64"/>
                <p:cNvGrpSpPr>
                  <a:grpSpLocks/>
                </p:cNvGrpSpPr>
                <p:nvPr/>
              </p:nvGrpSpPr>
              <p:grpSpPr bwMode="auto">
                <a:xfrm>
                  <a:off x="2784" y="1344"/>
                  <a:ext cx="168" cy="192"/>
                  <a:chOff x="1008" y="1584"/>
                  <a:chExt cx="336" cy="384"/>
                </a:xfrm>
              </p:grpSpPr>
              <p:sp>
                <p:nvSpPr>
                  <p:cNvPr id="1089" name="Rectangle 6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Rectangle 6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Rectangle 6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Rectangle 6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Rectangle 6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Rectangle 7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Rectangle 7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Rectangle 7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097" name="Group 73"/>
              <p:cNvGrpSpPr>
                <a:grpSpLocks/>
              </p:cNvGrpSpPr>
              <p:nvPr/>
            </p:nvGrpSpPr>
            <p:grpSpPr bwMode="auto">
              <a:xfrm>
                <a:off x="240" y="1968"/>
                <a:ext cx="3288" cy="1440"/>
                <a:chOff x="240" y="144"/>
                <a:chExt cx="3288" cy="1440"/>
              </a:xfrm>
            </p:grpSpPr>
            <p:grpSp>
              <p:nvGrpSpPr>
                <p:cNvPr id="1098" name="Group 74"/>
                <p:cNvGrpSpPr>
                  <a:grpSpLocks/>
                </p:cNvGrpSpPr>
                <p:nvPr/>
              </p:nvGrpSpPr>
              <p:grpSpPr bwMode="auto">
                <a:xfrm>
                  <a:off x="864" y="720"/>
                  <a:ext cx="168" cy="192"/>
                  <a:chOff x="1008" y="1584"/>
                  <a:chExt cx="336" cy="384"/>
                </a:xfrm>
              </p:grpSpPr>
              <p:sp>
                <p:nvSpPr>
                  <p:cNvPr id="1099" name="Rectangle 7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Rectangle 7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Rectangle 7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Rectangle 7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Rectangle 7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Rectangle 8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Rectangle 8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Rectangle 8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7" name="Group 83"/>
                <p:cNvGrpSpPr>
                  <a:grpSpLocks/>
                </p:cNvGrpSpPr>
                <p:nvPr/>
              </p:nvGrpSpPr>
              <p:grpSpPr bwMode="auto">
                <a:xfrm>
                  <a:off x="1200" y="1392"/>
                  <a:ext cx="168" cy="192"/>
                  <a:chOff x="1008" y="1584"/>
                  <a:chExt cx="336" cy="384"/>
                </a:xfrm>
              </p:grpSpPr>
              <p:sp>
                <p:nvSpPr>
                  <p:cNvPr id="1108" name="Rectangle 8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Rectangle 8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0" name="Rectangle 8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Rectangle 8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Rectangle 8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Rectangle 8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Rectangle 9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Rectangle 9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6" name="Group 92"/>
                <p:cNvGrpSpPr>
                  <a:grpSpLocks/>
                </p:cNvGrpSpPr>
                <p:nvPr/>
              </p:nvGrpSpPr>
              <p:grpSpPr bwMode="auto">
                <a:xfrm>
                  <a:off x="240" y="144"/>
                  <a:ext cx="168" cy="192"/>
                  <a:chOff x="1008" y="1584"/>
                  <a:chExt cx="336" cy="384"/>
                </a:xfrm>
              </p:grpSpPr>
              <p:sp>
                <p:nvSpPr>
                  <p:cNvPr id="1117" name="Rectangle 9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Rectangle 9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Rectangle 9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Rectangle 9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Rectangle 9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Rectangle 9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Rectangle 9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Rectangle 10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5" name="Group 101"/>
                <p:cNvGrpSpPr>
                  <a:grpSpLocks/>
                </p:cNvGrpSpPr>
                <p:nvPr/>
              </p:nvGrpSpPr>
              <p:grpSpPr bwMode="auto">
                <a:xfrm>
                  <a:off x="1824" y="144"/>
                  <a:ext cx="168" cy="192"/>
                  <a:chOff x="1008" y="1584"/>
                  <a:chExt cx="336" cy="384"/>
                </a:xfrm>
              </p:grpSpPr>
              <p:sp>
                <p:nvSpPr>
                  <p:cNvPr id="1126" name="Rectangle 10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Rectangle 10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Rectangle 10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Rectangle 10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Rectangle 10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Rectangle 10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Rectangle 10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Rectangle 10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 name="Group 110"/>
                <p:cNvGrpSpPr>
                  <a:grpSpLocks/>
                </p:cNvGrpSpPr>
                <p:nvPr/>
              </p:nvGrpSpPr>
              <p:grpSpPr bwMode="auto">
                <a:xfrm>
                  <a:off x="2496" y="528"/>
                  <a:ext cx="168" cy="192"/>
                  <a:chOff x="1008" y="1584"/>
                  <a:chExt cx="336" cy="384"/>
                </a:xfrm>
              </p:grpSpPr>
              <p:sp>
                <p:nvSpPr>
                  <p:cNvPr id="1135" name="Rectangle 11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Rectangle 11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Rectangle 11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Rectangle 11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Rectangle 11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Rectangle 11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Rectangle 11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Rectangle 11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43" name="Group 119"/>
                <p:cNvGrpSpPr>
                  <a:grpSpLocks/>
                </p:cNvGrpSpPr>
                <p:nvPr/>
              </p:nvGrpSpPr>
              <p:grpSpPr bwMode="auto">
                <a:xfrm>
                  <a:off x="2016" y="1056"/>
                  <a:ext cx="168" cy="192"/>
                  <a:chOff x="1008" y="1584"/>
                  <a:chExt cx="336" cy="384"/>
                </a:xfrm>
              </p:grpSpPr>
              <p:sp>
                <p:nvSpPr>
                  <p:cNvPr id="1144" name="Rectangle 12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Rectangle 12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Rectangle 12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Rectangle 12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Rectangle 12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Rectangle 12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Rectangle 12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Rectangle 12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52" name="Group 128"/>
                <p:cNvGrpSpPr>
                  <a:grpSpLocks/>
                </p:cNvGrpSpPr>
                <p:nvPr/>
              </p:nvGrpSpPr>
              <p:grpSpPr bwMode="auto">
                <a:xfrm>
                  <a:off x="3360" y="960"/>
                  <a:ext cx="168" cy="192"/>
                  <a:chOff x="1008" y="1584"/>
                  <a:chExt cx="336" cy="384"/>
                </a:xfrm>
              </p:grpSpPr>
              <p:sp>
                <p:nvSpPr>
                  <p:cNvPr id="1153" name="Rectangle 12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Rectangle 13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Rectangle 13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Rectangle 13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Rectangle 13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Rectangle 13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Rectangle 13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Rectangle 13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61" name="Group 137"/>
                <p:cNvGrpSpPr>
                  <a:grpSpLocks/>
                </p:cNvGrpSpPr>
                <p:nvPr/>
              </p:nvGrpSpPr>
              <p:grpSpPr bwMode="auto">
                <a:xfrm>
                  <a:off x="2784" y="1344"/>
                  <a:ext cx="168" cy="192"/>
                  <a:chOff x="1008" y="1584"/>
                  <a:chExt cx="336" cy="384"/>
                </a:xfrm>
              </p:grpSpPr>
              <p:sp>
                <p:nvSpPr>
                  <p:cNvPr id="1162" name="Rectangle 13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Rectangle 13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Rectangle 14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Rectangle 14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Rectangle 14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Rectangle 14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Rectangle 14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Rectangle 14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70" name="Group 146"/>
              <p:cNvGrpSpPr>
                <a:grpSpLocks/>
              </p:cNvGrpSpPr>
              <p:nvPr/>
            </p:nvGrpSpPr>
            <p:grpSpPr bwMode="auto">
              <a:xfrm>
                <a:off x="4320" y="624"/>
                <a:ext cx="168" cy="192"/>
                <a:chOff x="1008" y="1584"/>
                <a:chExt cx="336" cy="384"/>
              </a:xfrm>
            </p:grpSpPr>
            <p:sp>
              <p:nvSpPr>
                <p:cNvPr id="1171" name="Rectangle 14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Rectangle 14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Rectangle 14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Rectangle 15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Rectangle 15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Rectangle 15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Rectangle 15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Rectangle 15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9" name="Group 155"/>
              <p:cNvGrpSpPr>
                <a:grpSpLocks/>
              </p:cNvGrpSpPr>
              <p:nvPr/>
            </p:nvGrpSpPr>
            <p:grpSpPr bwMode="auto">
              <a:xfrm>
                <a:off x="4656" y="1296"/>
                <a:ext cx="168" cy="192"/>
                <a:chOff x="1008" y="1584"/>
                <a:chExt cx="336" cy="384"/>
              </a:xfrm>
            </p:grpSpPr>
            <p:sp>
              <p:nvSpPr>
                <p:cNvPr id="1180" name="Rectangle 15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Rectangle 15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Rectangle 15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Rectangle 15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Rectangle 16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Rectangle 16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Rectangle 16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Rectangle 16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 name="Group 164"/>
              <p:cNvGrpSpPr>
                <a:grpSpLocks/>
              </p:cNvGrpSpPr>
              <p:nvPr/>
            </p:nvGrpSpPr>
            <p:grpSpPr bwMode="auto">
              <a:xfrm>
                <a:off x="3696" y="48"/>
                <a:ext cx="168" cy="192"/>
                <a:chOff x="1008" y="1584"/>
                <a:chExt cx="336" cy="384"/>
              </a:xfrm>
            </p:grpSpPr>
            <p:sp>
              <p:nvSpPr>
                <p:cNvPr id="1189" name="Rectangle 16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Rectangle 16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Rectangle 16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Rectangle 16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Rectangle 16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Rectangle 17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Rectangle 17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Rectangle 17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97" name="Group 173"/>
              <p:cNvGrpSpPr>
                <a:grpSpLocks/>
              </p:cNvGrpSpPr>
              <p:nvPr/>
            </p:nvGrpSpPr>
            <p:grpSpPr bwMode="auto">
              <a:xfrm>
                <a:off x="5280" y="48"/>
                <a:ext cx="168" cy="192"/>
                <a:chOff x="1008" y="1584"/>
                <a:chExt cx="336" cy="384"/>
              </a:xfrm>
            </p:grpSpPr>
            <p:sp>
              <p:nvSpPr>
                <p:cNvPr id="1198" name="Rectangle 17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Rectangle 17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Rectangle 17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Rectangle 17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Rectangle 17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Rectangle 17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Rectangle 18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Rectangle 18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6" name="Group 182"/>
              <p:cNvGrpSpPr>
                <a:grpSpLocks/>
              </p:cNvGrpSpPr>
              <p:nvPr/>
            </p:nvGrpSpPr>
            <p:grpSpPr bwMode="auto">
              <a:xfrm>
                <a:off x="5472" y="960"/>
                <a:ext cx="168" cy="192"/>
                <a:chOff x="1008" y="1584"/>
                <a:chExt cx="336" cy="384"/>
              </a:xfrm>
            </p:grpSpPr>
            <p:sp>
              <p:nvSpPr>
                <p:cNvPr id="1207" name="Rectangle 18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Rectangle 18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Rectangle 18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Rectangle 18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Rectangle 18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Rectangle 18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Rectangle 18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Rectangle 19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15" name="Group 191"/>
              <p:cNvGrpSpPr>
                <a:grpSpLocks/>
              </p:cNvGrpSpPr>
              <p:nvPr/>
            </p:nvGrpSpPr>
            <p:grpSpPr bwMode="auto">
              <a:xfrm>
                <a:off x="4224" y="2400"/>
                <a:ext cx="168" cy="192"/>
                <a:chOff x="1008" y="1584"/>
                <a:chExt cx="336" cy="384"/>
              </a:xfrm>
            </p:grpSpPr>
            <p:sp>
              <p:nvSpPr>
                <p:cNvPr id="1216" name="Rectangle 192"/>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Rectangle 193"/>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Rectangle 194"/>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 name="Rectangle 195"/>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Rectangle 196"/>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Rectangle 197"/>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Rectangle 198"/>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Rectangle 199"/>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4" name="Group 200"/>
              <p:cNvGrpSpPr>
                <a:grpSpLocks/>
              </p:cNvGrpSpPr>
              <p:nvPr/>
            </p:nvGrpSpPr>
            <p:grpSpPr bwMode="auto">
              <a:xfrm>
                <a:off x="4560" y="3072"/>
                <a:ext cx="168" cy="192"/>
                <a:chOff x="1008" y="1584"/>
                <a:chExt cx="336" cy="384"/>
              </a:xfrm>
            </p:grpSpPr>
            <p:sp>
              <p:nvSpPr>
                <p:cNvPr id="1225" name="Rectangle 201"/>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Rectangle 202"/>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Rectangle 203"/>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Rectangle 204"/>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Rectangle 205"/>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Rectangle 206"/>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Rectangle 207"/>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Rectangle 208"/>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3" name="Group 209"/>
              <p:cNvGrpSpPr>
                <a:grpSpLocks/>
              </p:cNvGrpSpPr>
              <p:nvPr/>
            </p:nvGrpSpPr>
            <p:grpSpPr bwMode="auto">
              <a:xfrm>
                <a:off x="3600" y="1824"/>
                <a:ext cx="168" cy="192"/>
                <a:chOff x="1008" y="1584"/>
                <a:chExt cx="336" cy="384"/>
              </a:xfrm>
            </p:grpSpPr>
            <p:sp>
              <p:nvSpPr>
                <p:cNvPr id="1234" name="Rectangle 210"/>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Rectangle 211"/>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Rectangle 212"/>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Rectangle 213"/>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Rectangle 214"/>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Rectangle 215"/>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Rectangle 216"/>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Rectangle 217"/>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2" name="Group 218"/>
              <p:cNvGrpSpPr>
                <a:grpSpLocks/>
              </p:cNvGrpSpPr>
              <p:nvPr/>
            </p:nvGrpSpPr>
            <p:grpSpPr bwMode="auto">
              <a:xfrm>
                <a:off x="5184" y="1824"/>
                <a:ext cx="168" cy="192"/>
                <a:chOff x="1008" y="1584"/>
                <a:chExt cx="336" cy="384"/>
              </a:xfrm>
            </p:grpSpPr>
            <p:sp>
              <p:nvSpPr>
                <p:cNvPr id="1243" name="Rectangle 219"/>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Rectangle 220"/>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Rectangle 221"/>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Rectangle 222"/>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Rectangle 223"/>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Rectangle 224"/>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Rectangle 225"/>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Rectangle 226"/>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51" name="Group 227"/>
              <p:cNvGrpSpPr>
                <a:grpSpLocks/>
              </p:cNvGrpSpPr>
              <p:nvPr/>
            </p:nvGrpSpPr>
            <p:grpSpPr bwMode="auto">
              <a:xfrm>
                <a:off x="5376" y="2736"/>
                <a:ext cx="168" cy="192"/>
                <a:chOff x="1008" y="1584"/>
                <a:chExt cx="336" cy="384"/>
              </a:xfrm>
            </p:grpSpPr>
            <p:sp>
              <p:nvSpPr>
                <p:cNvPr id="1252" name="Rectangle 228"/>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Rectangle 229"/>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Rectangle 230"/>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Rectangle 231"/>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Rectangle 232"/>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Rectangle 233"/>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Rectangle 234"/>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Rectangle 235"/>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0" name="Group 236"/>
              <p:cNvGrpSpPr>
                <a:grpSpLocks/>
              </p:cNvGrpSpPr>
              <p:nvPr/>
            </p:nvGrpSpPr>
            <p:grpSpPr bwMode="auto">
              <a:xfrm>
                <a:off x="3816" y="3840"/>
                <a:ext cx="168" cy="192"/>
                <a:chOff x="1008" y="1584"/>
                <a:chExt cx="336" cy="384"/>
              </a:xfrm>
            </p:grpSpPr>
            <p:sp>
              <p:nvSpPr>
                <p:cNvPr id="1261" name="Rectangle 237"/>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2" name="Rectangle 238"/>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3" name="Rectangle 239"/>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4" name="Rectangle 240"/>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5" name="Rectangle 241"/>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6" name="Rectangle 242"/>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7" name="Rectangle 243"/>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8" name="Rectangle 244"/>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9" name="Group 245"/>
              <p:cNvGrpSpPr>
                <a:grpSpLocks/>
              </p:cNvGrpSpPr>
              <p:nvPr/>
            </p:nvGrpSpPr>
            <p:grpSpPr bwMode="auto">
              <a:xfrm>
                <a:off x="5400" y="3840"/>
                <a:ext cx="168" cy="192"/>
                <a:chOff x="1008" y="1584"/>
                <a:chExt cx="336" cy="384"/>
              </a:xfrm>
            </p:grpSpPr>
            <p:sp>
              <p:nvSpPr>
                <p:cNvPr id="1270" name="Rectangle 246"/>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1" name="Rectangle 247"/>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 name="Rectangle 248"/>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3" name="Rectangle 249"/>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4" name="Rectangle 250"/>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5" name="Rectangle 251"/>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6" name="Rectangle 252"/>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7" name="Rectangle 253"/>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78" name="Group 254"/>
              <p:cNvGrpSpPr>
                <a:grpSpLocks/>
              </p:cNvGrpSpPr>
              <p:nvPr/>
            </p:nvGrpSpPr>
            <p:grpSpPr bwMode="auto">
              <a:xfrm>
                <a:off x="96" y="3744"/>
                <a:ext cx="168" cy="192"/>
                <a:chOff x="1008" y="1584"/>
                <a:chExt cx="336" cy="384"/>
              </a:xfrm>
            </p:grpSpPr>
            <p:sp>
              <p:nvSpPr>
                <p:cNvPr id="1279" name="Rectangle 255"/>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 name="Rectangle 256"/>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1" name="Rectangle 257"/>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2" name="Rectangle 258"/>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3" name="Rectangle 259"/>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4" name="Rectangle 260"/>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5" name="Rectangle 261"/>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6" name="Rectangle 262"/>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87" name="Group 263"/>
              <p:cNvGrpSpPr>
                <a:grpSpLocks/>
              </p:cNvGrpSpPr>
              <p:nvPr/>
            </p:nvGrpSpPr>
            <p:grpSpPr bwMode="auto">
              <a:xfrm>
                <a:off x="1680" y="3744"/>
                <a:ext cx="168" cy="192"/>
                <a:chOff x="1008" y="1584"/>
                <a:chExt cx="336" cy="384"/>
              </a:xfrm>
            </p:grpSpPr>
            <p:sp>
              <p:nvSpPr>
                <p:cNvPr id="1288" name="Rectangle 264"/>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9" name="Rectangle 265"/>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 name="Rectangle 266"/>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 name="Rectangle 267"/>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 name="Rectangle 268"/>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3" name="Rectangle 269"/>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4" name="Rectangle 270"/>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5" name="Rectangle 271"/>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6" name="Group 272"/>
              <p:cNvGrpSpPr>
                <a:grpSpLocks/>
              </p:cNvGrpSpPr>
              <p:nvPr/>
            </p:nvGrpSpPr>
            <p:grpSpPr bwMode="auto">
              <a:xfrm>
                <a:off x="2352" y="4128"/>
                <a:ext cx="168" cy="192"/>
                <a:chOff x="1008" y="1584"/>
                <a:chExt cx="336" cy="384"/>
              </a:xfrm>
            </p:grpSpPr>
            <p:sp>
              <p:nvSpPr>
                <p:cNvPr id="1297" name="Rectangle 273"/>
                <p:cNvSpPr>
                  <a:spLocks noChangeArrowheads="1"/>
                </p:cNvSpPr>
                <p:nvPr/>
              </p:nvSpPr>
              <p:spPr bwMode="hidden">
                <a:xfrm>
                  <a:off x="1104" y="1824"/>
                  <a:ext cx="96"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8" name="Rectangle 274"/>
                <p:cNvSpPr>
                  <a:spLocks noChangeArrowheads="1"/>
                </p:cNvSpPr>
                <p:nvPr/>
              </p:nvSpPr>
              <p:spPr bwMode="hidden">
                <a:xfrm>
                  <a:off x="1200" y="1776"/>
                  <a:ext cx="48" cy="9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9" name="Rectangle 275"/>
                <p:cNvSpPr>
                  <a:spLocks noChangeArrowheads="1"/>
                </p:cNvSpPr>
                <p:nvPr/>
              </p:nvSpPr>
              <p:spPr bwMode="hidden">
                <a:xfrm>
                  <a:off x="1104" y="1680"/>
                  <a:ext cx="48" cy="144"/>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 name="Rectangle 276"/>
                <p:cNvSpPr>
                  <a:spLocks noChangeArrowheads="1"/>
                </p:cNvSpPr>
                <p:nvPr/>
              </p:nvSpPr>
              <p:spPr bwMode="hidden">
                <a:xfrm>
                  <a:off x="1152" y="1680"/>
                  <a:ext cx="192"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 name="Rectangle 277"/>
                <p:cNvSpPr>
                  <a:spLocks noChangeArrowheads="1"/>
                </p:cNvSpPr>
                <p:nvPr/>
              </p:nvSpPr>
              <p:spPr bwMode="hidden">
                <a:xfrm>
                  <a:off x="1296" y="1728"/>
                  <a:ext cx="48" cy="240"/>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 name="Rectangle 278"/>
                <p:cNvSpPr>
                  <a:spLocks noChangeArrowheads="1"/>
                </p:cNvSpPr>
                <p:nvPr/>
              </p:nvSpPr>
              <p:spPr bwMode="hidden">
                <a:xfrm>
                  <a:off x="1008" y="1920"/>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 name="Rectangle 279"/>
                <p:cNvSpPr>
                  <a:spLocks noChangeArrowheads="1"/>
                </p:cNvSpPr>
                <p:nvPr/>
              </p:nvSpPr>
              <p:spPr bwMode="hidden">
                <a:xfrm>
                  <a:off x="1008" y="1584"/>
                  <a:ext cx="48" cy="336"/>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4" name="Rectangle 280"/>
                <p:cNvSpPr>
                  <a:spLocks noChangeArrowheads="1"/>
                </p:cNvSpPr>
                <p:nvPr/>
              </p:nvSpPr>
              <p:spPr bwMode="hidden">
                <a:xfrm>
                  <a:off x="1056" y="1584"/>
                  <a:ext cx="288" cy="48"/>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51" name="Group 327"/>
            <p:cNvGrpSpPr>
              <a:grpSpLocks/>
            </p:cNvGrpSpPr>
            <p:nvPr userDrawn="1"/>
          </p:nvGrpSpPr>
          <p:grpSpPr bwMode="auto">
            <a:xfrm>
              <a:off x="96" y="0"/>
              <a:ext cx="288" cy="672"/>
              <a:chOff x="96" y="0"/>
              <a:chExt cx="288" cy="672"/>
            </a:xfrm>
          </p:grpSpPr>
          <p:sp>
            <p:nvSpPr>
              <p:cNvPr id="1316" name="Rectangle 292"/>
              <p:cNvSpPr>
                <a:spLocks noChangeArrowheads="1"/>
              </p:cNvSpPr>
              <p:nvPr/>
            </p:nvSpPr>
            <p:spPr bwMode="ltGray">
              <a:xfrm>
                <a:off x="96" y="576"/>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6" name="Rectangle 302"/>
              <p:cNvSpPr>
                <a:spLocks noChangeArrowheads="1"/>
              </p:cNvSpPr>
              <p:nvPr/>
            </p:nvSpPr>
            <p:spPr bwMode="ltGray">
              <a:xfrm>
                <a:off x="96" y="0"/>
                <a:ext cx="288" cy="57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0" name="Group 326"/>
            <p:cNvGrpSpPr>
              <a:grpSpLocks/>
            </p:cNvGrpSpPr>
            <p:nvPr/>
          </p:nvGrpSpPr>
          <p:grpSpPr bwMode="auto">
            <a:xfrm>
              <a:off x="95" y="719"/>
              <a:ext cx="5569" cy="3505"/>
              <a:chOff x="95" y="719"/>
              <a:chExt cx="5569" cy="3505"/>
            </a:xfrm>
          </p:grpSpPr>
          <p:sp>
            <p:nvSpPr>
              <p:cNvPr id="1306" name="Rectangle 282"/>
              <p:cNvSpPr>
                <a:spLocks noChangeArrowheads="1"/>
              </p:cNvSpPr>
              <p:nvPr userDrawn="1"/>
            </p:nvSpPr>
            <p:spPr bwMode="invGray">
              <a:xfrm rot="5400000">
                <a:off x="167" y="839"/>
                <a:ext cx="9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7" name="Rectangle 283"/>
              <p:cNvSpPr>
                <a:spLocks noChangeArrowheads="1"/>
              </p:cNvSpPr>
              <p:nvPr userDrawn="1"/>
            </p:nvSpPr>
            <p:spPr bwMode="invGray">
              <a:xfrm rot="5400000">
                <a:off x="215" y="887"/>
                <a:ext cx="48" cy="9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8" name="Rectangle 284"/>
              <p:cNvSpPr>
                <a:spLocks noChangeArrowheads="1"/>
              </p:cNvSpPr>
              <p:nvPr userDrawn="1"/>
            </p:nvSpPr>
            <p:spPr bwMode="invGray">
              <a:xfrm rot="5400000">
                <a:off x="287" y="767"/>
                <a:ext cx="4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9" name="Rectangle 285"/>
              <p:cNvSpPr>
                <a:spLocks noChangeArrowheads="1"/>
              </p:cNvSpPr>
              <p:nvPr userDrawn="1"/>
            </p:nvSpPr>
            <p:spPr bwMode="invGray">
              <a:xfrm rot="5400000">
                <a:off x="191" y="911"/>
                <a:ext cx="48"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 name="Rectangle 286"/>
              <p:cNvSpPr>
                <a:spLocks noChangeArrowheads="1"/>
              </p:cNvSpPr>
              <p:nvPr userDrawn="1"/>
            </p:nvSpPr>
            <p:spPr bwMode="invGray">
              <a:xfrm rot="5400000">
                <a:off x="-25" y="839"/>
                <a:ext cx="288"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 name="Rectangle 287"/>
              <p:cNvSpPr>
                <a:spLocks noChangeArrowheads="1"/>
              </p:cNvSpPr>
              <p:nvPr userDrawn="1"/>
            </p:nvSpPr>
            <p:spPr bwMode="invGray">
              <a:xfrm rot="5400000">
                <a:off x="287" y="575"/>
                <a:ext cx="4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 name="Rectangle 288"/>
              <p:cNvSpPr>
                <a:spLocks noChangeArrowheads="1"/>
              </p:cNvSpPr>
              <p:nvPr userDrawn="1"/>
            </p:nvSpPr>
            <p:spPr bwMode="invGray">
              <a:xfrm rot="5400000">
                <a:off x="-1273" y="2471"/>
                <a:ext cx="3457" cy="4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 name="Rectangle 289"/>
              <p:cNvSpPr>
                <a:spLocks noChangeArrowheads="1"/>
              </p:cNvSpPr>
              <p:nvPr userDrawn="1"/>
            </p:nvSpPr>
            <p:spPr bwMode="invGray">
              <a:xfrm>
                <a:off x="288" y="912"/>
                <a:ext cx="240" cy="4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4" name="Rectangle 290"/>
              <p:cNvSpPr>
                <a:spLocks noChangeArrowheads="1"/>
              </p:cNvSpPr>
              <p:nvPr userDrawn="1"/>
            </p:nvSpPr>
            <p:spPr bwMode="invGray">
              <a:xfrm>
                <a:off x="528" y="912"/>
                <a:ext cx="5136"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 name="Rectangle 323"/>
              <p:cNvSpPr>
                <a:spLocks noChangeArrowheads="1"/>
              </p:cNvSpPr>
              <p:nvPr userDrawn="1"/>
            </p:nvSpPr>
            <p:spPr bwMode="invGray">
              <a:xfrm rot="5400000">
                <a:off x="263" y="935"/>
                <a:ext cx="192" cy="4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2" name="Group 328"/>
            <p:cNvGrpSpPr>
              <a:grpSpLocks/>
            </p:cNvGrpSpPr>
            <p:nvPr userDrawn="1"/>
          </p:nvGrpSpPr>
          <p:grpSpPr bwMode="auto">
            <a:xfrm>
              <a:off x="96" y="1104"/>
              <a:ext cx="288" cy="3120"/>
              <a:chOff x="96" y="1104"/>
              <a:chExt cx="288" cy="3120"/>
            </a:xfrm>
          </p:grpSpPr>
          <p:sp>
            <p:nvSpPr>
              <p:cNvPr id="1315" name="Rectangle 291"/>
              <p:cNvSpPr>
                <a:spLocks noChangeArrowheads="1"/>
              </p:cNvSpPr>
              <p:nvPr/>
            </p:nvSpPr>
            <p:spPr bwMode="ltGray">
              <a:xfrm>
                <a:off x="96" y="1104"/>
                <a:ext cx="288" cy="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 name="Rectangle 321"/>
              <p:cNvSpPr>
                <a:spLocks noChangeArrowheads="1"/>
              </p:cNvSpPr>
              <p:nvPr/>
            </p:nvSpPr>
            <p:spPr bwMode="ltGray">
              <a:xfrm>
                <a:off x="96" y="1200"/>
                <a:ext cx="288" cy="302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6" name="Rectangle 2"/>
          <p:cNvSpPr>
            <a:spLocks noGrp="1" noChangeArrowheads="1"/>
          </p:cNvSpPr>
          <p:nvPr>
            <p:ph type="title"/>
          </p:nvPr>
        </p:nvSpPr>
        <p:spPr bwMode="auto">
          <a:xfrm>
            <a:off x="1066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1066800" y="1752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AA58EBF0-C791-46C0-B729-6BA5ED496C95}" type="datetimeFigureOut">
              <a:rPr lang="en-US" smtClean="0"/>
              <a:t>7/2/2018</a:t>
            </a:fld>
            <a:endParaRPr lang="en-US"/>
          </a:p>
        </p:txBody>
      </p:sp>
      <p:sp>
        <p:nvSpPr>
          <p:cNvPr id="1029" name="Rectangle 5"/>
          <p:cNvSpPr>
            <a:spLocks noGrp="1" noChangeArrowheads="1"/>
          </p:cNvSpPr>
          <p:nvPr>
            <p:ph type="ftr" sz="quarter" idx="3"/>
          </p:nvPr>
        </p:nvSpPr>
        <p:spPr bwMode="auto">
          <a:xfrm>
            <a:off x="3505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D73042-8ECA-4C54-94AF-5A80EB4E1C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Impact" pitchFamily="34" charset="0"/>
        </a:defRPr>
      </a:lvl2pPr>
      <a:lvl3pPr algn="ctr" rtl="0" eaLnBrk="1" fontAlgn="base" hangingPunct="1">
        <a:spcBef>
          <a:spcPct val="0"/>
        </a:spcBef>
        <a:spcAft>
          <a:spcPct val="0"/>
        </a:spcAft>
        <a:defRPr sz="4400">
          <a:solidFill>
            <a:schemeClr val="tx2"/>
          </a:solidFill>
          <a:latin typeface="Impact" pitchFamily="34" charset="0"/>
        </a:defRPr>
      </a:lvl3pPr>
      <a:lvl4pPr algn="ctr" rtl="0" eaLnBrk="1" fontAlgn="base" hangingPunct="1">
        <a:spcBef>
          <a:spcPct val="0"/>
        </a:spcBef>
        <a:spcAft>
          <a:spcPct val="0"/>
        </a:spcAft>
        <a:defRPr sz="4400">
          <a:solidFill>
            <a:schemeClr val="tx2"/>
          </a:solidFill>
          <a:latin typeface="Impact" pitchFamily="34" charset="0"/>
        </a:defRPr>
      </a:lvl4pPr>
      <a:lvl5pPr algn="ctr" rtl="0" eaLnBrk="1" fontAlgn="base" hangingPunct="1">
        <a:spcBef>
          <a:spcPct val="0"/>
        </a:spcBef>
        <a:spcAft>
          <a:spcPct val="0"/>
        </a:spcAft>
        <a:defRPr sz="4400">
          <a:solidFill>
            <a:schemeClr val="tx2"/>
          </a:solidFill>
          <a:latin typeface="Impact" pitchFamily="34" charset="0"/>
        </a:defRPr>
      </a:lvl5pPr>
      <a:lvl6pPr marL="457200" algn="ctr" rtl="0" eaLnBrk="1" fontAlgn="base" hangingPunct="1">
        <a:spcBef>
          <a:spcPct val="0"/>
        </a:spcBef>
        <a:spcAft>
          <a:spcPct val="0"/>
        </a:spcAft>
        <a:defRPr sz="4400">
          <a:solidFill>
            <a:schemeClr val="tx2"/>
          </a:solidFill>
          <a:latin typeface="Impact" pitchFamily="34" charset="0"/>
        </a:defRPr>
      </a:lvl6pPr>
      <a:lvl7pPr marL="914400" algn="ctr" rtl="0" eaLnBrk="1" fontAlgn="base" hangingPunct="1">
        <a:spcBef>
          <a:spcPct val="0"/>
        </a:spcBef>
        <a:spcAft>
          <a:spcPct val="0"/>
        </a:spcAft>
        <a:defRPr sz="4400">
          <a:solidFill>
            <a:schemeClr val="tx2"/>
          </a:solidFill>
          <a:latin typeface="Impact" pitchFamily="34" charset="0"/>
        </a:defRPr>
      </a:lvl7pPr>
      <a:lvl8pPr marL="1371600" algn="ctr" rtl="0" eaLnBrk="1" fontAlgn="base" hangingPunct="1">
        <a:spcBef>
          <a:spcPct val="0"/>
        </a:spcBef>
        <a:spcAft>
          <a:spcPct val="0"/>
        </a:spcAft>
        <a:defRPr sz="4400">
          <a:solidFill>
            <a:schemeClr val="tx2"/>
          </a:solidFill>
          <a:latin typeface="Impact" pitchFamily="34" charset="0"/>
        </a:defRPr>
      </a:lvl8pPr>
      <a:lvl9pPr marL="1828800" algn="ctr" rtl="0" eaLnBrk="1" fontAlgn="base" hangingPunct="1">
        <a:spcBef>
          <a:spcPct val="0"/>
        </a:spcBef>
        <a:spcAft>
          <a:spcPct val="0"/>
        </a:spcAft>
        <a:defRPr sz="4400">
          <a:solidFill>
            <a:schemeClr val="tx2"/>
          </a:solidFill>
          <a:latin typeface="Impact" pitchFamily="34" charset="0"/>
        </a:defRPr>
      </a:lvl9pPr>
    </p:titleStyle>
    <p:bodyStyle>
      <a:lvl1pPr marL="222250" indent="-222250" algn="l" rtl="0" eaLnBrk="1" fontAlgn="base" hangingPunct="1">
        <a:spcBef>
          <a:spcPct val="20000"/>
        </a:spcBef>
        <a:spcAft>
          <a:spcPct val="0"/>
        </a:spcAft>
        <a:buClr>
          <a:schemeClr val="hlink"/>
        </a:buClr>
        <a:buChar char="•"/>
        <a:defRPr sz="3200">
          <a:solidFill>
            <a:schemeClr val="tx1"/>
          </a:solidFill>
          <a:latin typeface="+mn-lt"/>
          <a:ea typeface="+mn-ea"/>
          <a:cs typeface="+mn-cs"/>
        </a:defRPr>
      </a:lvl1pPr>
      <a:lvl2pPr marL="630238" indent="-173038" algn="l" rtl="0" eaLnBrk="1" fontAlgn="base" hangingPunct="1">
        <a:spcBef>
          <a:spcPct val="20000"/>
        </a:spcBef>
        <a:spcAft>
          <a:spcPct val="0"/>
        </a:spcAft>
        <a:buClr>
          <a:schemeClr val="accent2"/>
        </a:buClr>
        <a:buChar char="•"/>
        <a:defRPr sz="2800">
          <a:solidFill>
            <a:schemeClr val="tx1"/>
          </a:solidFill>
          <a:latin typeface="+mn-lt"/>
        </a:defRPr>
      </a:lvl2pPr>
      <a:lvl3pPr marL="1089025" indent="-174625" algn="l" rtl="0" eaLnBrk="1" fontAlgn="base" hangingPunct="1">
        <a:spcBef>
          <a:spcPct val="20000"/>
        </a:spcBef>
        <a:spcAft>
          <a:spcPct val="0"/>
        </a:spcAft>
        <a:buClr>
          <a:schemeClr val="accent1"/>
        </a:buClr>
        <a:buChar char="•"/>
        <a:defRPr sz="2400">
          <a:solidFill>
            <a:schemeClr val="tx1"/>
          </a:solidFill>
          <a:latin typeface="+mn-lt"/>
        </a:defRPr>
      </a:lvl3pPr>
      <a:lvl4pPr marL="1546225" indent="-174625" algn="l" rtl="0" eaLnBrk="1" fontAlgn="base" hangingPunct="1">
        <a:spcBef>
          <a:spcPct val="20000"/>
        </a:spcBef>
        <a:spcAft>
          <a:spcPct val="0"/>
        </a:spcAft>
        <a:buClr>
          <a:schemeClr val="bg2"/>
        </a:buClr>
        <a:buChar char="•"/>
        <a:defRPr sz="2000">
          <a:solidFill>
            <a:schemeClr val="tx1"/>
          </a:solidFill>
          <a:latin typeface="+mn-lt"/>
        </a:defRPr>
      </a:lvl4pPr>
      <a:lvl5pPr marL="2003425" indent="-174625" algn="l" rtl="0" eaLnBrk="1" fontAlgn="base" hangingPunct="1">
        <a:spcBef>
          <a:spcPct val="20000"/>
        </a:spcBef>
        <a:spcAft>
          <a:spcPct val="0"/>
        </a:spcAft>
        <a:buChar char="•"/>
        <a:defRPr sz="2000">
          <a:solidFill>
            <a:schemeClr val="tx1"/>
          </a:solidFill>
          <a:latin typeface="+mn-lt"/>
        </a:defRPr>
      </a:lvl5pPr>
      <a:lvl6pPr marL="2460625" indent="-174625" algn="l" rtl="0" eaLnBrk="1" fontAlgn="base" hangingPunct="1">
        <a:spcBef>
          <a:spcPct val="20000"/>
        </a:spcBef>
        <a:spcAft>
          <a:spcPct val="0"/>
        </a:spcAft>
        <a:buChar char="•"/>
        <a:defRPr sz="2000">
          <a:solidFill>
            <a:schemeClr val="tx1"/>
          </a:solidFill>
          <a:latin typeface="+mn-lt"/>
        </a:defRPr>
      </a:lvl6pPr>
      <a:lvl7pPr marL="2917825" indent="-174625" algn="l" rtl="0" eaLnBrk="1" fontAlgn="base" hangingPunct="1">
        <a:spcBef>
          <a:spcPct val="20000"/>
        </a:spcBef>
        <a:spcAft>
          <a:spcPct val="0"/>
        </a:spcAft>
        <a:buChar char="•"/>
        <a:defRPr sz="2000">
          <a:solidFill>
            <a:schemeClr val="tx1"/>
          </a:solidFill>
          <a:latin typeface="+mn-lt"/>
        </a:defRPr>
      </a:lvl7pPr>
      <a:lvl8pPr marL="3375025" indent="-174625" algn="l" rtl="0" eaLnBrk="1" fontAlgn="base" hangingPunct="1">
        <a:spcBef>
          <a:spcPct val="20000"/>
        </a:spcBef>
        <a:spcAft>
          <a:spcPct val="0"/>
        </a:spcAft>
        <a:buChar char="•"/>
        <a:defRPr sz="2000">
          <a:solidFill>
            <a:schemeClr val="tx1"/>
          </a:solidFill>
          <a:latin typeface="+mn-lt"/>
        </a:defRPr>
      </a:lvl8pPr>
      <a:lvl9pPr marL="3832225" indent="-174625"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hyperlink" Target="https://dataaspirant.com/2014/09/19/supervised-and-unsupervised-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ataaspirant.com/2017/01/19/support-vector-machine-classifier-implementation-r-caret-pack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SVM</a:t>
            </a:r>
            <a:endParaRPr lang="en-US" dirty="0"/>
          </a:p>
        </p:txBody>
      </p:sp>
    </p:spTree>
    <p:extLst>
      <p:ext uri="{BB962C8B-B14F-4D97-AF65-F5344CB8AC3E}">
        <p14:creationId xmlns:p14="http://schemas.microsoft.com/office/powerpoint/2010/main" val="3755713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training[["V14"]] = </a:t>
            </a:r>
            <a:r>
              <a:rPr lang="en-US" b="1" dirty="0" smtClean="0"/>
              <a:t>factor</a:t>
            </a:r>
            <a:r>
              <a:rPr lang="en-US" dirty="0" smtClean="0"/>
              <a:t>(training[["V14"]])</a:t>
            </a:r>
          </a:p>
          <a:p>
            <a:endParaRPr lang="en-US" dirty="0"/>
          </a:p>
          <a:p>
            <a:r>
              <a:rPr lang="en-US" b="1" dirty="0"/>
              <a:t>Training the SVM model</a:t>
            </a:r>
          </a:p>
          <a:p>
            <a:r>
              <a:rPr lang="en-US" dirty="0"/>
              <a:t>Caret package provides </a:t>
            </a:r>
            <a:r>
              <a:rPr lang="en-US" b="1" dirty="0"/>
              <a:t>train()</a:t>
            </a:r>
            <a:r>
              <a:rPr lang="en-US" dirty="0"/>
              <a:t> method for training our data for various algorithms. We just need to pass different parameter values for different algorithms. Before </a:t>
            </a:r>
            <a:r>
              <a:rPr lang="en-US" b="1" dirty="0"/>
              <a:t>train()</a:t>
            </a:r>
            <a:r>
              <a:rPr lang="en-US" dirty="0"/>
              <a:t> method, we will first use </a:t>
            </a:r>
            <a:r>
              <a:rPr lang="en-US" b="1" dirty="0" err="1"/>
              <a:t>trainControl</a:t>
            </a:r>
            <a:r>
              <a:rPr lang="en-US" b="1" dirty="0"/>
              <a:t>()</a:t>
            </a:r>
            <a:r>
              <a:rPr lang="en-US" dirty="0"/>
              <a:t> method. It controls the computational nuances of the </a:t>
            </a:r>
            <a:r>
              <a:rPr lang="en-US" b="1" dirty="0"/>
              <a:t>train()</a:t>
            </a:r>
            <a:r>
              <a:rPr lang="en-US" dirty="0"/>
              <a:t> method.</a:t>
            </a:r>
          </a:p>
        </p:txBody>
      </p:sp>
    </p:spTree>
    <p:extLst>
      <p:ext uri="{BB962C8B-B14F-4D97-AF65-F5344CB8AC3E}">
        <p14:creationId xmlns:p14="http://schemas.microsoft.com/office/powerpoint/2010/main" val="619212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err="1" smtClean="0"/>
              <a:t>trctrl</a:t>
            </a:r>
            <a:r>
              <a:rPr lang="en-US" dirty="0" smtClean="0"/>
              <a:t> &lt;- </a:t>
            </a:r>
            <a:r>
              <a:rPr lang="en-US" dirty="0" err="1" smtClean="0"/>
              <a:t>trainControl</a:t>
            </a:r>
            <a:r>
              <a:rPr lang="en-US" dirty="0" smtClean="0"/>
              <a:t>(method = "</a:t>
            </a:r>
            <a:r>
              <a:rPr lang="en-US" dirty="0" err="1" smtClean="0">
                <a:solidFill>
                  <a:srgbClr val="FF0000"/>
                </a:solidFill>
              </a:rPr>
              <a:t>repeatedcv</a:t>
            </a:r>
            <a:r>
              <a:rPr lang="en-US" dirty="0" smtClean="0"/>
              <a:t>", number = 10, repeats = 3)</a:t>
            </a:r>
          </a:p>
          <a:p>
            <a:r>
              <a:rPr lang="en-US" dirty="0" err="1" smtClean="0"/>
              <a:t>set.seed</a:t>
            </a:r>
            <a:r>
              <a:rPr lang="en-US" dirty="0" smtClean="0"/>
              <a:t>(3233)</a:t>
            </a:r>
          </a:p>
          <a:p>
            <a:endParaRPr lang="en-US" dirty="0" smtClean="0"/>
          </a:p>
          <a:p>
            <a:r>
              <a:rPr lang="en-US" dirty="0" err="1" smtClean="0"/>
              <a:t>svm_Linear</a:t>
            </a:r>
            <a:r>
              <a:rPr lang="en-US" dirty="0" smtClean="0"/>
              <a:t> &lt;- train(V14 ~., data = training, method = "</a:t>
            </a:r>
            <a:r>
              <a:rPr lang="en-US" dirty="0" err="1" smtClean="0">
                <a:solidFill>
                  <a:srgbClr val="FF0000"/>
                </a:solidFill>
              </a:rPr>
              <a:t>svmLinear</a:t>
            </a:r>
            <a:r>
              <a:rPr lang="en-US" dirty="0" smtClean="0"/>
              <a:t>",</a:t>
            </a:r>
          </a:p>
          <a:p>
            <a:r>
              <a:rPr lang="en-US" dirty="0" smtClean="0"/>
              <a:t>                    </a:t>
            </a:r>
            <a:r>
              <a:rPr lang="en-US" dirty="0" err="1" smtClean="0"/>
              <a:t>trControl</a:t>
            </a:r>
            <a:r>
              <a:rPr lang="en-US" dirty="0" smtClean="0"/>
              <a:t>=</a:t>
            </a:r>
            <a:r>
              <a:rPr lang="en-US" dirty="0" err="1" smtClean="0"/>
              <a:t>trctrl</a:t>
            </a:r>
            <a:r>
              <a:rPr lang="en-US" dirty="0" smtClean="0"/>
              <a:t>,</a:t>
            </a:r>
          </a:p>
          <a:p>
            <a:r>
              <a:rPr lang="en-US" dirty="0" smtClean="0">
                <a:solidFill>
                  <a:srgbClr val="FF0000"/>
                </a:solidFill>
              </a:rPr>
              <a:t>                    </a:t>
            </a:r>
            <a:r>
              <a:rPr lang="en-US" dirty="0" err="1" smtClean="0">
                <a:solidFill>
                  <a:srgbClr val="FF0000"/>
                </a:solidFill>
              </a:rPr>
              <a:t>preProcess</a:t>
            </a:r>
            <a:r>
              <a:rPr lang="en-US" dirty="0" smtClean="0">
                <a:solidFill>
                  <a:srgbClr val="FF0000"/>
                </a:solidFill>
              </a:rPr>
              <a:t> = c("center", "scale"),</a:t>
            </a:r>
          </a:p>
          <a:p>
            <a:r>
              <a:rPr lang="en-US" dirty="0" smtClean="0"/>
              <a:t>                    </a:t>
            </a:r>
            <a:r>
              <a:rPr lang="en-US" dirty="0" err="1" smtClean="0"/>
              <a:t>tuneLength</a:t>
            </a:r>
            <a:r>
              <a:rPr lang="en-US" dirty="0" smtClean="0"/>
              <a:t> = 10)</a:t>
            </a:r>
          </a:p>
          <a:p>
            <a:endParaRPr lang="en-US" dirty="0"/>
          </a:p>
        </p:txBody>
      </p:sp>
    </p:spTree>
    <p:extLst>
      <p:ext uri="{BB962C8B-B14F-4D97-AF65-F5344CB8AC3E}">
        <p14:creationId xmlns:p14="http://schemas.microsoft.com/office/powerpoint/2010/main" val="2607906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svm_Linear</a:t>
            </a:r>
            <a:endParaRPr lang="en-US" dirty="0" smtClean="0"/>
          </a:p>
          <a:p>
            <a:r>
              <a:rPr lang="en-US" dirty="0" smtClean="0">
                <a:effectLst/>
              </a:rPr>
              <a:t>Support Vector Machines with Linear Kernel 210 samples 13 predictor 2 classes: '0', '1‘</a:t>
            </a:r>
          </a:p>
          <a:p>
            <a:endParaRPr lang="en-US" dirty="0"/>
          </a:p>
          <a:p>
            <a:r>
              <a:rPr lang="en-US" dirty="0" smtClean="0">
                <a:effectLst/>
              </a:rPr>
              <a:t>Accuracy 0.7920635 </a:t>
            </a:r>
          </a:p>
          <a:p>
            <a:r>
              <a:rPr lang="en-US" dirty="0" smtClean="0">
                <a:effectLst/>
              </a:rPr>
              <a:t>Kappa  </a:t>
            </a:r>
            <a:r>
              <a:rPr lang="en-US" dirty="0" smtClean="0">
                <a:effectLst/>
              </a:rPr>
              <a:t>0.581696</a:t>
            </a:r>
          </a:p>
          <a:p>
            <a:r>
              <a:rPr lang="en-US" dirty="0"/>
              <a:t>It’s a linear model therefore, it just tested at value “C” =1.</a:t>
            </a:r>
          </a:p>
        </p:txBody>
      </p:sp>
    </p:spTree>
    <p:extLst>
      <p:ext uri="{BB962C8B-B14F-4D97-AF65-F5344CB8AC3E}">
        <p14:creationId xmlns:p14="http://schemas.microsoft.com/office/powerpoint/2010/main" val="2907591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test_pred</a:t>
            </a:r>
            <a:r>
              <a:rPr lang="en-US" dirty="0" smtClean="0"/>
              <a:t> &lt;- </a:t>
            </a:r>
            <a:r>
              <a:rPr lang="en-US" b="1" dirty="0" smtClean="0">
                <a:solidFill>
                  <a:srgbClr val="FF0000"/>
                </a:solidFill>
              </a:rPr>
              <a:t>predict</a:t>
            </a:r>
            <a:r>
              <a:rPr lang="en-US" dirty="0" smtClean="0"/>
              <a:t>(</a:t>
            </a:r>
            <a:r>
              <a:rPr lang="en-US" dirty="0" err="1" smtClean="0"/>
              <a:t>svm_Linear</a:t>
            </a:r>
            <a:r>
              <a:rPr lang="en-US" dirty="0" smtClean="0"/>
              <a:t>, </a:t>
            </a:r>
            <a:r>
              <a:rPr lang="en-US" dirty="0" err="1" smtClean="0"/>
              <a:t>newdata</a:t>
            </a:r>
            <a:r>
              <a:rPr lang="en-US" dirty="0" smtClean="0"/>
              <a:t> = testing)</a:t>
            </a:r>
          </a:p>
          <a:p>
            <a:r>
              <a:rPr lang="en-US" dirty="0" err="1" smtClean="0"/>
              <a:t>test_pred</a:t>
            </a:r>
            <a:endParaRPr lang="en-US" dirty="0" smtClean="0"/>
          </a:p>
          <a:p>
            <a:endParaRPr lang="en-US" dirty="0" smtClean="0"/>
          </a:p>
          <a:p>
            <a:r>
              <a:rPr lang="en-US" dirty="0" smtClean="0"/>
              <a:t>testing[["V14"]] = factor(testing[["V14"]])</a:t>
            </a:r>
          </a:p>
          <a:p>
            <a:r>
              <a:rPr lang="en-US" b="1" dirty="0" err="1" smtClean="0">
                <a:solidFill>
                  <a:srgbClr val="FF0000"/>
                </a:solidFill>
              </a:rPr>
              <a:t>confusionMatrix</a:t>
            </a:r>
            <a:r>
              <a:rPr lang="en-US" dirty="0" smtClean="0"/>
              <a:t>(</a:t>
            </a:r>
            <a:r>
              <a:rPr lang="en-US" dirty="0" err="1" smtClean="0"/>
              <a:t>test_pred</a:t>
            </a:r>
            <a:r>
              <a:rPr lang="en-US" dirty="0" smtClean="0"/>
              <a:t>, testing$V14 )</a:t>
            </a:r>
          </a:p>
          <a:p>
            <a:endParaRPr lang="en-US" dirty="0"/>
          </a:p>
        </p:txBody>
      </p:sp>
    </p:spTree>
    <p:extLst>
      <p:ext uri="{BB962C8B-B14F-4D97-AF65-F5344CB8AC3E}">
        <p14:creationId xmlns:p14="http://schemas.microsoft.com/office/powerpoint/2010/main" val="1478198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We can also do some customizations for selecting </a:t>
            </a:r>
            <a:r>
              <a:rPr lang="en-US" dirty="0">
                <a:solidFill>
                  <a:srgbClr val="FF0000"/>
                </a:solidFill>
              </a:rPr>
              <a:t>C value(Cost</a:t>
            </a:r>
            <a:r>
              <a:rPr lang="en-US" dirty="0"/>
              <a:t>) in Linear classifier. This can be done by inputting values in </a:t>
            </a:r>
            <a:r>
              <a:rPr lang="en-US" dirty="0">
                <a:solidFill>
                  <a:srgbClr val="FF0000"/>
                </a:solidFill>
              </a:rPr>
              <a:t>grid search</a:t>
            </a:r>
            <a:r>
              <a:rPr lang="en-US" dirty="0" smtClean="0"/>
              <a:t>.</a:t>
            </a:r>
          </a:p>
          <a:p>
            <a:endParaRPr lang="en-US" dirty="0"/>
          </a:p>
          <a:p>
            <a:r>
              <a:rPr lang="en-US" dirty="0" smtClean="0"/>
              <a:t>grid &lt;- </a:t>
            </a:r>
            <a:r>
              <a:rPr lang="en-US" dirty="0" err="1" smtClean="0">
                <a:solidFill>
                  <a:srgbClr val="FF0000"/>
                </a:solidFill>
              </a:rPr>
              <a:t>expand.grid</a:t>
            </a:r>
            <a:r>
              <a:rPr lang="en-US" dirty="0" smtClean="0"/>
              <a:t>(C = c(0,0.01, 0.05, 0.1, 0.25, 0.5, 0.75, 1, 1.25, 1.5, 1.75, 2,5))</a:t>
            </a:r>
          </a:p>
          <a:p>
            <a:r>
              <a:rPr lang="en-US" dirty="0" err="1" smtClean="0"/>
              <a:t>set.seed</a:t>
            </a:r>
            <a:r>
              <a:rPr lang="en-US" dirty="0" smtClean="0"/>
              <a:t>(3233)</a:t>
            </a:r>
          </a:p>
          <a:p>
            <a:r>
              <a:rPr lang="en-US" dirty="0" smtClean="0"/>
              <a:t> </a:t>
            </a:r>
            <a:r>
              <a:rPr lang="en-US" dirty="0" err="1" smtClean="0"/>
              <a:t>svm_Linear_Grid</a:t>
            </a:r>
            <a:r>
              <a:rPr lang="en-US" dirty="0" smtClean="0"/>
              <a:t> &lt;- </a:t>
            </a:r>
            <a:r>
              <a:rPr lang="en-US" dirty="0" smtClean="0">
                <a:solidFill>
                  <a:srgbClr val="FF0000"/>
                </a:solidFill>
              </a:rPr>
              <a:t>train</a:t>
            </a:r>
            <a:r>
              <a:rPr lang="en-US" dirty="0" smtClean="0"/>
              <a:t>(V14 ~., data = training, method = "</a:t>
            </a:r>
            <a:r>
              <a:rPr lang="en-US" dirty="0" err="1" smtClean="0"/>
              <a:t>svmLinear</a:t>
            </a:r>
            <a:r>
              <a:rPr lang="en-US" dirty="0" smtClean="0"/>
              <a:t>",</a:t>
            </a:r>
          </a:p>
          <a:p>
            <a:r>
              <a:rPr lang="en-US" dirty="0" smtClean="0"/>
              <a:t>                    </a:t>
            </a:r>
            <a:r>
              <a:rPr lang="en-US" dirty="0" err="1" smtClean="0"/>
              <a:t>trControl</a:t>
            </a:r>
            <a:r>
              <a:rPr lang="en-US" dirty="0" smtClean="0"/>
              <a:t>=</a:t>
            </a:r>
            <a:r>
              <a:rPr lang="en-US" dirty="0" err="1" smtClean="0"/>
              <a:t>trctrl</a:t>
            </a:r>
            <a:r>
              <a:rPr lang="en-US" dirty="0" smtClean="0"/>
              <a:t>,</a:t>
            </a:r>
          </a:p>
          <a:p>
            <a:r>
              <a:rPr lang="en-US" dirty="0" smtClean="0"/>
              <a:t>                    </a:t>
            </a:r>
            <a:r>
              <a:rPr lang="en-US" dirty="0" err="1" smtClean="0"/>
              <a:t>preProcess</a:t>
            </a:r>
            <a:r>
              <a:rPr lang="en-US" dirty="0" smtClean="0"/>
              <a:t> = c("center", "scale"),</a:t>
            </a:r>
          </a:p>
          <a:p>
            <a:r>
              <a:rPr lang="en-US" dirty="0" smtClean="0">
                <a:solidFill>
                  <a:srgbClr val="FF0000"/>
                </a:solidFill>
              </a:rPr>
              <a:t>                    </a:t>
            </a:r>
            <a:r>
              <a:rPr lang="en-US" dirty="0" err="1" smtClean="0">
                <a:solidFill>
                  <a:srgbClr val="FF0000"/>
                </a:solidFill>
              </a:rPr>
              <a:t>tuneGrid</a:t>
            </a:r>
            <a:r>
              <a:rPr lang="en-US" dirty="0" smtClean="0">
                <a:solidFill>
                  <a:srgbClr val="FF0000"/>
                </a:solidFill>
              </a:rPr>
              <a:t> = grid,</a:t>
            </a:r>
          </a:p>
          <a:p>
            <a:r>
              <a:rPr lang="en-US" dirty="0" smtClean="0"/>
              <a:t>                    </a:t>
            </a:r>
            <a:r>
              <a:rPr lang="en-US" dirty="0" err="1" smtClean="0"/>
              <a:t>tuneLength</a:t>
            </a:r>
            <a:r>
              <a:rPr lang="en-US" dirty="0" smtClean="0"/>
              <a:t> = 10)</a:t>
            </a:r>
          </a:p>
          <a:p>
            <a:endParaRPr lang="en-US" dirty="0" smtClean="0"/>
          </a:p>
          <a:p>
            <a:r>
              <a:rPr lang="en-US" b="1" dirty="0" err="1" smtClean="0"/>
              <a:t>svm_Linear_Grid</a:t>
            </a:r>
            <a:endParaRPr lang="en-US" b="1" dirty="0"/>
          </a:p>
        </p:txBody>
      </p:sp>
    </p:spTree>
    <p:extLst>
      <p:ext uri="{BB962C8B-B14F-4D97-AF65-F5344CB8AC3E}">
        <p14:creationId xmlns:p14="http://schemas.microsoft.com/office/powerpoint/2010/main" val="2546355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plot(</a:t>
            </a:r>
            <a:r>
              <a:rPr lang="en-US" dirty="0" err="1" smtClean="0"/>
              <a:t>svm_Linear_Grid</a:t>
            </a:r>
            <a:r>
              <a:rPr lang="en-US"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8" y="2362200"/>
            <a:ext cx="6858001"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909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above plot is showing that our classifier is giving best accuracy on </a:t>
            </a:r>
            <a:r>
              <a:rPr lang="en-US" b="1" dirty="0"/>
              <a:t>C = 0.05</a:t>
            </a:r>
            <a:r>
              <a:rPr lang="en-US" dirty="0"/>
              <a:t>. Let’s try to make predictions using this model for our test set</a:t>
            </a:r>
            <a:r>
              <a:rPr lang="en-US" dirty="0" smtClean="0"/>
              <a:t>.</a:t>
            </a:r>
          </a:p>
          <a:p>
            <a:endParaRPr lang="en-US" dirty="0"/>
          </a:p>
          <a:p>
            <a:r>
              <a:rPr lang="en-US" dirty="0" err="1" smtClean="0"/>
              <a:t>test_pred_grid</a:t>
            </a:r>
            <a:r>
              <a:rPr lang="en-US" dirty="0" smtClean="0"/>
              <a:t> &lt;- predict(</a:t>
            </a:r>
            <a:r>
              <a:rPr lang="en-US" dirty="0" err="1" smtClean="0"/>
              <a:t>svm_Linear_Grid</a:t>
            </a:r>
            <a:r>
              <a:rPr lang="en-US" dirty="0" smtClean="0"/>
              <a:t>, </a:t>
            </a:r>
            <a:r>
              <a:rPr lang="en-US" dirty="0" err="1" smtClean="0"/>
              <a:t>newdata</a:t>
            </a:r>
            <a:r>
              <a:rPr lang="en-US" dirty="0" smtClean="0"/>
              <a:t> = testing)</a:t>
            </a:r>
          </a:p>
          <a:p>
            <a:r>
              <a:rPr lang="en-US" dirty="0" err="1" smtClean="0"/>
              <a:t>test_pred_grid</a:t>
            </a:r>
            <a:endParaRPr lang="en-US" dirty="0"/>
          </a:p>
        </p:txBody>
      </p:sp>
    </p:spTree>
    <p:extLst>
      <p:ext uri="{BB962C8B-B14F-4D97-AF65-F5344CB8AC3E}">
        <p14:creationId xmlns:p14="http://schemas.microsoft.com/office/powerpoint/2010/main" val="3698359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rgbClr val="FF0000"/>
                </a:solidFill>
              </a:rPr>
              <a:t>confusionMatrix</a:t>
            </a:r>
            <a:r>
              <a:rPr lang="en-US" dirty="0" smtClean="0"/>
              <a:t>(</a:t>
            </a:r>
            <a:r>
              <a:rPr lang="en-US" dirty="0" err="1" smtClean="0"/>
              <a:t>test_pred_grid</a:t>
            </a:r>
            <a:r>
              <a:rPr lang="en-US" dirty="0" smtClean="0"/>
              <a:t>, testing$V14 )</a:t>
            </a:r>
          </a:p>
          <a:p>
            <a:endParaRPr lang="en-US" dirty="0"/>
          </a:p>
          <a:p>
            <a:endParaRPr lang="en-US" dirty="0"/>
          </a:p>
        </p:txBody>
      </p:sp>
    </p:spTree>
    <p:extLst>
      <p:ext uri="{BB962C8B-B14F-4D97-AF65-F5344CB8AC3E}">
        <p14:creationId xmlns:p14="http://schemas.microsoft.com/office/powerpoint/2010/main" val="389193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SVM Classifier using Non-Linear Kernel</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we will try to build a model using </a:t>
            </a:r>
            <a:r>
              <a:rPr lang="en-US" b="1" dirty="0">
                <a:solidFill>
                  <a:srgbClr val="00B050"/>
                </a:solidFill>
              </a:rPr>
              <a:t>Non-Linear Kernel</a:t>
            </a:r>
            <a:r>
              <a:rPr lang="en-US" dirty="0"/>
              <a:t> </a:t>
            </a:r>
            <a:r>
              <a:rPr lang="en-US" b="1" dirty="0">
                <a:solidFill>
                  <a:srgbClr val="FF0000"/>
                </a:solidFill>
              </a:rPr>
              <a:t>like Radial Basis Function</a:t>
            </a:r>
            <a:r>
              <a:rPr lang="en-US" dirty="0"/>
              <a:t>. For using RBF kernel, we just need to change our train() method’s “method” parameter to “</a:t>
            </a:r>
            <a:r>
              <a:rPr lang="en-US" b="1" dirty="0" err="1"/>
              <a:t>svmRadial</a:t>
            </a:r>
            <a:r>
              <a:rPr lang="en-US" dirty="0"/>
              <a:t>”. In Radial kernel, it needs to select proper value of </a:t>
            </a:r>
            <a:r>
              <a:rPr lang="en-US" b="1" dirty="0">
                <a:solidFill>
                  <a:srgbClr val="00B050"/>
                </a:solidFill>
              </a:rPr>
              <a:t>Cost “C”</a:t>
            </a:r>
            <a:r>
              <a:rPr lang="en-US" dirty="0"/>
              <a:t> parameter and “</a:t>
            </a:r>
            <a:r>
              <a:rPr lang="en-US" b="1" dirty="0" smtClean="0">
                <a:solidFill>
                  <a:srgbClr val="00B050"/>
                </a:solidFill>
              </a:rPr>
              <a:t>sigma</a:t>
            </a:r>
            <a:r>
              <a:rPr lang="en-US" dirty="0"/>
              <a:t>” parameter</a:t>
            </a:r>
            <a:r>
              <a:rPr lang="en-US" dirty="0" smtClean="0"/>
              <a:t>.</a:t>
            </a:r>
          </a:p>
          <a:p>
            <a:endParaRPr lang="en-US" dirty="0"/>
          </a:p>
        </p:txBody>
      </p:sp>
    </p:spTree>
    <p:extLst>
      <p:ext uri="{BB962C8B-B14F-4D97-AF65-F5344CB8AC3E}">
        <p14:creationId xmlns:p14="http://schemas.microsoft.com/office/powerpoint/2010/main" val="3213805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model were sigma = 0.04744793 and C = </a:t>
            </a:r>
            <a:r>
              <a:rPr lang="en-US" dirty="0" smtClean="0"/>
              <a:t>0.25</a:t>
            </a:r>
          </a:p>
          <a:p>
            <a:r>
              <a:rPr lang="en-US" dirty="0"/>
              <a:t>plot(</a:t>
            </a:r>
            <a:r>
              <a:rPr lang="en-US" dirty="0" err="1"/>
              <a:t>svm_Radial</a:t>
            </a:r>
            <a:r>
              <a:rPr lang="en-US" dirty="0" smtClean="0"/>
              <a:t>)</a:t>
            </a:r>
          </a:p>
          <a:p>
            <a:r>
              <a:rPr lang="en-US" dirty="0"/>
              <a:t>plot(</a:t>
            </a:r>
            <a:r>
              <a:rPr lang="en-US" dirty="0" err="1"/>
              <a:t>svm_Radial_Grid</a:t>
            </a:r>
            <a:r>
              <a:rPr lang="en-US" dirty="0"/>
              <a:t>)</a:t>
            </a:r>
          </a:p>
        </p:txBody>
      </p:sp>
    </p:spTree>
    <p:extLst>
      <p:ext uri="{BB962C8B-B14F-4D97-AF65-F5344CB8AC3E}">
        <p14:creationId xmlns:p14="http://schemas.microsoft.com/office/powerpoint/2010/main" val="2805169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lstStyle/>
          <a:p>
            <a:r>
              <a:rPr lang="en-US" b="1" cap="all" dirty="0"/>
              <a:t>SUPPORT VECTOR MACHINE CLASSIFIER IMPLEMENTATION IN R WITH CARET PACKAGE</a:t>
            </a:r>
          </a:p>
          <a:p>
            <a:r>
              <a:rPr lang="en-US" dirty="0" err="1" smtClean="0"/>
              <a:t>Eg</a:t>
            </a:r>
            <a:r>
              <a:rPr lang="en-US" dirty="0" smtClean="0"/>
              <a:t>: </a:t>
            </a:r>
            <a:r>
              <a:rPr lang="en-US" dirty="0"/>
              <a:t>Our motive is to predict whether a patient is having heart disease or not</a:t>
            </a:r>
            <a:r>
              <a:rPr lang="en-US" dirty="0" smtClean="0"/>
              <a:t>.</a:t>
            </a:r>
          </a:p>
          <a:p>
            <a:endParaRPr lang="en-US" dirty="0"/>
          </a:p>
        </p:txBody>
      </p:sp>
    </p:spTree>
    <p:extLst>
      <p:ext uri="{BB962C8B-B14F-4D97-AF65-F5344CB8AC3E}">
        <p14:creationId xmlns:p14="http://schemas.microsoft.com/office/powerpoint/2010/main" val="1076189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library(e1071)</a:t>
            </a:r>
          </a:p>
          <a:p>
            <a:r>
              <a:rPr lang="en-US" dirty="0" smtClean="0"/>
              <a:t>iris</a:t>
            </a:r>
          </a:p>
          <a:p>
            <a:r>
              <a:rPr lang="en-US" dirty="0" err="1" smtClean="0"/>
              <a:t>iris.part</a:t>
            </a:r>
            <a:r>
              <a:rPr lang="en-US" dirty="0" smtClean="0"/>
              <a:t> = subset(iris) # , Species != '</a:t>
            </a:r>
            <a:r>
              <a:rPr lang="en-US" dirty="0" err="1" smtClean="0"/>
              <a:t>setosa</a:t>
            </a:r>
            <a:r>
              <a:rPr lang="en-US" dirty="0" smtClean="0"/>
              <a:t>'</a:t>
            </a:r>
          </a:p>
          <a:p>
            <a:r>
              <a:rPr lang="en-US" dirty="0" err="1" smtClean="0"/>
              <a:t>iris.part$Species</a:t>
            </a:r>
            <a:r>
              <a:rPr lang="en-US" dirty="0" smtClean="0"/>
              <a:t> = factor(</a:t>
            </a:r>
            <a:r>
              <a:rPr lang="en-US" dirty="0" err="1" smtClean="0"/>
              <a:t>iris.part$Species</a:t>
            </a:r>
            <a:r>
              <a:rPr lang="en-US" dirty="0" smtClean="0"/>
              <a:t>)</a:t>
            </a:r>
          </a:p>
          <a:p>
            <a:r>
              <a:rPr lang="en-US" dirty="0" err="1" smtClean="0"/>
              <a:t>iris.part</a:t>
            </a:r>
            <a:endParaRPr lang="en-US" dirty="0" smtClean="0"/>
          </a:p>
          <a:p>
            <a:endParaRPr lang="en-US" dirty="0" smtClean="0"/>
          </a:p>
          <a:p>
            <a:r>
              <a:rPr lang="en-US" dirty="0" err="1" smtClean="0"/>
              <a:t>iris.part</a:t>
            </a:r>
            <a:r>
              <a:rPr lang="en-US" dirty="0" smtClean="0"/>
              <a:t> = </a:t>
            </a:r>
            <a:r>
              <a:rPr lang="en-US" dirty="0" err="1" smtClean="0"/>
              <a:t>iris.part</a:t>
            </a:r>
            <a:r>
              <a:rPr lang="en-US" dirty="0" smtClean="0"/>
              <a:t>[, c(1,2,5)]</a:t>
            </a:r>
          </a:p>
          <a:p>
            <a:r>
              <a:rPr lang="en-US" dirty="0" smtClean="0"/>
              <a:t>fit = </a:t>
            </a:r>
            <a:r>
              <a:rPr lang="en-US" b="1" dirty="0" err="1" smtClean="0">
                <a:solidFill>
                  <a:srgbClr val="00B050"/>
                </a:solidFill>
              </a:rPr>
              <a:t>svm</a:t>
            </a:r>
            <a:r>
              <a:rPr lang="en-US" dirty="0" smtClean="0"/>
              <a:t>(Species ~ ., data=</a:t>
            </a:r>
            <a:r>
              <a:rPr lang="en-US" dirty="0" err="1" smtClean="0"/>
              <a:t>iris.part</a:t>
            </a:r>
            <a:r>
              <a:rPr lang="en-US" dirty="0" smtClean="0"/>
              <a:t>, type='C-classification', kernel='linear')</a:t>
            </a:r>
          </a:p>
          <a:p>
            <a:r>
              <a:rPr lang="en-US" dirty="0" smtClean="0"/>
              <a:t>plot(fit, </a:t>
            </a:r>
            <a:r>
              <a:rPr lang="en-US" dirty="0" err="1" smtClean="0"/>
              <a:t>iris.part</a:t>
            </a:r>
            <a:r>
              <a:rPr lang="en-US" dirty="0" smtClean="0"/>
              <a:t>)</a:t>
            </a:r>
            <a:endParaRPr lang="en-US" dirty="0"/>
          </a:p>
        </p:txBody>
      </p:sp>
    </p:spTree>
    <p:extLst>
      <p:ext uri="{BB962C8B-B14F-4D97-AF65-F5344CB8AC3E}">
        <p14:creationId xmlns:p14="http://schemas.microsoft.com/office/powerpoint/2010/main" val="2326681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4250" y="1752600"/>
            <a:ext cx="5677499"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329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What is Support Vector Machine?</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The main idea of support vector machine is to find the </a:t>
            </a:r>
            <a:r>
              <a:rPr lang="en-US" sz="2400" b="1" dirty="0">
                <a:solidFill>
                  <a:schemeClr val="tx1"/>
                </a:solidFill>
                <a:latin typeface="+mn-lt"/>
                <a:ea typeface="+mn-ea"/>
                <a:cs typeface="+mn-cs"/>
              </a:rPr>
              <a:t>optimal hyperplane</a:t>
            </a:r>
            <a:r>
              <a:rPr lang="en-US" sz="2400" dirty="0">
                <a:solidFill>
                  <a:schemeClr val="tx1"/>
                </a:solidFill>
                <a:latin typeface="+mn-lt"/>
                <a:ea typeface="+mn-ea"/>
                <a:cs typeface="+mn-cs"/>
              </a:rPr>
              <a:t> (line in 2D, plane in 3D and hyperplane in more than 3 dimensions) which </a:t>
            </a:r>
            <a:r>
              <a:rPr lang="en-US" sz="2400" b="1" dirty="0">
                <a:solidFill>
                  <a:schemeClr val="tx1"/>
                </a:solidFill>
                <a:latin typeface="+mn-lt"/>
                <a:ea typeface="+mn-ea"/>
                <a:cs typeface="+mn-cs"/>
              </a:rPr>
              <a:t>maximizes the margin between two classes</a:t>
            </a:r>
            <a:r>
              <a:rPr lang="en-US" sz="2400" dirty="0">
                <a:solidFill>
                  <a:schemeClr val="tx1"/>
                </a:solidFill>
                <a:latin typeface="+mn-lt"/>
                <a:ea typeface="+mn-ea"/>
                <a:cs typeface="+mn-cs"/>
              </a:rPr>
              <a:t>. In this case, two classes are red and blue balls. In layman's term, it is finding the optimal separating boundary to separate two classes (events and non-events</a:t>
            </a:r>
            <a:r>
              <a:rPr lang="en-US" sz="2400" dirty="0" smtClean="0">
                <a:solidFill>
                  <a:schemeClr val="tx1"/>
                </a:solidFill>
                <a:latin typeface="+mn-lt"/>
                <a:ea typeface="+mn-ea"/>
                <a:cs typeface="+mn-cs"/>
              </a:rPr>
              <a:t>).</a:t>
            </a:r>
          </a:p>
          <a:p>
            <a:r>
              <a:rPr lang="en-US" sz="2400" b="1" dirty="0">
                <a:solidFill>
                  <a:schemeClr val="tx1"/>
                </a:solidFill>
                <a:latin typeface="+mn-lt"/>
                <a:ea typeface="+mn-ea"/>
                <a:cs typeface="+mn-cs"/>
              </a:rPr>
              <a:t>Support Vectors</a:t>
            </a:r>
            <a:r>
              <a:rPr lang="en-US" sz="2400" dirty="0">
                <a:solidFill>
                  <a:schemeClr val="tx1"/>
                </a:solidFill>
                <a:latin typeface="+mn-lt"/>
                <a:ea typeface="+mn-ea"/>
                <a:cs typeface="+mn-cs"/>
              </a:rPr>
              <a:t> are observations that supports hyperplane on either sides. In the image above, </a:t>
            </a:r>
            <a:r>
              <a:rPr lang="en-US" sz="2400" b="1" dirty="0">
                <a:solidFill>
                  <a:schemeClr val="tx1"/>
                </a:solidFill>
                <a:latin typeface="+mn-lt"/>
                <a:ea typeface="+mn-ea"/>
                <a:cs typeface="+mn-cs"/>
              </a:rPr>
              <a:t>filled </a:t>
            </a:r>
            <a:r>
              <a:rPr lang="en-US" sz="2400" dirty="0">
                <a:solidFill>
                  <a:schemeClr val="tx1"/>
                </a:solidFill>
                <a:latin typeface="+mn-lt"/>
                <a:ea typeface="+mn-ea"/>
                <a:cs typeface="+mn-cs"/>
              </a:rPr>
              <a:t>red and blue boxes and circles are </a:t>
            </a:r>
            <a:r>
              <a:rPr lang="en-US" sz="2400" b="1" dirty="0">
                <a:solidFill>
                  <a:schemeClr val="tx1"/>
                </a:solidFill>
                <a:latin typeface="+mn-lt"/>
                <a:ea typeface="+mn-ea"/>
                <a:cs typeface="+mn-cs"/>
              </a:rPr>
              <a:t>support vectors</a:t>
            </a:r>
            <a:r>
              <a:rPr lang="en-US" sz="2400" dirty="0">
                <a:solidFill>
                  <a:schemeClr val="tx1"/>
                </a:solidFill>
                <a:latin typeface="+mn-lt"/>
                <a:ea typeface="+mn-ea"/>
                <a:cs typeface="+mn-cs"/>
              </a:rPr>
              <a:t>.</a:t>
            </a:r>
            <a:endParaRPr lang="en-US" sz="2400" dirty="0" smtClean="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3683972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1337" y="2314575"/>
            <a:ext cx="37433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259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latin typeface="+mn-lt"/>
                <a:ea typeface="+mn-ea"/>
                <a:cs typeface="+mn-cs"/>
              </a:rPr>
              <a:t>Hyperplane</a:t>
            </a:r>
            <a:r>
              <a:rPr lang="en-US" dirty="0">
                <a:solidFill>
                  <a:schemeClr val="tx1"/>
                </a:solidFill>
                <a:latin typeface="+mn-lt"/>
                <a:ea typeface="+mn-ea"/>
                <a:cs typeface="+mn-cs"/>
              </a:rPr>
              <a:t> is just a line in 2D and plane in 3D. In higher dimensions (more than 3D), it's called hyperplane. SVM help us to find a hyperplane (or separating boundary) that can separate two classes (red and blue dots).</a:t>
            </a:r>
            <a:endParaRPr lang="en-US" dirty="0"/>
          </a:p>
        </p:txBody>
      </p:sp>
    </p:spTree>
    <p:extLst>
      <p:ext uri="{BB962C8B-B14F-4D97-AF65-F5344CB8AC3E}">
        <p14:creationId xmlns:p14="http://schemas.microsoft.com/office/powerpoint/2010/main" val="203798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2"/>
                </a:solidFill>
              </a:rPr>
              <a:t>How to treat Non-linear Separable Data?</a:t>
            </a:r>
            <a:endParaRPr lang="en-US" sz="28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392" y="1752600"/>
            <a:ext cx="7443216"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423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mj-lt"/>
                <a:ea typeface="+mj-ea"/>
                <a:cs typeface="+mj-cs"/>
              </a:rPr>
              <a:t>What is Kernel?</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6294" y="1752600"/>
            <a:ext cx="529341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631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tx1"/>
                </a:solidFill>
                <a:latin typeface="+mn-lt"/>
                <a:ea typeface="+mn-ea"/>
                <a:cs typeface="+mn-cs"/>
              </a:rPr>
              <a:t>Different Kernels</a:t>
            </a:r>
            <a:endParaRPr lang="en-US" dirty="0">
              <a:solidFill>
                <a:schemeClr val="tx1"/>
              </a:solidFill>
              <a:latin typeface="+mn-lt"/>
              <a:ea typeface="+mn-ea"/>
              <a:cs typeface="+mn-cs"/>
            </a:endParaRPr>
          </a:p>
          <a:p>
            <a:r>
              <a:rPr lang="en-US" dirty="0" smtClean="0">
                <a:solidFill>
                  <a:schemeClr val="tx1"/>
                </a:solidFill>
                <a:latin typeface="+mn-lt"/>
                <a:ea typeface="+mn-ea"/>
                <a:cs typeface="+mn-cs"/>
              </a:rPr>
              <a:t>1</a:t>
            </a:r>
            <a:r>
              <a:rPr lang="en-US" dirty="0">
                <a:solidFill>
                  <a:schemeClr val="tx1"/>
                </a:solidFill>
                <a:latin typeface="+mn-lt"/>
                <a:ea typeface="+mn-ea"/>
                <a:cs typeface="+mn-cs"/>
              </a:rPr>
              <a:t>. </a:t>
            </a:r>
            <a:r>
              <a:rPr lang="en-US" b="1" dirty="0">
                <a:solidFill>
                  <a:schemeClr val="tx1"/>
                </a:solidFill>
                <a:latin typeface="+mn-lt"/>
                <a:ea typeface="+mn-ea"/>
                <a:cs typeface="+mn-cs"/>
              </a:rPr>
              <a:t>linear</a:t>
            </a:r>
            <a:r>
              <a:rPr lang="en-US" dirty="0">
                <a:solidFill>
                  <a:schemeClr val="tx1"/>
                </a:solidFill>
                <a:latin typeface="+mn-lt"/>
                <a:ea typeface="+mn-ea"/>
                <a:cs typeface="+mn-cs"/>
              </a:rPr>
              <a:t>: u'*v</a:t>
            </a:r>
          </a:p>
          <a:p>
            <a:r>
              <a:rPr lang="en-US" dirty="0">
                <a:solidFill>
                  <a:schemeClr val="tx1"/>
                </a:solidFill>
                <a:latin typeface="+mn-lt"/>
                <a:ea typeface="+mn-ea"/>
                <a:cs typeface="+mn-cs"/>
              </a:rPr>
              <a:t>2. </a:t>
            </a:r>
            <a:r>
              <a:rPr lang="en-US" b="1" dirty="0">
                <a:solidFill>
                  <a:schemeClr val="tx1"/>
                </a:solidFill>
                <a:latin typeface="+mn-lt"/>
                <a:ea typeface="+mn-ea"/>
                <a:cs typeface="+mn-cs"/>
              </a:rPr>
              <a:t>polynomial</a:t>
            </a:r>
            <a:r>
              <a:rPr lang="en-US" dirty="0">
                <a:solidFill>
                  <a:schemeClr val="tx1"/>
                </a:solidFill>
                <a:latin typeface="+mn-lt"/>
                <a:ea typeface="+mn-ea"/>
                <a:cs typeface="+mn-cs"/>
              </a:rPr>
              <a:t>: (gamma*u'*v + coef0)^degree</a:t>
            </a:r>
          </a:p>
          <a:p>
            <a:r>
              <a:rPr lang="en-US" dirty="0">
                <a:solidFill>
                  <a:schemeClr val="tx1"/>
                </a:solidFill>
                <a:latin typeface="+mn-lt"/>
                <a:ea typeface="+mn-ea"/>
                <a:cs typeface="+mn-cs"/>
              </a:rPr>
              <a:t>3. </a:t>
            </a:r>
            <a:r>
              <a:rPr lang="en-US" b="1" dirty="0">
                <a:solidFill>
                  <a:schemeClr val="tx1"/>
                </a:solidFill>
                <a:latin typeface="+mn-lt"/>
                <a:ea typeface="+mn-ea"/>
                <a:cs typeface="+mn-cs"/>
              </a:rPr>
              <a:t>radial basis</a:t>
            </a:r>
            <a:r>
              <a:rPr lang="en-US" dirty="0">
                <a:solidFill>
                  <a:schemeClr val="tx1"/>
                </a:solidFill>
                <a:latin typeface="+mn-lt"/>
                <a:ea typeface="+mn-ea"/>
                <a:cs typeface="+mn-cs"/>
              </a:rPr>
              <a:t> (RBF) : </a:t>
            </a:r>
            <a:r>
              <a:rPr lang="en-US" dirty="0" err="1">
                <a:solidFill>
                  <a:schemeClr val="tx1"/>
                </a:solidFill>
                <a:latin typeface="+mn-lt"/>
                <a:ea typeface="+mn-ea"/>
                <a:cs typeface="+mn-cs"/>
              </a:rPr>
              <a:t>exp</a:t>
            </a:r>
            <a:r>
              <a:rPr lang="en-US" dirty="0">
                <a:solidFill>
                  <a:schemeClr val="tx1"/>
                </a:solidFill>
                <a:latin typeface="+mn-lt"/>
                <a:ea typeface="+mn-ea"/>
                <a:cs typeface="+mn-cs"/>
              </a:rPr>
              <a:t>(-gamma*|u-v|^2)</a:t>
            </a:r>
          </a:p>
          <a:p>
            <a:r>
              <a:rPr lang="en-US" dirty="0">
                <a:solidFill>
                  <a:schemeClr val="tx1"/>
                </a:solidFill>
                <a:latin typeface="+mn-lt"/>
                <a:ea typeface="+mn-ea"/>
                <a:cs typeface="+mn-cs"/>
              </a:rPr>
              <a:t>4. </a:t>
            </a:r>
            <a:r>
              <a:rPr lang="en-US" b="1" dirty="0">
                <a:solidFill>
                  <a:schemeClr val="tx1"/>
                </a:solidFill>
                <a:latin typeface="+mn-lt"/>
                <a:ea typeface="+mn-ea"/>
                <a:cs typeface="+mn-cs"/>
              </a:rPr>
              <a:t>sigmoid </a:t>
            </a:r>
            <a:r>
              <a:rPr lang="en-US" dirty="0">
                <a:solidFill>
                  <a:schemeClr val="tx1"/>
                </a:solidFill>
                <a:latin typeface="+mn-lt"/>
                <a:ea typeface="+mn-ea"/>
                <a:cs typeface="+mn-cs"/>
              </a:rPr>
              <a:t>: </a:t>
            </a:r>
            <a:r>
              <a:rPr lang="en-US" dirty="0" err="1">
                <a:solidFill>
                  <a:schemeClr val="tx1"/>
                </a:solidFill>
                <a:latin typeface="+mn-lt"/>
                <a:ea typeface="+mn-ea"/>
                <a:cs typeface="+mn-cs"/>
              </a:rPr>
              <a:t>tanh</a:t>
            </a:r>
            <a:r>
              <a:rPr lang="en-US" dirty="0">
                <a:solidFill>
                  <a:schemeClr val="tx1"/>
                </a:solidFill>
                <a:latin typeface="+mn-lt"/>
                <a:ea typeface="+mn-ea"/>
                <a:cs typeface="+mn-cs"/>
              </a:rPr>
              <a:t>(gamma*u'*v + coef0)</a:t>
            </a:r>
          </a:p>
          <a:p>
            <a:r>
              <a:rPr lang="en-US" dirty="0" smtClean="0">
                <a:solidFill>
                  <a:schemeClr val="tx1"/>
                </a:solidFill>
                <a:latin typeface="+mn-lt"/>
                <a:ea typeface="+mn-ea"/>
                <a:cs typeface="+mn-cs"/>
              </a:rPr>
              <a:t>RBF </a:t>
            </a:r>
            <a:r>
              <a:rPr lang="en-US" dirty="0">
                <a:solidFill>
                  <a:schemeClr val="tx1"/>
                </a:solidFill>
                <a:latin typeface="+mn-lt"/>
                <a:ea typeface="+mn-ea"/>
                <a:cs typeface="+mn-cs"/>
              </a:rPr>
              <a:t>is generally the most popular one.</a:t>
            </a:r>
          </a:p>
          <a:p>
            <a:endParaRPr lang="en-US" dirty="0"/>
          </a:p>
        </p:txBody>
      </p:sp>
    </p:spTree>
    <p:extLst>
      <p:ext uri="{BB962C8B-B14F-4D97-AF65-F5344CB8AC3E}">
        <p14:creationId xmlns:p14="http://schemas.microsoft.com/office/powerpoint/2010/main" val="12149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fr-FR" dirty="0"/>
              <a:t>caret or e1071 package etc</a:t>
            </a:r>
            <a:r>
              <a:rPr lang="fr-FR" dirty="0" smtClean="0"/>
              <a:t>.</a:t>
            </a:r>
          </a:p>
          <a:p>
            <a:r>
              <a:rPr lang="en-US" dirty="0"/>
              <a:t>The principle behind an SVM classifier (Support Vector Machine) algorithm is to build a hyperplane </a:t>
            </a:r>
            <a:r>
              <a:rPr lang="en-US" b="1" dirty="0"/>
              <a:t>separating data </a:t>
            </a:r>
            <a:r>
              <a:rPr lang="en-US" dirty="0"/>
              <a:t>for different classes. This hyperplane building procedure varies and is the main task of an SVM classifier. The main focus while drawing the hyperplane is on maximizing the distance from hyperplane to the nearest data point of either class. </a:t>
            </a:r>
            <a:r>
              <a:rPr lang="en-US" b="1" dirty="0">
                <a:solidFill>
                  <a:srgbClr val="FF0000"/>
                </a:solidFill>
              </a:rPr>
              <a:t>These nearest data points are known as Support Vectors.</a:t>
            </a:r>
          </a:p>
        </p:txBody>
      </p:sp>
    </p:spTree>
    <p:extLst>
      <p:ext uri="{BB962C8B-B14F-4D97-AF65-F5344CB8AC3E}">
        <p14:creationId xmlns:p14="http://schemas.microsoft.com/office/powerpoint/2010/main" val="1096930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install.packages</a:t>
            </a:r>
            <a:r>
              <a:rPr lang="en-US" b="1" dirty="0"/>
              <a:t>(“caret</a:t>
            </a:r>
            <a:r>
              <a:rPr lang="en-US" b="1" dirty="0" smtClean="0"/>
              <a:t>”)</a:t>
            </a:r>
          </a:p>
          <a:p>
            <a:r>
              <a:rPr lang="en-US" dirty="0"/>
              <a:t>machine learning caret package( Classification And </a:t>
            </a:r>
            <a:r>
              <a:rPr lang="en-US" dirty="0" err="1"/>
              <a:t>REgression</a:t>
            </a:r>
            <a:r>
              <a:rPr lang="en-US" dirty="0"/>
              <a:t> Training </a:t>
            </a:r>
            <a:r>
              <a:rPr lang="en-US" dirty="0" smtClean="0"/>
              <a:t>)</a:t>
            </a:r>
          </a:p>
          <a:p>
            <a:r>
              <a:rPr lang="en-US" dirty="0"/>
              <a:t>It holds tools for data splitting, pre-processing, feature selection, tuning and </a:t>
            </a:r>
            <a:r>
              <a:rPr lang="en-US" dirty="0">
                <a:hlinkClick r:id="rId2"/>
              </a:rPr>
              <a:t>supervised – unsupervised learning</a:t>
            </a:r>
            <a:r>
              <a:rPr lang="en-US" dirty="0"/>
              <a:t> algorithms, etc. It is similar to </a:t>
            </a:r>
            <a:r>
              <a:rPr lang="en-US" dirty="0" err="1">
                <a:hlinkClick r:id="rId3"/>
              </a:rPr>
              <a:t>sklearn</a:t>
            </a:r>
            <a:r>
              <a:rPr lang="en-US" dirty="0">
                <a:hlinkClick r:id="rId3"/>
              </a:rPr>
              <a:t> library</a:t>
            </a:r>
            <a:r>
              <a:rPr lang="en-US" dirty="0"/>
              <a:t> in python.</a:t>
            </a:r>
          </a:p>
        </p:txBody>
      </p:sp>
    </p:spTree>
    <p:extLst>
      <p:ext uri="{BB962C8B-B14F-4D97-AF65-F5344CB8AC3E}">
        <p14:creationId xmlns:p14="http://schemas.microsoft.com/office/powerpoint/2010/main" val="232207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http://dataaspirant.com/2017/01/19/support-vector-machine-classifier-implementation-r-caret-package/</a:t>
            </a:r>
            <a:endParaRPr lang="en-US" dirty="0" smtClean="0"/>
          </a:p>
          <a:p>
            <a:endParaRPr lang="en-US" dirty="0"/>
          </a:p>
          <a:p>
            <a:r>
              <a:rPr lang="en-US" dirty="0"/>
              <a:t>0: Absence of Heart Disease</a:t>
            </a:r>
            <a:r>
              <a:rPr lang="en-US" dirty="0" smtClean="0"/>
              <a:t/>
            </a:r>
            <a:br>
              <a:rPr lang="en-US" dirty="0" smtClean="0"/>
            </a:br>
            <a:r>
              <a:rPr lang="en-US" dirty="0"/>
              <a:t>1:  Presence of Heart Disease</a:t>
            </a:r>
          </a:p>
        </p:txBody>
      </p:sp>
    </p:spTree>
    <p:extLst>
      <p:ext uri="{BB962C8B-B14F-4D97-AF65-F5344CB8AC3E}">
        <p14:creationId xmlns:p14="http://schemas.microsoft.com/office/powerpoint/2010/main" val="174963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library(caret)</a:t>
            </a:r>
          </a:p>
          <a:p>
            <a:r>
              <a:rPr lang="en-US" dirty="0" err="1" smtClean="0"/>
              <a:t>heart_df</a:t>
            </a:r>
            <a:r>
              <a:rPr lang="en-US" dirty="0" smtClean="0"/>
              <a:t> &lt;- read.csv("heart_tidy.csv", </a:t>
            </a:r>
            <a:r>
              <a:rPr lang="en-US" dirty="0" err="1" smtClean="0"/>
              <a:t>sep</a:t>
            </a:r>
            <a:r>
              <a:rPr lang="en-US" dirty="0" smtClean="0"/>
              <a:t> = ',', header = FALSE)</a:t>
            </a:r>
          </a:p>
          <a:p>
            <a:r>
              <a:rPr lang="en-US" dirty="0" err="1" smtClean="0"/>
              <a:t>str</a:t>
            </a:r>
            <a:r>
              <a:rPr lang="en-US" dirty="0" smtClean="0"/>
              <a:t>(</a:t>
            </a:r>
            <a:r>
              <a:rPr lang="en-US" dirty="0" err="1" smtClean="0"/>
              <a:t>heart_df</a:t>
            </a:r>
            <a:r>
              <a:rPr lang="en-US" dirty="0" smtClean="0"/>
              <a:t>)</a:t>
            </a:r>
          </a:p>
          <a:p>
            <a:endParaRPr lang="en-US" dirty="0"/>
          </a:p>
        </p:txBody>
      </p:sp>
    </p:spTree>
    <p:extLst>
      <p:ext uri="{BB962C8B-B14F-4D97-AF65-F5344CB8AC3E}">
        <p14:creationId xmlns:p14="http://schemas.microsoft.com/office/powerpoint/2010/main" val="2928832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slicing , test, Train</a:t>
            </a:r>
            <a:endParaRPr lang="en-US" dirty="0"/>
          </a:p>
        </p:txBody>
      </p:sp>
      <p:sp>
        <p:nvSpPr>
          <p:cNvPr id="3" name="Content Placeholder 2"/>
          <p:cNvSpPr>
            <a:spLocks noGrp="1"/>
          </p:cNvSpPr>
          <p:nvPr>
            <p:ph idx="1"/>
          </p:nvPr>
        </p:nvSpPr>
        <p:spPr/>
        <p:txBody>
          <a:bodyPr/>
          <a:lstStyle/>
          <a:p>
            <a:r>
              <a:rPr lang="en-US" dirty="0" smtClean="0"/>
              <a:t># Data slicing , output as a Matrix</a:t>
            </a:r>
          </a:p>
          <a:p>
            <a:r>
              <a:rPr lang="en-US" dirty="0" err="1" smtClean="0"/>
              <a:t>set.seed</a:t>
            </a:r>
            <a:r>
              <a:rPr lang="en-US" dirty="0" smtClean="0"/>
              <a:t>(3033)</a:t>
            </a:r>
          </a:p>
          <a:p>
            <a:r>
              <a:rPr lang="en-US" dirty="0" err="1" smtClean="0"/>
              <a:t>intrain</a:t>
            </a:r>
            <a:r>
              <a:rPr lang="en-US" dirty="0" smtClean="0"/>
              <a:t> &lt;- </a:t>
            </a:r>
            <a:r>
              <a:rPr lang="en-US" dirty="0" err="1" smtClean="0"/>
              <a:t>createDataPartition</a:t>
            </a:r>
            <a:r>
              <a:rPr lang="en-US" dirty="0" smtClean="0"/>
              <a:t>(y = heart_df$V14, p= 0.7, list = FALSE)</a:t>
            </a:r>
          </a:p>
          <a:p>
            <a:r>
              <a:rPr lang="en-US" dirty="0" smtClean="0"/>
              <a:t>training &lt;- </a:t>
            </a:r>
            <a:r>
              <a:rPr lang="en-US" dirty="0" err="1" smtClean="0"/>
              <a:t>heart_df</a:t>
            </a:r>
            <a:r>
              <a:rPr lang="en-US" dirty="0" smtClean="0"/>
              <a:t>[</a:t>
            </a:r>
            <a:r>
              <a:rPr lang="en-US" dirty="0" err="1" smtClean="0"/>
              <a:t>intrain</a:t>
            </a:r>
            <a:r>
              <a:rPr lang="en-US" dirty="0" smtClean="0"/>
              <a:t>,]</a:t>
            </a:r>
          </a:p>
          <a:p>
            <a:r>
              <a:rPr lang="en-US" dirty="0" smtClean="0"/>
              <a:t>testing &lt;- </a:t>
            </a:r>
            <a:r>
              <a:rPr lang="en-US" dirty="0" err="1" smtClean="0"/>
              <a:t>heart_df</a:t>
            </a:r>
            <a:r>
              <a:rPr lang="en-US" dirty="0" smtClean="0"/>
              <a:t>[-</a:t>
            </a:r>
            <a:r>
              <a:rPr lang="en-US" dirty="0" err="1" smtClean="0"/>
              <a:t>intrain</a:t>
            </a:r>
            <a:r>
              <a:rPr lang="en-US" dirty="0" smtClean="0"/>
              <a:t>,]</a:t>
            </a:r>
          </a:p>
          <a:p>
            <a:endParaRPr lang="en-US" dirty="0"/>
          </a:p>
        </p:txBody>
      </p:sp>
    </p:spTree>
    <p:extLst>
      <p:ext uri="{BB962C8B-B14F-4D97-AF65-F5344CB8AC3E}">
        <p14:creationId xmlns:p14="http://schemas.microsoft.com/office/powerpoint/2010/main" val="1442053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Preprocessing &amp; Training</a:t>
            </a:r>
            <a:br>
              <a:rPr lang="en-US" b="1" dirty="0"/>
            </a:br>
            <a:endParaRPr lang="en-US" dirty="0"/>
          </a:p>
        </p:txBody>
      </p:sp>
      <p:sp>
        <p:nvSpPr>
          <p:cNvPr id="3" name="Content Placeholder 2"/>
          <p:cNvSpPr>
            <a:spLocks noGrp="1"/>
          </p:cNvSpPr>
          <p:nvPr>
            <p:ph idx="1"/>
          </p:nvPr>
        </p:nvSpPr>
        <p:spPr/>
        <p:txBody>
          <a:bodyPr/>
          <a:lstStyle/>
          <a:p>
            <a:r>
              <a:rPr lang="en-US" dirty="0" err="1" smtClean="0"/>
              <a:t>anyNA</a:t>
            </a:r>
            <a:r>
              <a:rPr lang="en-US" dirty="0" smtClean="0"/>
              <a:t>(</a:t>
            </a:r>
            <a:r>
              <a:rPr lang="en-US" dirty="0" err="1" smtClean="0"/>
              <a:t>heart_df</a:t>
            </a:r>
            <a:r>
              <a:rPr lang="en-US" dirty="0" smtClean="0"/>
              <a:t>)</a:t>
            </a:r>
          </a:p>
          <a:p>
            <a:endParaRPr lang="en-US" dirty="0"/>
          </a:p>
          <a:p>
            <a:r>
              <a:rPr lang="en-US" dirty="0" smtClean="0"/>
              <a:t>summary(</a:t>
            </a:r>
            <a:r>
              <a:rPr lang="en-US" dirty="0" err="1" smtClean="0"/>
              <a:t>heart_df</a:t>
            </a:r>
            <a:r>
              <a:rPr lang="en-US" dirty="0" smtClean="0"/>
              <a:t>)</a:t>
            </a:r>
          </a:p>
          <a:p>
            <a:endParaRPr lang="en-US" dirty="0"/>
          </a:p>
          <a:p>
            <a:endParaRPr lang="en-US" dirty="0"/>
          </a:p>
        </p:txBody>
      </p:sp>
    </p:spTree>
    <p:extLst>
      <p:ext uri="{BB962C8B-B14F-4D97-AF65-F5344CB8AC3E}">
        <p14:creationId xmlns:p14="http://schemas.microsoft.com/office/powerpoint/2010/main" val="544429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standardize</a:t>
            </a:r>
            <a:r>
              <a:rPr lang="en-US" dirty="0"/>
              <a:t> </a:t>
            </a:r>
          </a:p>
        </p:txBody>
      </p:sp>
      <p:sp>
        <p:nvSpPr>
          <p:cNvPr id="3" name="Content Placeholder 2"/>
          <p:cNvSpPr>
            <a:spLocks noGrp="1"/>
          </p:cNvSpPr>
          <p:nvPr>
            <p:ph idx="1"/>
          </p:nvPr>
        </p:nvSpPr>
        <p:spPr/>
        <p:txBody>
          <a:bodyPr/>
          <a:lstStyle/>
          <a:p>
            <a:r>
              <a:rPr lang="en-US" dirty="0"/>
              <a:t>We can standardize data using caret’s </a:t>
            </a:r>
            <a:r>
              <a:rPr lang="en-US" dirty="0" err="1"/>
              <a:t>preProcess</a:t>
            </a:r>
            <a:r>
              <a:rPr lang="en-US" dirty="0"/>
              <a:t>() method</a:t>
            </a:r>
            <a:r>
              <a:rPr lang="en-US" dirty="0" smtClean="0"/>
              <a:t>.</a:t>
            </a:r>
          </a:p>
          <a:p>
            <a:endParaRPr lang="en-US" dirty="0"/>
          </a:p>
          <a:p>
            <a:r>
              <a:rPr lang="en-US" dirty="0"/>
              <a:t>Our target variable consists of 2 values 0, 1. It should be a categorical variable. To convert these to categorical variables, we can convert them to factors</a:t>
            </a:r>
            <a:r>
              <a:rPr lang="en-US" dirty="0" smtClean="0"/>
              <a:t>.</a:t>
            </a:r>
          </a:p>
          <a:p>
            <a:endParaRPr lang="en-US" dirty="0"/>
          </a:p>
        </p:txBody>
      </p:sp>
    </p:spTree>
    <p:extLst>
      <p:ext uri="{BB962C8B-B14F-4D97-AF65-F5344CB8AC3E}">
        <p14:creationId xmlns:p14="http://schemas.microsoft.com/office/powerpoint/2010/main" val="1944875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aight edge design template">
  <a:themeElements>
    <a:clrScheme name="Office Them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fontScheme name="Office Theme">
      <a:majorFont>
        <a:latin typeface="Impact"/>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Office Them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29486B"/>
        </a:dk2>
        <a:lt2>
          <a:srgbClr val="29486B"/>
        </a:lt2>
        <a:accent1>
          <a:srgbClr val="C0C0C0"/>
        </a:accent1>
        <a:accent2>
          <a:srgbClr val="C6C59C"/>
        </a:accent2>
        <a:accent3>
          <a:srgbClr val="FFFFFF"/>
        </a:accent3>
        <a:accent4>
          <a:srgbClr val="000000"/>
        </a:accent4>
        <a:accent5>
          <a:srgbClr val="DCDCDC"/>
        </a:accent5>
        <a:accent6>
          <a:srgbClr val="B3B28D"/>
        </a:accent6>
        <a:hlink>
          <a:srgbClr val="EFEDBF"/>
        </a:hlink>
        <a:folHlink>
          <a:srgbClr val="EAEAEA"/>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4D4D4D"/>
        </a:lt2>
        <a:accent1>
          <a:srgbClr val="C0C0C0"/>
        </a:accent1>
        <a:accent2>
          <a:srgbClr val="969696"/>
        </a:accent2>
        <a:accent3>
          <a:srgbClr val="FFFFFF"/>
        </a:accent3>
        <a:accent4>
          <a:srgbClr val="000000"/>
        </a:accent4>
        <a:accent5>
          <a:srgbClr val="DCDCDC"/>
        </a:accent5>
        <a:accent6>
          <a:srgbClr val="878787"/>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40"/>
        </a:dk1>
        <a:lt1>
          <a:srgbClr val="729DFE"/>
        </a:lt1>
        <a:dk2>
          <a:srgbClr val="35395B"/>
        </a:dk2>
        <a:lt2>
          <a:srgbClr val="3566A7"/>
        </a:lt2>
        <a:accent1>
          <a:srgbClr val="FFFFFF"/>
        </a:accent1>
        <a:accent2>
          <a:srgbClr val="BCBCAE"/>
        </a:accent2>
        <a:accent3>
          <a:srgbClr val="BCCCFE"/>
        </a:accent3>
        <a:accent4>
          <a:srgbClr val="000035"/>
        </a:accent4>
        <a:accent5>
          <a:srgbClr val="FFFFFF"/>
        </a:accent5>
        <a:accent6>
          <a:srgbClr val="AAAA9D"/>
        </a:accent6>
        <a:hlink>
          <a:srgbClr val="DEDDC5"/>
        </a:hlink>
        <a:folHlink>
          <a:srgbClr val="50CBEC"/>
        </a:folHlink>
      </a:clrScheme>
      <a:clrMap bg1="lt1" tx1="dk1" bg2="lt2" tx2="dk2" accent1="accent1" accent2="accent2" accent3="accent3" accent4="accent4" accent5="accent5" accent6="accent6" hlink="hlink" folHlink="folHlink"/>
    </a:extraClrScheme>
    <a:extraClrScheme>
      <a:clrScheme name="Office Theme 5">
        <a:dk1>
          <a:srgbClr val="A1261D"/>
        </a:dk1>
        <a:lt1>
          <a:srgbClr val="FFFFCC"/>
        </a:lt1>
        <a:dk2>
          <a:srgbClr val="000000"/>
        </a:dk2>
        <a:lt2>
          <a:srgbClr val="F8F8F8"/>
        </a:lt2>
        <a:accent1>
          <a:srgbClr val="FFCC00"/>
        </a:accent1>
        <a:accent2>
          <a:srgbClr val="D41010"/>
        </a:accent2>
        <a:accent3>
          <a:srgbClr val="AAAAAA"/>
        </a:accent3>
        <a:accent4>
          <a:srgbClr val="DADAAE"/>
        </a:accent4>
        <a:accent5>
          <a:srgbClr val="FFE2AA"/>
        </a:accent5>
        <a:accent6>
          <a:srgbClr val="C00D0D"/>
        </a:accent6>
        <a:hlink>
          <a:srgbClr val="9A180E"/>
        </a:hlink>
        <a:folHlink>
          <a:srgbClr val="8A0906"/>
        </a:folHlink>
      </a:clrScheme>
      <a:clrMap bg1="dk2" tx1="lt1" bg2="dk1" tx2="lt2" accent1="accent1" accent2="accent2" accent3="accent3" accent4="accent4" accent5="accent5" accent6="accent6" hlink="hlink" folHlink="folHlink"/>
    </a:extraClrScheme>
    <a:extraClrScheme>
      <a:clrScheme name="Office Theme 6">
        <a:dk1>
          <a:srgbClr val="6F2B29"/>
        </a:dk1>
        <a:lt1>
          <a:srgbClr val="FFFFFF"/>
        </a:lt1>
        <a:dk2>
          <a:srgbClr val="973937"/>
        </a:dk2>
        <a:lt2>
          <a:srgbClr val="E7E6B4"/>
        </a:lt2>
        <a:accent1>
          <a:srgbClr val="FFCC66"/>
        </a:accent1>
        <a:accent2>
          <a:srgbClr val="9B8359"/>
        </a:accent2>
        <a:accent3>
          <a:srgbClr val="C9AEAE"/>
        </a:accent3>
        <a:accent4>
          <a:srgbClr val="DADADA"/>
        </a:accent4>
        <a:accent5>
          <a:srgbClr val="FFE2B8"/>
        </a:accent5>
        <a:accent6>
          <a:srgbClr val="8C7650"/>
        </a:accent6>
        <a:hlink>
          <a:srgbClr val="BFB293"/>
        </a:hlink>
        <a:folHlink>
          <a:srgbClr val="C0333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Straight edge design template</Template>
  <TotalTime>99</TotalTime>
  <Words>608</Words>
  <Application>Microsoft Office PowerPoint</Application>
  <PresentationFormat>On-screen Show (4:3)</PresentationFormat>
  <Paragraphs>95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Straight edge design template</vt:lpstr>
      <vt:lpstr>R</vt:lpstr>
      <vt:lpstr>Support vector machine</vt:lpstr>
      <vt:lpstr>PowerPoint Presentation</vt:lpstr>
      <vt:lpstr>PowerPoint Presentation</vt:lpstr>
      <vt:lpstr>PowerPoint Presentation</vt:lpstr>
      <vt:lpstr>PowerPoint Presentation</vt:lpstr>
      <vt:lpstr>Data slicing , test, Train</vt:lpstr>
      <vt:lpstr>Preprocessing &amp; Training </vt:lpstr>
      <vt:lpstr>standardize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SVM Classifier using Non-Linear Kernel </vt:lpstr>
      <vt:lpstr>PowerPoint Presentation</vt:lpstr>
      <vt:lpstr>PowerPoint Presentation</vt:lpstr>
      <vt:lpstr>PowerPoint Presentation</vt:lpstr>
      <vt:lpstr>What is Support Vector Machine?</vt:lpstr>
      <vt:lpstr>PowerPoint Presentation</vt:lpstr>
      <vt:lpstr>PowerPoint Presentation</vt:lpstr>
      <vt:lpstr>How to treat Non-linear Separable Data?</vt:lpstr>
      <vt:lpstr>What is Kernel?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39</cp:revision>
  <dcterms:created xsi:type="dcterms:W3CDTF">2018-07-02T09:38:05Z</dcterms:created>
  <dcterms:modified xsi:type="dcterms:W3CDTF">2018-07-02T11:17:30Z</dcterms:modified>
</cp:coreProperties>
</file>