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0"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79"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5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A0F8B7-4A71-4532-B6FB-4421EEE3F652}" type="datetimeFigureOut">
              <a:rPr lang="en-US" smtClean="0"/>
              <a:t>6/24/2018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88AF1-BE44-457A-AAE7-EAB0F47B1503}" type="slidenum">
              <a:rPr lang="en-US" smtClean="0"/>
              <a:t>‹#›</a:t>
            </a:fld>
            <a:endParaRPr lang="en-US"/>
          </a:p>
        </p:txBody>
      </p:sp>
    </p:spTree>
    <p:extLst>
      <p:ext uri="{BB962C8B-B14F-4D97-AF65-F5344CB8AC3E}">
        <p14:creationId xmlns:p14="http://schemas.microsoft.com/office/powerpoint/2010/main" val="3395024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A0F8B7-4A71-4532-B6FB-4421EEE3F652}" type="datetimeFigureOut">
              <a:rPr lang="en-US" smtClean="0"/>
              <a:t>6/24/2018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88AF1-BE44-457A-AAE7-EAB0F47B1503}" type="slidenum">
              <a:rPr lang="en-US" smtClean="0"/>
              <a:t>‹#›</a:t>
            </a:fld>
            <a:endParaRPr lang="en-US"/>
          </a:p>
        </p:txBody>
      </p:sp>
    </p:spTree>
    <p:extLst>
      <p:ext uri="{BB962C8B-B14F-4D97-AF65-F5344CB8AC3E}">
        <p14:creationId xmlns:p14="http://schemas.microsoft.com/office/powerpoint/2010/main" val="2200703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A0F8B7-4A71-4532-B6FB-4421EEE3F652}" type="datetimeFigureOut">
              <a:rPr lang="en-US" smtClean="0"/>
              <a:t>6/24/2018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88AF1-BE44-457A-AAE7-EAB0F47B1503}" type="slidenum">
              <a:rPr lang="en-US" smtClean="0"/>
              <a:t>‹#›</a:t>
            </a:fld>
            <a:endParaRPr lang="en-US"/>
          </a:p>
        </p:txBody>
      </p:sp>
    </p:spTree>
    <p:extLst>
      <p:ext uri="{BB962C8B-B14F-4D97-AF65-F5344CB8AC3E}">
        <p14:creationId xmlns:p14="http://schemas.microsoft.com/office/powerpoint/2010/main" val="246306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A0F8B7-4A71-4532-B6FB-4421EEE3F652}" type="datetimeFigureOut">
              <a:rPr lang="en-US" smtClean="0"/>
              <a:t>6/24/2018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88AF1-BE44-457A-AAE7-EAB0F47B1503}" type="slidenum">
              <a:rPr lang="en-US" smtClean="0"/>
              <a:t>‹#›</a:t>
            </a:fld>
            <a:endParaRPr lang="en-US"/>
          </a:p>
        </p:txBody>
      </p:sp>
    </p:spTree>
    <p:extLst>
      <p:ext uri="{BB962C8B-B14F-4D97-AF65-F5344CB8AC3E}">
        <p14:creationId xmlns:p14="http://schemas.microsoft.com/office/powerpoint/2010/main" val="1938780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A0F8B7-4A71-4532-B6FB-4421EEE3F652}" type="datetimeFigureOut">
              <a:rPr lang="en-US" smtClean="0"/>
              <a:t>6/24/2018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88AF1-BE44-457A-AAE7-EAB0F47B1503}" type="slidenum">
              <a:rPr lang="en-US" smtClean="0"/>
              <a:t>‹#›</a:t>
            </a:fld>
            <a:endParaRPr lang="en-US"/>
          </a:p>
        </p:txBody>
      </p:sp>
    </p:spTree>
    <p:extLst>
      <p:ext uri="{BB962C8B-B14F-4D97-AF65-F5344CB8AC3E}">
        <p14:creationId xmlns:p14="http://schemas.microsoft.com/office/powerpoint/2010/main" val="2664225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A0F8B7-4A71-4532-B6FB-4421EEE3F652}" type="datetimeFigureOut">
              <a:rPr lang="en-US" smtClean="0"/>
              <a:t>6/24/2018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788AF1-BE44-457A-AAE7-EAB0F47B1503}" type="slidenum">
              <a:rPr lang="en-US" smtClean="0"/>
              <a:t>‹#›</a:t>
            </a:fld>
            <a:endParaRPr lang="en-US"/>
          </a:p>
        </p:txBody>
      </p:sp>
    </p:spTree>
    <p:extLst>
      <p:ext uri="{BB962C8B-B14F-4D97-AF65-F5344CB8AC3E}">
        <p14:creationId xmlns:p14="http://schemas.microsoft.com/office/powerpoint/2010/main" val="2700194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A0F8B7-4A71-4532-B6FB-4421EEE3F652}" type="datetimeFigureOut">
              <a:rPr lang="en-US" smtClean="0"/>
              <a:t>6/24/2018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788AF1-BE44-457A-AAE7-EAB0F47B1503}" type="slidenum">
              <a:rPr lang="en-US" smtClean="0"/>
              <a:t>‹#›</a:t>
            </a:fld>
            <a:endParaRPr lang="en-US"/>
          </a:p>
        </p:txBody>
      </p:sp>
    </p:spTree>
    <p:extLst>
      <p:ext uri="{BB962C8B-B14F-4D97-AF65-F5344CB8AC3E}">
        <p14:creationId xmlns:p14="http://schemas.microsoft.com/office/powerpoint/2010/main" val="3313453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A0F8B7-4A71-4532-B6FB-4421EEE3F652}" type="datetimeFigureOut">
              <a:rPr lang="en-US" smtClean="0"/>
              <a:t>6/24/2018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788AF1-BE44-457A-AAE7-EAB0F47B1503}" type="slidenum">
              <a:rPr lang="en-US" smtClean="0"/>
              <a:t>‹#›</a:t>
            </a:fld>
            <a:endParaRPr lang="en-US"/>
          </a:p>
        </p:txBody>
      </p:sp>
    </p:spTree>
    <p:extLst>
      <p:ext uri="{BB962C8B-B14F-4D97-AF65-F5344CB8AC3E}">
        <p14:creationId xmlns:p14="http://schemas.microsoft.com/office/powerpoint/2010/main" val="3961720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A0F8B7-4A71-4532-B6FB-4421EEE3F652}" type="datetimeFigureOut">
              <a:rPr lang="en-US" smtClean="0"/>
              <a:t>6/24/2018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788AF1-BE44-457A-AAE7-EAB0F47B1503}" type="slidenum">
              <a:rPr lang="en-US" smtClean="0"/>
              <a:t>‹#›</a:t>
            </a:fld>
            <a:endParaRPr lang="en-US"/>
          </a:p>
        </p:txBody>
      </p:sp>
    </p:spTree>
    <p:extLst>
      <p:ext uri="{BB962C8B-B14F-4D97-AF65-F5344CB8AC3E}">
        <p14:creationId xmlns:p14="http://schemas.microsoft.com/office/powerpoint/2010/main" val="1275529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A0F8B7-4A71-4532-B6FB-4421EEE3F652}" type="datetimeFigureOut">
              <a:rPr lang="en-US" smtClean="0"/>
              <a:t>6/24/2018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788AF1-BE44-457A-AAE7-EAB0F47B1503}" type="slidenum">
              <a:rPr lang="en-US" smtClean="0"/>
              <a:t>‹#›</a:t>
            </a:fld>
            <a:endParaRPr lang="en-US"/>
          </a:p>
        </p:txBody>
      </p:sp>
    </p:spTree>
    <p:extLst>
      <p:ext uri="{BB962C8B-B14F-4D97-AF65-F5344CB8AC3E}">
        <p14:creationId xmlns:p14="http://schemas.microsoft.com/office/powerpoint/2010/main" val="927111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A0F8B7-4A71-4532-B6FB-4421EEE3F652}" type="datetimeFigureOut">
              <a:rPr lang="en-US" smtClean="0"/>
              <a:t>6/24/2018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788AF1-BE44-457A-AAE7-EAB0F47B1503}" type="slidenum">
              <a:rPr lang="en-US" smtClean="0"/>
              <a:t>‹#›</a:t>
            </a:fld>
            <a:endParaRPr lang="en-US"/>
          </a:p>
        </p:txBody>
      </p:sp>
    </p:spTree>
    <p:extLst>
      <p:ext uri="{BB962C8B-B14F-4D97-AF65-F5344CB8AC3E}">
        <p14:creationId xmlns:p14="http://schemas.microsoft.com/office/powerpoint/2010/main" val="3867244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A0F8B7-4A71-4532-B6FB-4421EEE3F652}" type="datetimeFigureOut">
              <a:rPr lang="en-US" smtClean="0"/>
              <a:t>6/24/2018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88AF1-BE44-457A-AAE7-EAB0F47B1503}" type="slidenum">
              <a:rPr lang="en-US" smtClean="0"/>
              <a:t>‹#›</a:t>
            </a:fld>
            <a:endParaRPr lang="en-US"/>
          </a:p>
        </p:txBody>
      </p:sp>
    </p:spTree>
    <p:extLst>
      <p:ext uri="{BB962C8B-B14F-4D97-AF65-F5344CB8AC3E}">
        <p14:creationId xmlns:p14="http://schemas.microsoft.com/office/powerpoint/2010/main" val="3533298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analyticsvidhya.com/blog/2015/03/introduction-auto-regression-moving-average-time-seri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t>
            </a:r>
            <a:endParaRPr lang="en-US" dirty="0"/>
          </a:p>
        </p:txBody>
      </p:sp>
      <p:sp>
        <p:nvSpPr>
          <p:cNvPr id="3" name="Subtitle 2"/>
          <p:cNvSpPr>
            <a:spLocks noGrp="1"/>
          </p:cNvSpPr>
          <p:nvPr>
            <p:ph type="subTitle" idx="1"/>
          </p:nvPr>
        </p:nvSpPr>
        <p:spPr/>
        <p:txBody>
          <a:bodyPr/>
          <a:lstStyle/>
          <a:p>
            <a:r>
              <a:rPr lang="en-US" dirty="0" smtClean="0"/>
              <a:t>Time series</a:t>
            </a:r>
            <a:endParaRPr lang="en-US" dirty="0"/>
          </a:p>
        </p:txBody>
      </p:sp>
    </p:spTree>
    <p:extLst>
      <p:ext uri="{BB962C8B-B14F-4D97-AF65-F5344CB8AC3E}">
        <p14:creationId xmlns:p14="http://schemas.microsoft.com/office/powerpoint/2010/main" val="558315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cycle(</a:t>
            </a:r>
            <a:r>
              <a:rPr lang="en-US" dirty="0" err="1"/>
              <a:t>AirPassengers</a:t>
            </a:r>
            <a:r>
              <a:rPr lang="en-US" dirty="0" smtClean="0"/>
              <a:t>)</a:t>
            </a:r>
          </a:p>
          <a:p>
            <a:r>
              <a:rPr lang="en-US" dirty="0"/>
              <a:t>plot(aggregate(</a:t>
            </a:r>
            <a:r>
              <a:rPr lang="en-US" dirty="0" err="1"/>
              <a:t>AirPassengers,FUN</a:t>
            </a:r>
            <a:r>
              <a:rPr lang="en-US" dirty="0"/>
              <a:t>=mean</a:t>
            </a:r>
            <a:r>
              <a:rPr lang="en-US" dirty="0" smtClean="0"/>
              <a:t>))</a:t>
            </a:r>
          </a:p>
          <a:p>
            <a:r>
              <a:rPr lang="en-US" dirty="0"/>
              <a:t>boxplot(</a:t>
            </a:r>
            <a:r>
              <a:rPr lang="en-US" dirty="0" err="1"/>
              <a:t>AirPassengers~cycle</a:t>
            </a:r>
            <a:r>
              <a:rPr lang="en-US" dirty="0"/>
              <a:t>(</a:t>
            </a:r>
            <a:r>
              <a:rPr lang="en-US" dirty="0" err="1"/>
              <a:t>AirPassengers</a:t>
            </a:r>
            <a:r>
              <a:rPr lang="en-US" dirty="0" smtClean="0"/>
              <a:t>))</a:t>
            </a:r>
          </a:p>
          <a:p>
            <a:endParaRPr lang="en-US" dirty="0"/>
          </a:p>
        </p:txBody>
      </p:sp>
    </p:spTree>
    <p:extLst>
      <p:ext uri="{BB962C8B-B14F-4D97-AF65-F5344CB8AC3E}">
        <p14:creationId xmlns:p14="http://schemas.microsoft.com/office/powerpoint/2010/main" val="1473183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ARMA </a:t>
            </a:r>
            <a:br>
              <a:rPr lang="en-US" b="1" dirty="0"/>
            </a:br>
            <a:endParaRPr lang="en-US" dirty="0"/>
          </a:p>
        </p:txBody>
      </p:sp>
      <p:sp>
        <p:nvSpPr>
          <p:cNvPr id="3" name="Content Placeholder 2"/>
          <p:cNvSpPr>
            <a:spLocks noGrp="1"/>
          </p:cNvSpPr>
          <p:nvPr>
            <p:ph idx="1"/>
          </p:nvPr>
        </p:nvSpPr>
        <p:spPr/>
        <p:txBody>
          <a:bodyPr/>
          <a:lstStyle/>
          <a:p>
            <a:r>
              <a:rPr lang="en-US" dirty="0"/>
              <a:t>AR stands for auto-regression and MA stands for moving </a:t>
            </a:r>
            <a:r>
              <a:rPr lang="en-US" dirty="0" smtClean="0"/>
              <a:t>average</a:t>
            </a:r>
          </a:p>
          <a:p>
            <a:r>
              <a:rPr lang="en-US" dirty="0"/>
              <a:t>next instance is solely dependent on the previous </a:t>
            </a:r>
            <a:r>
              <a:rPr lang="en-US" dirty="0" smtClean="0"/>
              <a:t>instance</a:t>
            </a:r>
          </a:p>
          <a:p>
            <a:r>
              <a:rPr lang="en-US" dirty="0" smtClean="0"/>
              <a:t>Seasonal Growth like for Juice, ice cream</a:t>
            </a:r>
          </a:p>
          <a:p>
            <a:endParaRPr lang="en-US" dirty="0"/>
          </a:p>
        </p:txBody>
      </p:sp>
    </p:spTree>
    <p:extLst>
      <p:ext uri="{BB962C8B-B14F-4D97-AF65-F5344CB8AC3E}">
        <p14:creationId xmlns:p14="http://schemas.microsoft.com/office/powerpoint/2010/main" val="2237055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Moving Average</a:t>
            </a:r>
          </a:p>
          <a:p>
            <a:r>
              <a:rPr lang="en-US" dirty="0"/>
              <a:t>A manufacturer produces a </a:t>
            </a:r>
            <a:r>
              <a:rPr lang="en-US" b="1" dirty="0"/>
              <a:t>certain type of bag</a:t>
            </a:r>
            <a:r>
              <a:rPr lang="en-US" dirty="0"/>
              <a:t>, which was readily available in the market. Being a competitive market, the sale of the bag stood at zero for many days. So, one day he did some experiment with the design and produced a different type of bag. This type of bag was not available anywhere in the market. Thus, he was able to sell the entire stock of 1000 bags (lets call this as x(t) ). The demand got so high that the bag ran out of stock. As a result, some 100 odd customers couldn’t purchase this bag. Lets call this gap as the error at that time point. With time, the bag had lost its woo factor. But still few customers were left who went empty handed the previous day.</a:t>
            </a:r>
          </a:p>
        </p:txBody>
      </p:sp>
    </p:spTree>
    <p:extLst>
      <p:ext uri="{BB962C8B-B14F-4D97-AF65-F5344CB8AC3E}">
        <p14:creationId xmlns:p14="http://schemas.microsoft.com/office/powerpoint/2010/main" val="3918076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a:t>Is it an AR or MA process</a:t>
            </a:r>
            <a:r>
              <a:rPr lang="en-US" i="1" dirty="0" smtClean="0"/>
              <a:t>?</a:t>
            </a:r>
          </a:p>
          <a:p>
            <a:r>
              <a:rPr lang="en-US" i="1" dirty="0"/>
              <a:t>What order of AR or MA process do we need to use</a:t>
            </a:r>
            <a:r>
              <a:rPr lang="en-US" i="1" dirty="0" smtClean="0"/>
              <a:t>?</a:t>
            </a:r>
          </a:p>
          <a:p>
            <a:r>
              <a:rPr lang="en-US" dirty="0"/>
              <a:t>Auto – correlation </a:t>
            </a:r>
            <a:r>
              <a:rPr lang="en-US" dirty="0" smtClean="0"/>
              <a:t>Function – ACF</a:t>
            </a:r>
          </a:p>
          <a:p>
            <a:r>
              <a:rPr lang="en-US" dirty="0"/>
              <a:t>partial correlation function (PACF</a:t>
            </a:r>
            <a:r>
              <a:rPr lang="en-US" dirty="0" smtClean="0"/>
              <a:t>)</a:t>
            </a:r>
          </a:p>
          <a:p>
            <a:endParaRPr lang="en-US" dirty="0"/>
          </a:p>
        </p:txBody>
      </p:sp>
    </p:spTree>
    <p:extLst>
      <p:ext uri="{BB962C8B-B14F-4D97-AF65-F5344CB8AC3E}">
        <p14:creationId xmlns:p14="http://schemas.microsoft.com/office/powerpoint/2010/main" val="3037556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b="1" dirty="0"/>
              <a:t>ARIMA</a:t>
            </a:r>
            <a:br>
              <a:rPr lang="en-US" b="1" dirty="0"/>
            </a:b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6360" y="1600200"/>
            <a:ext cx="745128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8818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There are </a:t>
            </a:r>
            <a:r>
              <a:rPr lang="en-US" b="1" dirty="0"/>
              <a:t>three commonly used </a:t>
            </a:r>
            <a:r>
              <a:rPr lang="en-US" dirty="0"/>
              <a:t>technique to make a time series stationary</a:t>
            </a:r>
            <a:r>
              <a:rPr lang="en-US" dirty="0" smtClean="0"/>
              <a:t>:</a:t>
            </a:r>
          </a:p>
          <a:p>
            <a:r>
              <a:rPr lang="en-US" dirty="0"/>
              <a:t> </a:t>
            </a:r>
            <a:r>
              <a:rPr lang="en-US" b="1" dirty="0" err="1"/>
              <a:t>Detrending</a:t>
            </a:r>
            <a:r>
              <a:rPr lang="en-US" dirty="0"/>
              <a:t> </a:t>
            </a:r>
            <a:endParaRPr lang="en-US" dirty="0" smtClean="0"/>
          </a:p>
          <a:p>
            <a:r>
              <a:rPr lang="en-US" b="1" dirty="0"/>
              <a:t>Differencing</a:t>
            </a:r>
            <a:r>
              <a:rPr lang="en-US" dirty="0"/>
              <a:t> </a:t>
            </a:r>
            <a:endParaRPr lang="en-US" dirty="0" smtClean="0"/>
          </a:p>
          <a:p>
            <a:r>
              <a:rPr lang="en-US" b="1" dirty="0" smtClean="0"/>
              <a:t>Seasonality</a:t>
            </a:r>
          </a:p>
          <a:p>
            <a:r>
              <a:rPr lang="en-US" dirty="0"/>
              <a:t>The parameters </a:t>
            </a:r>
            <a:r>
              <a:rPr lang="en-US" b="1" dirty="0" err="1">
                <a:solidFill>
                  <a:srgbClr val="FF0000"/>
                </a:solidFill>
              </a:rPr>
              <a:t>p,d,q</a:t>
            </a:r>
            <a:r>
              <a:rPr lang="en-US" dirty="0"/>
              <a:t> can be found using  </a:t>
            </a:r>
            <a:r>
              <a:rPr lang="en-US" dirty="0">
                <a:hlinkClick r:id="rId2"/>
              </a:rPr>
              <a:t>ACF and PACF plots</a:t>
            </a:r>
            <a:endParaRPr lang="en-US" dirty="0"/>
          </a:p>
        </p:txBody>
      </p:sp>
    </p:spTree>
    <p:extLst>
      <p:ext uri="{BB962C8B-B14F-4D97-AF65-F5344CB8AC3E}">
        <p14:creationId xmlns:p14="http://schemas.microsoft.com/office/powerpoint/2010/main" val="4204840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both ACF and PACF </a:t>
            </a:r>
            <a:r>
              <a:rPr lang="en-US" b="1" dirty="0"/>
              <a:t>decreases gradually</a:t>
            </a:r>
            <a:r>
              <a:rPr lang="en-US" dirty="0"/>
              <a:t>, it indicates that we need to make the time series </a:t>
            </a:r>
            <a:r>
              <a:rPr lang="en-US" dirty="0" smtClean="0"/>
              <a:t>stationary </a:t>
            </a:r>
            <a:r>
              <a:rPr lang="en-US" dirty="0"/>
              <a:t>and introduce a value to “d</a:t>
            </a:r>
            <a:r>
              <a:rPr lang="en-US" dirty="0" smtClean="0"/>
              <a:t>”.</a:t>
            </a:r>
          </a:p>
          <a:p>
            <a:endParaRPr lang="en-US" dirty="0"/>
          </a:p>
          <a:p>
            <a:r>
              <a:rPr lang="en-US" dirty="0" smtClean="0"/>
              <a:t>Build ARIMA Model</a:t>
            </a:r>
          </a:p>
          <a:p>
            <a:r>
              <a:rPr lang="en-US" dirty="0" smtClean="0"/>
              <a:t>Make Predictions</a:t>
            </a:r>
            <a:endParaRPr lang="en-US" dirty="0"/>
          </a:p>
        </p:txBody>
      </p:sp>
    </p:spTree>
    <p:extLst>
      <p:ext uri="{BB962C8B-B14F-4D97-AF65-F5344CB8AC3E}">
        <p14:creationId xmlns:p14="http://schemas.microsoft.com/office/powerpoint/2010/main" val="2613458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Augmented Dickey-Fuller Test</a:t>
            </a:r>
          </a:p>
          <a:p>
            <a:r>
              <a:rPr lang="en-US" dirty="0" err="1" smtClean="0"/>
              <a:t>Adf.test</a:t>
            </a:r>
            <a:r>
              <a:rPr lang="en-US" dirty="0" smtClean="0"/>
              <a:t>()</a:t>
            </a:r>
          </a:p>
          <a:p>
            <a:r>
              <a:rPr lang="en-US" dirty="0" err="1"/>
              <a:t>install.packages</a:t>
            </a:r>
            <a:r>
              <a:rPr lang="en-US" dirty="0"/>
              <a:t>("</a:t>
            </a:r>
            <a:r>
              <a:rPr lang="en-US" dirty="0" err="1"/>
              <a:t>tseries</a:t>
            </a:r>
            <a:r>
              <a:rPr lang="en-US" dirty="0" smtClean="0"/>
              <a:t>")</a:t>
            </a:r>
          </a:p>
          <a:p>
            <a:r>
              <a:rPr lang="en-US" dirty="0"/>
              <a:t>library(</a:t>
            </a:r>
            <a:r>
              <a:rPr lang="en-US" dirty="0" err="1"/>
              <a:t>tseries</a:t>
            </a:r>
            <a:r>
              <a:rPr lang="en-US" dirty="0" smtClean="0"/>
              <a:t>)</a:t>
            </a:r>
          </a:p>
          <a:p>
            <a:r>
              <a:rPr lang="en-US" dirty="0" err="1"/>
              <a:t>adf.test</a:t>
            </a:r>
            <a:r>
              <a:rPr lang="en-US" dirty="0"/>
              <a:t>(diff(log(</a:t>
            </a:r>
            <a:r>
              <a:rPr lang="en-US" dirty="0" err="1"/>
              <a:t>AirPassengers</a:t>
            </a:r>
            <a:r>
              <a:rPr lang="en-US" dirty="0"/>
              <a:t>)), alternative="stationary", k=0</a:t>
            </a:r>
            <a:r>
              <a:rPr lang="en-US" dirty="0" smtClean="0"/>
              <a:t>)</a:t>
            </a:r>
          </a:p>
          <a:p>
            <a:endParaRPr lang="en-US" dirty="0"/>
          </a:p>
        </p:txBody>
      </p:sp>
    </p:spTree>
    <p:extLst>
      <p:ext uri="{BB962C8B-B14F-4D97-AF65-F5344CB8AC3E}">
        <p14:creationId xmlns:p14="http://schemas.microsoft.com/office/powerpoint/2010/main" val="1634591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effectLst/>
              </a:rPr>
              <a:t>Augmented Dickey-Fuller Test data: </a:t>
            </a:r>
          </a:p>
          <a:p>
            <a:r>
              <a:rPr lang="en-US" dirty="0" smtClean="0">
                <a:effectLst/>
              </a:rPr>
              <a:t>diff(log(</a:t>
            </a:r>
            <a:r>
              <a:rPr lang="en-US" dirty="0" err="1" smtClean="0">
                <a:effectLst/>
              </a:rPr>
              <a:t>AirPassengers</a:t>
            </a:r>
            <a:r>
              <a:rPr lang="en-US" dirty="0" smtClean="0">
                <a:effectLst/>
              </a:rPr>
              <a:t>))</a:t>
            </a:r>
          </a:p>
          <a:p>
            <a:r>
              <a:rPr lang="en-US" dirty="0" smtClean="0">
                <a:effectLst/>
              </a:rPr>
              <a:t> Dickey-Fuller = -9.6003, Lag order = 0, p-value = 0.01 </a:t>
            </a:r>
          </a:p>
          <a:p>
            <a:r>
              <a:rPr lang="en-US" dirty="0" smtClean="0">
                <a:effectLst/>
              </a:rPr>
              <a:t>alternative hypothesis: stationary</a:t>
            </a:r>
            <a:endParaRPr lang="en-US" dirty="0"/>
          </a:p>
        </p:txBody>
      </p:sp>
    </p:spTree>
    <p:extLst>
      <p:ext uri="{BB962C8B-B14F-4D97-AF65-F5344CB8AC3E}">
        <p14:creationId xmlns:p14="http://schemas.microsoft.com/office/powerpoint/2010/main" val="2706568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find the right parameters to be used in the ARIMA </a:t>
            </a:r>
            <a:r>
              <a:rPr lang="en-US" dirty="0" smtClean="0"/>
              <a:t>model</a:t>
            </a:r>
          </a:p>
          <a:p>
            <a:r>
              <a:rPr lang="en-US" dirty="0" err="1"/>
              <a:t>adf.test</a:t>
            </a:r>
            <a:r>
              <a:rPr lang="en-US" dirty="0"/>
              <a:t>(diff(log(</a:t>
            </a:r>
            <a:r>
              <a:rPr lang="en-US" dirty="0" err="1"/>
              <a:t>AirPassengers</a:t>
            </a:r>
            <a:r>
              <a:rPr lang="en-US" dirty="0"/>
              <a:t>)), alternative="stationary", k=0</a:t>
            </a:r>
            <a:r>
              <a:rPr lang="en-US" dirty="0" smtClean="0"/>
              <a:t>)</a:t>
            </a:r>
          </a:p>
          <a:p>
            <a:r>
              <a:rPr lang="en-US" dirty="0" err="1"/>
              <a:t>acf</a:t>
            </a:r>
            <a:r>
              <a:rPr lang="en-US" dirty="0"/>
              <a:t>(log(</a:t>
            </a:r>
            <a:r>
              <a:rPr lang="en-US" dirty="0" err="1"/>
              <a:t>AirPassengers</a:t>
            </a:r>
            <a:r>
              <a:rPr lang="en-US" dirty="0"/>
              <a:t>))</a:t>
            </a:r>
          </a:p>
        </p:txBody>
      </p:sp>
    </p:spTree>
    <p:extLst>
      <p:ext uri="{BB962C8B-B14F-4D97-AF65-F5344CB8AC3E}">
        <p14:creationId xmlns:p14="http://schemas.microsoft.com/office/powerpoint/2010/main" val="3899050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a:t>
            </a:r>
            <a:r>
              <a:rPr lang="en-US" dirty="0" smtClean="0"/>
              <a:t>Prediction </a:t>
            </a:r>
            <a:r>
              <a:rPr lang="en-US" dirty="0"/>
              <a:t>&amp; </a:t>
            </a:r>
            <a:r>
              <a:rPr lang="en-US" dirty="0" smtClean="0"/>
              <a:t>Forecasting</a:t>
            </a:r>
          </a:p>
          <a:p>
            <a:r>
              <a:rPr lang="en-US" b="1" dirty="0"/>
              <a:t>Time Series </a:t>
            </a:r>
            <a:r>
              <a:rPr lang="en-US" b="1" dirty="0" smtClean="0"/>
              <a:t>Modeling</a:t>
            </a:r>
          </a:p>
          <a:p>
            <a:r>
              <a:rPr lang="en-US" dirty="0"/>
              <a:t>it involves working on time (years, days, hours, minutes) based data, to derive hidden insights to make informed decision making</a:t>
            </a:r>
            <a:r>
              <a:rPr lang="en-US" dirty="0" smtClean="0"/>
              <a:t>.</a:t>
            </a:r>
          </a:p>
          <a:p>
            <a:endParaRPr lang="en-US" dirty="0"/>
          </a:p>
        </p:txBody>
      </p:sp>
    </p:spTree>
    <p:extLst>
      <p:ext uri="{BB962C8B-B14F-4D97-AF65-F5344CB8AC3E}">
        <p14:creationId xmlns:p14="http://schemas.microsoft.com/office/powerpoint/2010/main" val="851124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&gt; </a:t>
            </a:r>
            <a:r>
              <a:rPr lang="en-US" dirty="0" err="1"/>
              <a:t>pacf</a:t>
            </a:r>
            <a:r>
              <a:rPr lang="en-US" dirty="0"/>
              <a:t>(diff(log(</a:t>
            </a:r>
            <a:r>
              <a:rPr lang="en-US" dirty="0" err="1"/>
              <a:t>AirPassengers</a:t>
            </a:r>
            <a:r>
              <a:rPr lang="en-US" dirty="0"/>
              <a:t>))) </a:t>
            </a:r>
            <a:endParaRPr lang="en-US" dirty="0" smtClean="0"/>
          </a:p>
          <a:p>
            <a:r>
              <a:rPr lang="en-US" dirty="0" smtClean="0"/>
              <a:t>&gt; </a:t>
            </a:r>
            <a:r>
              <a:rPr lang="en-US" dirty="0" err="1"/>
              <a:t>acf</a:t>
            </a:r>
            <a:r>
              <a:rPr lang="en-US" dirty="0"/>
              <a:t>(diff(log(</a:t>
            </a:r>
            <a:r>
              <a:rPr lang="en-US" dirty="0" err="1"/>
              <a:t>AirPassengers</a:t>
            </a:r>
            <a:r>
              <a:rPr lang="en-US" dirty="0" smtClean="0"/>
              <a:t>)))</a:t>
            </a:r>
          </a:p>
          <a:p>
            <a:endParaRPr lang="en-US" dirty="0"/>
          </a:p>
          <a:p>
            <a:r>
              <a:rPr lang="en-US" dirty="0" smtClean="0"/>
              <a:t>(fit &lt;- </a:t>
            </a:r>
            <a:r>
              <a:rPr lang="en-US" dirty="0" err="1" smtClean="0"/>
              <a:t>arima</a:t>
            </a:r>
            <a:r>
              <a:rPr lang="en-US" dirty="0" smtClean="0"/>
              <a:t>(log(</a:t>
            </a:r>
            <a:r>
              <a:rPr lang="en-US" dirty="0" err="1" smtClean="0"/>
              <a:t>AirPassengers</a:t>
            </a:r>
            <a:r>
              <a:rPr lang="en-US" dirty="0" smtClean="0"/>
              <a:t>), c(0, 1, 1),seasonal = list(order = c(0, 1, 1), period = 12)))</a:t>
            </a:r>
          </a:p>
          <a:p>
            <a:r>
              <a:rPr lang="en-US" dirty="0" err="1" smtClean="0"/>
              <a:t>pred</a:t>
            </a:r>
            <a:r>
              <a:rPr lang="en-US" dirty="0" smtClean="0"/>
              <a:t> &lt;- predict(fit, </a:t>
            </a:r>
            <a:r>
              <a:rPr lang="en-US" dirty="0" err="1" smtClean="0"/>
              <a:t>n.ahead</a:t>
            </a:r>
            <a:r>
              <a:rPr lang="en-US" dirty="0" smtClean="0"/>
              <a:t> = 10*12)</a:t>
            </a:r>
          </a:p>
          <a:p>
            <a:r>
              <a:rPr lang="en-US" dirty="0" err="1" smtClean="0"/>
              <a:t>ts.plot</a:t>
            </a:r>
            <a:r>
              <a:rPr lang="en-US" dirty="0" smtClean="0"/>
              <a:t>(AirPassengers,2.718^pred$pred, log = "y", </a:t>
            </a:r>
            <a:r>
              <a:rPr lang="en-US" dirty="0" err="1" smtClean="0"/>
              <a:t>lty</a:t>
            </a:r>
            <a:r>
              <a:rPr lang="en-US" dirty="0" smtClean="0"/>
              <a:t> = c(1,3))</a:t>
            </a:r>
            <a:endParaRPr lang="en-US" dirty="0"/>
          </a:p>
        </p:txBody>
      </p:sp>
    </p:spTree>
    <p:extLst>
      <p:ext uri="{BB962C8B-B14F-4D97-AF65-F5344CB8AC3E}">
        <p14:creationId xmlns:p14="http://schemas.microsoft.com/office/powerpoint/2010/main" val="2983717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AIC</a:t>
            </a:r>
          </a:p>
          <a:p>
            <a:r>
              <a:rPr lang="en-US" dirty="0" smtClean="0"/>
              <a:t>BIC</a:t>
            </a:r>
          </a:p>
          <a:p>
            <a:endParaRPr lang="en-US" dirty="0"/>
          </a:p>
        </p:txBody>
      </p:sp>
    </p:spTree>
    <p:extLst>
      <p:ext uri="{BB962C8B-B14F-4D97-AF65-F5344CB8AC3E}">
        <p14:creationId xmlns:p14="http://schemas.microsoft.com/office/powerpoint/2010/main" val="485181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 seasonality and error</a:t>
            </a:r>
            <a:endParaRPr lang="en-US" dirty="0"/>
          </a:p>
        </p:txBody>
      </p:sp>
      <p:sp>
        <p:nvSpPr>
          <p:cNvPr id="3" name="Content Placeholder 2"/>
          <p:cNvSpPr>
            <a:spLocks noGrp="1"/>
          </p:cNvSpPr>
          <p:nvPr>
            <p:ph idx="1"/>
          </p:nvPr>
        </p:nvSpPr>
        <p:spPr/>
        <p:txBody>
          <a:bodyPr/>
          <a:lstStyle/>
          <a:p>
            <a:r>
              <a:rPr lang="en-US" dirty="0"/>
              <a:t>How to extract the trend, seasonality and error?</a:t>
            </a:r>
          </a:p>
          <a:p>
            <a:r>
              <a:rPr lang="en-US" dirty="0"/>
              <a:t>The </a:t>
            </a:r>
            <a:r>
              <a:rPr lang="en-US" b="1" dirty="0">
                <a:solidFill>
                  <a:srgbClr val="FF0000"/>
                </a:solidFill>
              </a:rPr>
              <a:t>decompose()</a:t>
            </a:r>
            <a:r>
              <a:rPr lang="en-US" dirty="0"/>
              <a:t> and </a:t>
            </a:r>
            <a:r>
              <a:rPr lang="en-US" b="1" dirty="0">
                <a:solidFill>
                  <a:srgbClr val="FF0000"/>
                </a:solidFill>
              </a:rPr>
              <a:t>forecast::</a:t>
            </a:r>
            <a:r>
              <a:rPr lang="en-US" b="1" dirty="0" err="1">
                <a:solidFill>
                  <a:srgbClr val="FF0000"/>
                </a:solidFill>
              </a:rPr>
              <a:t>stl</a:t>
            </a:r>
            <a:r>
              <a:rPr lang="en-US" b="1" dirty="0">
                <a:solidFill>
                  <a:srgbClr val="FF0000"/>
                </a:solidFill>
              </a:rPr>
              <a:t>()</a:t>
            </a:r>
            <a:r>
              <a:rPr lang="en-US" dirty="0"/>
              <a:t> splits the time series </a:t>
            </a:r>
            <a:r>
              <a:rPr lang="en-US" dirty="0" smtClean="0"/>
              <a:t>Into</a:t>
            </a:r>
          </a:p>
          <a:p>
            <a:r>
              <a:rPr lang="en-US" dirty="0"/>
              <a:t> </a:t>
            </a:r>
            <a:r>
              <a:rPr lang="en-US" i="1" dirty="0"/>
              <a:t>seasonality</a:t>
            </a:r>
            <a:r>
              <a:rPr lang="en-US" dirty="0"/>
              <a:t>, </a:t>
            </a:r>
            <a:endParaRPr lang="en-US" dirty="0" smtClean="0"/>
          </a:p>
          <a:p>
            <a:r>
              <a:rPr lang="en-US" i="1" dirty="0" smtClean="0"/>
              <a:t>trend</a:t>
            </a:r>
            <a:r>
              <a:rPr lang="en-US" dirty="0"/>
              <a:t> </a:t>
            </a:r>
            <a:endParaRPr lang="en-US" dirty="0" smtClean="0"/>
          </a:p>
          <a:p>
            <a:r>
              <a:rPr lang="en-US" dirty="0" smtClean="0"/>
              <a:t>and</a:t>
            </a:r>
            <a:r>
              <a:rPr lang="en-US" dirty="0"/>
              <a:t> </a:t>
            </a:r>
            <a:r>
              <a:rPr lang="en-US" i="1" dirty="0" smtClean="0"/>
              <a:t>error </a:t>
            </a:r>
            <a:r>
              <a:rPr lang="en-US" dirty="0" smtClean="0"/>
              <a:t>components</a:t>
            </a:r>
            <a:r>
              <a:rPr lang="en-US" dirty="0"/>
              <a:t>.</a:t>
            </a:r>
          </a:p>
          <a:p>
            <a:endParaRPr lang="en-US" dirty="0"/>
          </a:p>
        </p:txBody>
      </p:sp>
    </p:spTree>
    <p:extLst>
      <p:ext uri="{BB962C8B-B14F-4D97-AF65-F5344CB8AC3E}">
        <p14:creationId xmlns:p14="http://schemas.microsoft.com/office/powerpoint/2010/main" val="2002756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tsData</a:t>
            </a:r>
            <a:r>
              <a:rPr lang="en-US" dirty="0" smtClean="0"/>
              <a:t> &lt;- </a:t>
            </a:r>
            <a:r>
              <a:rPr lang="en-US" dirty="0" err="1" smtClean="0"/>
              <a:t>EuStockMarkets</a:t>
            </a:r>
            <a:r>
              <a:rPr lang="en-US" dirty="0" smtClean="0"/>
              <a:t>[, 1] # </a:t>
            </a:r>
            <a:r>
              <a:rPr lang="en-US" dirty="0" err="1" smtClean="0"/>
              <a:t>ts</a:t>
            </a:r>
            <a:r>
              <a:rPr lang="en-US" dirty="0" smtClean="0"/>
              <a:t> data</a:t>
            </a:r>
          </a:p>
          <a:p>
            <a:r>
              <a:rPr lang="en-US" dirty="0" err="1" smtClean="0"/>
              <a:t>decomposedRes</a:t>
            </a:r>
            <a:r>
              <a:rPr lang="en-US" dirty="0" smtClean="0"/>
              <a:t> &lt;- </a:t>
            </a:r>
            <a:r>
              <a:rPr lang="en-US" b="1" dirty="0" smtClean="0">
                <a:solidFill>
                  <a:srgbClr val="FF0000"/>
                </a:solidFill>
              </a:rPr>
              <a:t>decompose</a:t>
            </a:r>
            <a:r>
              <a:rPr lang="en-US" dirty="0" smtClean="0"/>
              <a:t>(</a:t>
            </a:r>
            <a:r>
              <a:rPr lang="en-US" dirty="0" err="1" smtClean="0"/>
              <a:t>tsData</a:t>
            </a:r>
            <a:r>
              <a:rPr lang="en-US" dirty="0" smtClean="0"/>
              <a:t>, type="</a:t>
            </a:r>
            <a:r>
              <a:rPr lang="en-US" dirty="0" err="1" smtClean="0">
                <a:solidFill>
                  <a:srgbClr val="FF0000"/>
                </a:solidFill>
              </a:rPr>
              <a:t>mult</a:t>
            </a:r>
            <a:r>
              <a:rPr lang="en-US" dirty="0" smtClean="0"/>
              <a:t>") # use type = "additive" for additive components</a:t>
            </a:r>
          </a:p>
          <a:p>
            <a:r>
              <a:rPr lang="en-US" dirty="0" smtClean="0"/>
              <a:t>plot (</a:t>
            </a:r>
            <a:r>
              <a:rPr lang="en-US" dirty="0" err="1" smtClean="0"/>
              <a:t>decomposedRes</a:t>
            </a:r>
            <a:r>
              <a:rPr lang="en-US" dirty="0" smtClean="0"/>
              <a:t>) # see plot below</a:t>
            </a:r>
          </a:p>
          <a:p>
            <a:r>
              <a:rPr lang="en-US" dirty="0" err="1" smtClean="0"/>
              <a:t>stlRes</a:t>
            </a:r>
            <a:r>
              <a:rPr lang="en-US" dirty="0" smtClean="0"/>
              <a:t> &lt;- </a:t>
            </a:r>
            <a:r>
              <a:rPr lang="en-US" b="1" dirty="0" err="1" smtClean="0">
                <a:solidFill>
                  <a:srgbClr val="FF0000"/>
                </a:solidFill>
              </a:rPr>
              <a:t>stl</a:t>
            </a:r>
            <a:r>
              <a:rPr lang="en-US" dirty="0" smtClean="0"/>
              <a:t>(</a:t>
            </a:r>
            <a:r>
              <a:rPr lang="en-US" dirty="0" err="1" smtClean="0"/>
              <a:t>tsData</a:t>
            </a:r>
            <a:r>
              <a:rPr lang="en-US" dirty="0" smtClean="0"/>
              <a:t>, </a:t>
            </a:r>
            <a:r>
              <a:rPr lang="en-US" dirty="0" err="1" smtClean="0"/>
              <a:t>s.window</a:t>
            </a:r>
            <a:r>
              <a:rPr lang="en-US" dirty="0" smtClean="0"/>
              <a:t> = "periodic")</a:t>
            </a:r>
            <a:endParaRPr lang="en-US" dirty="0"/>
          </a:p>
        </p:txBody>
      </p:sp>
    </p:spTree>
    <p:extLst>
      <p:ext uri="{BB962C8B-B14F-4D97-AF65-F5344CB8AC3E}">
        <p14:creationId xmlns:p14="http://schemas.microsoft.com/office/powerpoint/2010/main" val="2447044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lags of a time-series</a:t>
            </a:r>
            <a:br>
              <a:rPr lang="en-US" dirty="0"/>
            </a:br>
            <a:endParaRPr lang="en-US" dirty="0"/>
          </a:p>
        </p:txBody>
      </p:sp>
      <p:sp>
        <p:nvSpPr>
          <p:cNvPr id="3" name="Content Placeholder 2"/>
          <p:cNvSpPr>
            <a:spLocks noGrp="1"/>
          </p:cNvSpPr>
          <p:nvPr>
            <p:ph idx="1"/>
          </p:nvPr>
        </p:nvSpPr>
        <p:spPr/>
        <p:txBody>
          <a:bodyPr/>
          <a:lstStyle/>
          <a:p>
            <a:r>
              <a:rPr lang="en-US" dirty="0" err="1" smtClean="0"/>
              <a:t>laggedTS</a:t>
            </a:r>
            <a:r>
              <a:rPr lang="en-US" dirty="0" smtClean="0"/>
              <a:t> &lt;-</a:t>
            </a:r>
            <a:r>
              <a:rPr lang="en-US" dirty="0"/>
              <a:t> </a:t>
            </a:r>
            <a:r>
              <a:rPr lang="en-US" b="1" dirty="0"/>
              <a:t>lag</a:t>
            </a:r>
            <a:r>
              <a:rPr lang="en-US" dirty="0" smtClean="0"/>
              <a:t>(</a:t>
            </a:r>
            <a:r>
              <a:rPr lang="en-US" dirty="0" err="1" smtClean="0"/>
              <a:t>tsData</a:t>
            </a:r>
            <a:r>
              <a:rPr lang="en-US" dirty="0" smtClean="0"/>
              <a:t>, </a:t>
            </a:r>
            <a:r>
              <a:rPr lang="en-US" dirty="0"/>
              <a:t>3</a:t>
            </a:r>
            <a:r>
              <a:rPr lang="en-US" dirty="0" smtClean="0"/>
              <a:t>)</a:t>
            </a:r>
          </a:p>
          <a:p>
            <a:r>
              <a:rPr lang="en-US" i="1" dirty="0"/>
              <a:t># shifted 3 periods earlier. Use `-3` to shift by 3 periods forward</a:t>
            </a:r>
            <a:r>
              <a:rPr lang="en-US" i="1" dirty="0" smtClean="0"/>
              <a:t>.</a:t>
            </a:r>
          </a:p>
          <a:p>
            <a:endParaRPr lang="en-US" dirty="0"/>
          </a:p>
        </p:txBody>
      </p:sp>
    </p:spTree>
    <p:extLst>
      <p:ext uri="{BB962C8B-B14F-4D97-AF65-F5344CB8AC3E}">
        <p14:creationId xmlns:p14="http://schemas.microsoft.com/office/powerpoint/2010/main" val="4245639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library(</a:t>
            </a:r>
            <a:r>
              <a:rPr lang="en-US" dirty="0" err="1" smtClean="0"/>
              <a:t>DataCombine</a:t>
            </a:r>
            <a:r>
              <a:rPr lang="en-US" dirty="0" smtClean="0"/>
              <a:t>)</a:t>
            </a:r>
          </a:p>
          <a:p>
            <a:r>
              <a:rPr lang="en-US" dirty="0" err="1" smtClean="0"/>
              <a:t>myDf</a:t>
            </a:r>
            <a:r>
              <a:rPr lang="en-US" dirty="0" smtClean="0"/>
              <a:t> &lt;- </a:t>
            </a:r>
            <a:r>
              <a:rPr lang="en-US" dirty="0" err="1" smtClean="0"/>
              <a:t>as.data.frame</a:t>
            </a:r>
            <a:r>
              <a:rPr lang="en-US" dirty="0" smtClean="0"/>
              <a:t>(</a:t>
            </a:r>
            <a:r>
              <a:rPr lang="en-US" dirty="0" err="1" smtClean="0"/>
              <a:t>tsData</a:t>
            </a:r>
            <a:r>
              <a:rPr lang="en-US" dirty="0" smtClean="0"/>
              <a:t>)</a:t>
            </a:r>
          </a:p>
          <a:p>
            <a:r>
              <a:rPr lang="en-US" dirty="0" err="1" smtClean="0"/>
              <a:t>myDf</a:t>
            </a:r>
            <a:r>
              <a:rPr lang="en-US" dirty="0" smtClean="0"/>
              <a:t> &lt;- slide(</a:t>
            </a:r>
            <a:r>
              <a:rPr lang="en-US" dirty="0" err="1" smtClean="0"/>
              <a:t>myDf</a:t>
            </a:r>
            <a:r>
              <a:rPr lang="en-US" dirty="0" smtClean="0"/>
              <a:t>, "x", </a:t>
            </a:r>
            <a:r>
              <a:rPr lang="en-US" dirty="0" err="1" smtClean="0"/>
              <a:t>NewVar</a:t>
            </a:r>
            <a:r>
              <a:rPr lang="en-US" dirty="0" smtClean="0"/>
              <a:t> = "xLag1", </a:t>
            </a:r>
            <a:r>
              <a:rPr lang="en-US" dirty="0" err="1" smtClean="0"/>
              <a:t>slideBy</a:t>
            </a:r>
            <a:r>
              <a:rPr lang="en-US" dirty="0" smtClean="0"/>
              <a:t> = -1)  # create lag1 variable</a:t>
            </a:r>
          </a:p>
          <a:p>
            <a:r>
              <a:rPr lang="en-US" dirty="0" err="1" smtClean="0"/>
              <a:t>myDf</a:t>
            </a:r>
            <a:r>
              <a:rPr lang="en-US" dirty="0" smtClean="0"/>
              <a:t> &lt;- slide(</a:t>
            </a:r>
            <a:r>
              <a:rPr lang="en-US" dirty="0" err="1" smtClean="0"/>
              <a:t>myDf</a:t>
            </a:r>
            <a:r>
              <a:rPr lang="en-US" dirty="0" smtClean="0"/>
              <a:t>, "x", </a:t>
            </a:r>
            <a:r>
              <a:rPr lang="en-US" dirty="0" err="1" smtClean="0"/>
              <a:t>NewVar</a:t>
            </a:r>
            <a:r>
              <a:rPr lang="en-US" dirty="0" smtClean="0"/>
              <a:t> = "xLead1", </a:t>
            </a:r>
            <a:r>
              <a:rPr lang="en-US" dirty="0" err="1" smtClean="0"/>
              <a:t>slideBy</a:t>
            </a:r>
            <a:r>
              <a:rPr lang="en-US" dirty="0" smtClean="0"/>
              <a:t> = 1)  # create lead1 variable</a:t>
            </a:r>
          </a:p>
          <a:p>
            <a:r>
              <a:rPr lang="en-US" dirty="0" smtClean="0"/>
              <a:t>head(</a:t>
            </a:r>
            <a:r>
              <a:rPr lang="en-US" dirty="0" err="1" smtClean="0"/>
              <a:t>myDf</a:t>
            </a:r>
            <a:r>
              <a:rPr lang="en-US" dirty="0" smtClean="0"/>
              <a:t>)</a:t>
            </a:r>
            <a:endParaRPr lang="en-US" dirty="0"/>
          </a:p>
        </p:txBody>
      </p:sp>
    </p:spTree>
    <p:extLst>
      <p:ext uri="{BB962C8B-B14F-4D97-AF65-F5344CB8AC3E}">
        <p14:creationId xmlns:p14="http://schemas.microsoft.com/office/powerpoint/2010/main" val="1154103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Autocorrelation</a:t>
            </a:r>
            <a:r>
              <a:rPr lang="en-US" dirty="0"/>
              <a:t> is the correlation of a Time Series with lags of itself</a:t>
            </a:r>
            <a:r>
              <a:rPr lang="en-US" dirty="0" smtClean="0"/>
              <a:t>.</a:t>
            </a:r>
          </a:p>
          <a:p>
            <a:r>
              <a:rPr lang="en-US" dirty="0"/>
              <a:t>It shows if the previous states (lagged observations) of the time series has an influence on the current state. In the autocorrelation chart, </a:t>
            </a:r>
            <a:r>
              <a:rPr lang="en-US" dirty="0">
                <a:solidFill>
                  <a:srgbClr val="FF0000"/>
                </a:solidFill>
              </a:rPr>
              <a:t>if the autocorrelation crosses the dashed blue line, </a:t>
            </a:r>
            <a:r>
              <a:rPr lang="en-US" dirty="0"/>
              <a:t>it means that </a:t>
            </a:r>
            <a:r>
              <a:rPr lang="en-US" dirty="0">
                <a:solidFill>
                  <a:srgbClr val="FF0000"/>
                </a:solidFill>
              </a:rPr>
              <a:t>specific lag is significantly correlated with current series</a:t>
            </a:r>
            <a:r>
              <a:rPr lang="en-US" dirty="0"/>
              <a:t>. For example, in autocorrelation chart of </a:t>
            </a:r>
            <a:r>
              <a:rPr lang="en-US" dirty="0" err="1" smtClean="0"/>
              <a:t>AirPassengers</a:t>
            </a:r>
            <a:r>
              <a:rPr lang="en-US" dirty="0"/>
              <a:t> - the top-left chart (below), there is significant autocorrelation for all the lags shown on x-axis.</a:t>
            </a:r>
          </a:p>
        </p:txBody>
      </p:sp>
    </p:spTree>
    <p:extLst>
      <p:ext uri="{BB962C8B-B14F-4D97-AF65-F5344CB8AC3E}">
        <p14:creationId xmlns:p14="http://schemas.microsoft.com/office/powerpoint/2010/main" val="3361492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autocorrelation</a:t>
            </a:r>
            <a:endParaRPr lang="en-US" dirty="0"/>
          </a:p>
        </p:txBody>
      </p:sp>
      <p:sp>
        <p:nvSpPr>
          <p:cNvPr id="3" name="Content Placeholder 2"/>
          <p:cNvSpPr>
            <a:spLocks noGrp="1"/>
          </p:cNvSpPr>
          <p:nvPr>
            <p:ph idx="1"/>
          </p:nvPr>
        </p:nvSpPr>
        <p:spPr/>
        <p:txBody>
          <a:bodyPr/>
          <a:lstStyle/>
          <a:p>
            <a:r>
              <a:rPr lang="en-US" dirty="0"/>
              <a:t>It is used commonly to determine if the time series is stationary or not. A stationary time series will have the autocorrelation fall to zero fairly quickly but for a non-stationary series it drops gradually.</a:t>
            </a:r>
          </a:p>
        </p:txBody>
      </p:sp>
    </p:spTree>
    <p:extLst>
      <p:ext uri="{BB962C8B-B14F-4D97-AF65-F5344CB8AC3E}">
        <p14:creationId xmlns:p14="http://schemas.microsoft.com/office/powerpoint/2010/main" val="1711851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Partial Autocorrelation</a:t>
            </a:r>
            <a:r>
              <a:rPr lang="en-US" dirty="0"/>
              <a:t> is the correlation of the time series with a lag of itself, with the linear dependence of all the lags between them removed.</a:t>
            </a:r>
          </a:p>
        </p:txBody>
      </p:sp>
    </p:spTree>
    <p:extLst>
      <p:ext uri="{BB962C8B-B14F-4D97-AF65-F5344CB8AC3E}">
        <p14:creationId xmlns:p14="http://schemas.microsoft.com/office/powerpoint/2010/main" val="3854557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 both </a:t>
            </a:r>
            <a:r>
              <a:rPr lang="en-US" dirty="0" err="1" smtClean="0"/>
              <a:t>acf</a:t>
            </a:r>
            <a:r>
              <a:rPr lang="en-US" dirty="0" smtClean="0"/>
              <a:t>() and </a:t>
            </a:r>
            <a:r>
              <a:rPr lang="en-US" dirty="0" err="1" smtClean="0"/>
              <a:t>pacf</a:t>
            </a:r>
            <a:r>
              <a:rPr lang="en-US" dirty="0" smtClean="0"/>
              <a:t>() generates plots by default</a:t>
            </a:r>
          </a:p>
          <a:p>
            <a:r>
              <a:rPr lang="en-US" dirty="0" err="1" smtClean="0"/>
              <a:t>acfRes</a:t>
            </a:r>
            <a:r>
              <a:rPr lang="en-US" dirty="0" smtClean="0"/>
              <a:t> &lt;- </a:t>
            </a:r>
            <a:r>
              <a:rPr lang="en-US" dirty="0" err="1" smtClean="0">
                <a:solidFill>
                  <a:srgbClr val="FF0000"/>
                </a:solidFill>
              </a:rPr>
              <a:t>acf</a:t>
            </a:r>
            <a:r>
              <a:rPr lang="en-US" dirty="0" smtClean="0"/>
              <a:t>(</a:t>
            </a:r>
            <a:r>
              <a:rPr lang="en-US" dirty="0" err="1" smtClean="0"/>
              <a:t>AirPassengers</a:t>
            </a:r>
            <a:r>
              <a:rPr lang="en-US" dirty="0" smtClean="0"/>
              <a:t>) # autocorrelation</a:t>
            </a:r>
          </a:p>
          <a:p>
            <a:r>
              <a:rPr lang="en-US" dirty="0" err="1" smtClean="0"/>
              <a:t>pacfRes</a:t>
            </a:r>
            <a:r>
              <a:rPr lang="en-US" dirty="0" smtClean="0"/>
              <a:t> &lt;-</a:t>
            </a:r>
            <a:r>
              <a:rPr lang="en-US" dirty="0" smtClean="0">
                <a:solidFill>
                  <a:srgbClr val="FF0000"/>
                </a:solidFill>
              </a:rPr>
              <a:t> </a:t>
            </a:r>
            <a:r>
              <a:rPr lang="en-US" dirty="0" err="1" smtClean="0">
                <a:solidFill>
                  <a:srgbClr val="FF0000"/>
                </a:solidFill>
              </a:rPr>
              <a:t>pacf</a:t>
            </a:r>
            <a:r>
              <a:rPr lang="en-US" dirty="0" smtClean="0">
                <a:solidFill>
                  <a:srgbClr val="FF0000"/>
                </a:solidFill>
              </a:rPr>
              <a:t>(</a:t>
            </a:r>
            <a:r>
              <a:rPr lang="en-US" dirty="0" err="1" smtClean="0">
                <a:solidFill>
                  <a:srgbClr val="FF0000"/>
                </a:solidFill>
              </a:rPr>
              <a:t>AirPassengers</a:t>
            </a:r>
            <a:r>
              <a:rPr lang="en-US" dirty="0" smtClean="0"/>
              <a:t>)  # partial autocorrelation</a:t>
            </a:r>
          </a:p>
          <a:p>
            <a:r>
              <a:rPr lang="en-US" dirty="0" err="1" smtClean="0"/>
              <a:t>ccfRes</a:t>
            </a:r>
            <a:r>
              <a:rPr lang="en-US" dirty="0" smtClean="0"/>
              <a:t> &lt;- </a:t>
            </a:r>
            <a:r>
              <a:rPr lang="en-US" dirty="0" err="1" smtClean="0">
                <a:solidFill>
                  <a:srgbClr val="FF0000"/>
                </a:solidFill>
              </a:rPr>
              <a:t>ccf</a:t>
            </a:r>
            <a:r>
              <a:rPr lang="en-US" dirty="0" smtClean="0"/>
              <a:t>(</a:t>
            </a:r>
            <a:r>
              <a:rPr lang="en-US" dirty="0" err="1" smtClean="0"/>
              <a:t>mdeaths</a:t>
            </a:r>
            <a:r>
              <a:rPr lang="en-US" dirty="0" smtClean="0"/>
              <a:t>, </a:t>
            </a:r>
            <a:r>
              <a:rPr lang="en-US" dirty="0" err="1" smtClean="0"/>
              <a:t>fdeaths</a:t>
            </a:r>
            <a:r>
              <a:rPr lang="en-US" dirty="0" smtClean="0"/>
              <a:t>, </a:t>
            </a:r>
            <a:r>
              <a:rPr lang="en-US" dirty="0" err="1" smtClean="0"/>
              <a:t>ylab</a:t>
            </a:r>
            <a:r>
              <a:rPr lang="en-US" dirty="0" smtClean="0"/>
              <a:t> = "cross-correlation") # computes cross correlation between 2 </a:t>
            </a:r>
            <a:r>
              <a:rPr lang="en-US" dirty="0" err="1" smtClean="0"/>
              <a:t>timeseries</a:t>
            </a:r>
            <a:r>
              <a:rPr lang="en-US" dirty="0" smtClean="0"/>
              <a:t>.</a:t>
            </a:r>
          </a:p>
          <a:p>
            <a:r>
              <a:rPr lang="en-US" dirty="0" smtClean="0"/>
              <a:t>head(</a:t>
            </a:r>
            <a:r>
              <a:rPr lang="en-US" dirty="0" err="1" smtClean="0"/>
              <a:t>ccfRes</a:t>
            </a:r>
            <a:r>
              <a:rPr lang="en-US" dirty="0" smtClean="0"/>
              <a:t>[[1]])</a:t>
            </a:r>
            <a:endParaRPr lang="en-US" dirty="0"/>
          </a:p>
        </p:txBody>
      </p:sp>
    </p:spTree>
    <p:extLst>
      <p:ext uri="{BB962C8B-B14F-4D97-AF65-F5344CB8AC3E}">
        <p14:creationId xmlns:p14="http://schemas.microsoft.com/office/powerpoint/2010/main" val="19900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stationary series</a:t>
            </a:r>
            <a:r>
              <a:rPr lang="en-US" dirty="0" smtClean="0"/>
              <a:t>,</a:t>
            </a:r>
          </a:p>
          <a:p>
            <a:r>
              <a:rPr lang="en-US" dirty="0" smtClean="0"/>
              <a:t> </a:t>
            </a:r>
            <a:r>
              <a:rPr lang="en-US" dirty="0"/>
              <a:t>random walks , </a:t>
            </a:r>
            <a:endParaRPr lang="en-US" dirty="0" smtClean="0"/>
          </a:p>
          <a:p>
            <a:r>
              <a:rPr lang="en-US" dirty="0" smtClean="0"/>
              <a:t>Rho </a:t>
            </a:r>
            <a:r>
              <a:rPr lang="en-US" dirty="0"/>
              <a:t>Coefficient</a:t>
            </a:r>
            <a:r>
              <a:rPr lang="en-US" dirty="0" smtClean="0"/>
              <a:t>,</a:t>
            </a:r>
          </a:p>
          <a:p>
            <a:r>
              <a:rPr lang="en-US" dirty="0" smtClean="0"/>
              <a:t> </a:t>
            </a:r>
            <a:r>
              <a:rPr lang="en-US" dirty="0"/>
              <a:t>Dickey Fuller Test of Stationarity</a:t>
            </a:r>
            <a:r>
              <a:rPr lang="en-US" dirty="0" smtClean="0"/>
              <a:t>.</a:t>
            </a:r>
          </a:p>
          <a:p>
            <a:endParaRPr lang="en-US" dirty="0"/>
          </a:p>
        </p:txBody>
      </p:sp>
    </p:spTree>
    <p:extLst>
      <p:ext uri="{BB962C8B-B14F-4D97-AF65-F5344CB8AC3E}">
        <p14:creationId xmlns:p14="http://schemas.microsoft.com/office/powerpoint/2010/main" val="2095842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trModel</a:t>
            </a:r>
            <a:r>
              <a:rPr lang="en-US" dirty="0" smtClean="0"/>
              <a:t> &lt;-</a:t>
            </a:r>
            <a:r>
              <a:rPr lang="en-US" dirty="0"/>
              <a:t> </a:t>
            </a:r>
            <a:r>
              <a:rPr lang="en-US" b="1" dirty="0"/>
              <a:t>lm</a:t>
            </a:r>
            <a:r>
              <a:rPr lang="en-US" dirty="0" smtClean="0"/>
              <a:t>(</a:t>
            </a:r>
            <a:r>
              <a:rPr lang="en-US" dirty="0" err="1" smtClean="0"/>
              <a:t>JohnsonJohnson</a:t>
            </a:r>
            <a:r>
              <a:rPr lang="en-US" dirty="0" smtClean="0"/>
              <a:t> ~</a:t>
            </a:r>
            <a:r>
              <a:rPr lang="en-US" dirty="0"/>
              <a:t> </a:t>
            </a:r>
            <a:r>
              <a:rPr lang="en-US" b="1" dirty="0"/>
              <a:t>c</a:t>
            </a:r>
            <a:r>
              <a:rPr lang="en-US" dirty="0" smtClean="0"/>
              <a:t>(</a:t>
            </a:r>
            <a:r>
              <a:rPr lang="en-US" dirty="0"/>
              <a:t>1</a:t>
            </a:r>
            <a:r>
              <a:rPr lang="en-US" dirty="0" smtClean="0"/>
              <a:t>:</a:t>
            </a:r>
            <a:r>
              <a:rPr lang="en-US" b="1" dirty="0"/>
              <a:t>length</a:t>
            </a:r>
            <a:r>
              <a:rPr lang="en-US" dirty="0" smtClean="0"/>
              <a:t>(</a:t>
            </a:r>
            <a:r>
              <a:rPr lang="en-US" dirty="0" err="1" smtClean="0"/>
              <a:t>JohnsonJohnson</a:t>
            </a:r>
            <a:r>
              <a:rPr lang="en-US" dirty="0" smtClean="0"/>
              <a:t>))) </a:t>
            </a:r>
          </a:p>
          <a:p>
            <a:r>
              <a:rPr lang="en-US" b="1" dirty="0" smtClean="0"/>
              <a:t>plot</a:t>
            </a:r>
            <a:r>
              <a:rPr lang="en-US" dirty="0" smtClean="0"/>
              <a:t>(</a:t>
            </a:r>
            <a:r>
              <a:rPr lang="en-US" b="1" dirty="0" err="1" smtClean="0"/>
              <a:t>resid</a:t>
            </a:r>
            <a:r>
              <a:rPr lang="en-US" dirty="0" smtClean="0"/>
              <a:t>(</a:t>
            </a:r>
            <a:r>
              <a:rPr lang="en-US" dirty="0" err="1" smtClean="0"/>
              <a:t>trModel</a:t>
            </a:r>
            <a:r>
              <a:rPr lang="en-US" dirty="0" smtClean="0"/>
              <a:t>), </a:t>
            </a:r>
            <a:r>
              <a:rPr lang="en-US" dirty="0"/>
              <a:t>type="l"</a:t>
            </a:r>
            <a:r>
              <a:rPr lang="en-US" dirty="0" smtClean="0"/>
              <a:t>) </a:t>
            </a:r>
            <a:r>
              <a:rPr lang="en-US" i="1" dirty="0"/>
              <a:t># </a:t>
            </a:r>
            <a:r>
              <a:rPr lang="en-US" i="1" dirty="0" err="1"/>
              <a:t>resid</a:t>
            </a:r>
            <a:r>
              <a:rPr lang="en-US" i="1" dirty="0"/>
              <a:t>(</a:t>
            </a:r>
            <a:r>
              <a:rPr lang="en-US" i="1" dirty="0" err="1"/>
              <a:t>trModel</a:t>
            </a:r>
            <a:r>
              <a:rPr lang="en-US" i="1" dirty="0"/>
              <a:t>) contains the de-trended series.</a:t>
            </a:r>
            <a:endParaRPr lang="en-US" dirty="0"/>
          </a:p>
        </p:txBody>
      </p:sp>
    </p:spTree>
    <p:extLst>
      <p:ext uri="{BB962C8B-B14F-4D97-AF65-F5344CB8AC3E}">
        <p14:creationId xmlns:p14="http://schemas.microsoft.com/office/powerpoint/2010/main" val="3680257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a:t>
            </a:r>
            <a:r>
              <a:rPr lang="en-US" dirty="0" err="1"/>
              <a:t>seasonalize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Step 1: De-compose the Time series using </a:t>
            </a:r>
            <a:r>
              <a:rPr lang="en-US" dirty="0" smtClean="0">
                <a:solidFill>
                  <a:srgbClr val="FF0000"/>
                </a:solidFill>
              </a:rPr>
              <a:t>forecast::</a:t>
            </a:r>
            <a:r>
              <a:rPr lang="en-US" dirty="0" err="1" smtClean="0">
                <a:solidFill>
                  <a:srgbClr val="FF0000"/>
                </a:solidFill>
              </a:rPr>
              <a:t>stl</a:t>
            </a:r>
            <a:r>
              <a:rPr lang="en-US" dirty="0" smtClean="0">
                <a:solidFill>
                  <a:srgbClr val="FF0000"/>
                </a:solidFill>
              </a:rPr>
              <a:t>()</a:t>
            </a:r>
            <a:r>
              <a:rPr lang="en-US" dirty="0">
                <a:solidFill>
                  <a:srgbClr val="FF0000"/>
                </a:solidFill>
              </a:rPr>
              <a:t> </a:t>
            </a:r>
            <a:endParaRPr lang="en-US" dirty="0" smtClean="0">
              <a:solidFill>
                <a:srgbClr val="FF0000"/>
              </a:solidFill>
            </a:endParaRPr>
          </a:p>
          <a:p>
            <a:r>
              <a:rPr lang="en-US" dirty="0" smtClean="0"/>
              <a:t>Step </a:t>
            </a:r>
            <a:r>
              <a:rPr lang="en-US" dirty="0"/>
              <a:t>2: use </a:t>
            </a:r>
            <a:r>
              <a:rPr lang="en-US" dirty="0" err="1" smtClean="0">
                <a:solidFill>
                  <a:srgbClr val="FF0000"/>
                </a:solidFill>
              </a:rPr>
              <a:t>seasadj</a:t>
            </a:r>
            <a:r>
              <a:rPr lang="en-US" dirty="0" smtClean="0">
                <a:solidFill>
                  <a:srgbClr val="FF0000"/>
                </a:solidFill>
              </a:rPr>
              <a:t>()</a:t>
            </a:r>
            <a:r>
              <a:rPr lang="en-US" dirty="0"/>
              <a:t> from ‘forecast’ package</a:t>
            </a:r>
          </a:p>
        </p:txBody>
      </p:sp>
    </p:spTree>
    <p:extLst>
      <p:ext uri="{BB962C8B-B14F-4D97-AF65-F5344CB8AC3E}">
        <p14:creationId xmlns:p14="http://schemas.microsoft.com/office/powerpoint/2010/main" val="3588445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library(forecast)</a:t>
            </a:r>
          </a:p>
          <a:p>
            <a:r>
              <a:rPr lang="en-US" dirty="0" err="1" smtClean="0"/>
              <a:t>ts.stl</a:t>
            </a:r>
            <a:r>
              <a:rPr lang="en-US" dirty="0" smtClean="0"/>
              <a:t> &lt;- </a:t>
            </a:r>
            <a:r>
              <a:rPr lang="en-US" dirty="0" err="1" smtClean="0">
                <a:solidFill>
                  <a:srgbClr val="FF0000"/>
                </a:solidFill>
              </a:rPr>
              <a:t>stl</a:t>
            </a:r>
            <a:r>
              <a:rPr lang="en-US" dirty="0" smtClean="0">
                <a:solidFill>
                  <a:srgbClr val="FF0000"/>
                </a:solidFill>
              </a:rPr>
              <a:t>(</a:t>
            </a:r>
            <a:r>
              <a:rPr lang="en-US" dirty="0" err="1" smtClean="0"/>
              <a:t>TS,"periodic</a:t>
            </a:r>
            <a:r>
              <a:rPr lang="en-US" dirty="0" smtClean="0"/>
              <a:t>")  # decompose the TS</a:t>
            </a:r>
          </a:p>
          <a:p>
            <a:r>
              <a:rPr lang="en-US" dirty="0" smtClean="0"/>
              <a:t>ts.sa &lt;- </a:t>
            </a:r>
            <a:r>
              <a:rPr lang="en-US" dirty="0" err="1" smtClean="0">
                <a:solidFill>
                  <a:srgbClr val="FF0000"/>
                </a:solidFill>
              </a:rPr>
              <a:t>seasadj</a:t>
            </a:r>
            <a:r>
              <a:rPr lang="en-US" dirty="0" smtClean="0"/>
              <a:t>(</a:t>
            </a:r>
            <a:r>
              <a:rPr lang="en-US" dirty="0" err="1" smtClean="0"/>
              <a:t>ts.stl</a:t>
            </a:r>
            <a:r>
              <a:rPr lang="en-US" dirty="0" smtClean="0"/>
              <a:t>)  # de-</a:t>
            </a:r>
            <a:r>
              <a:rPr lang="en-US" dirty="0" err="1" smtClean="0"/>
              <a:t>seasonalize</a:t>
            </a:r>
            <a:endParaRPr lang="en-US" dirty="0" smtClean="0"/>
          </a:p>
          <a:p>
            <a:r>
              <a:rPr lang="en-US" dirty="0" smtClean="0"/>
              <a:t>plot(</a:t>
            </a:r>
            <a:r>
              <a:rPr lang="en-US" dirty="0" err="1" smtClean="0"/>
              <a:t>AirPassengers</a:t>
            </a:r>
            <a:r>
              <a:rPr lang="en-US" dirty="0" smtClean="0"/>
              <a:t>, type="l")  # original series</a:t>
            </a:r>
          </a:p>
          <a:p>
            <a:r>
              <a:rPr lang="en-US" dirty="0" smtClean="0"/>
              <a:t>plot(ts.sa, type="l")  # seasonal adjusted</a:t>
            </a:r>
          </a:p>
          <a:p>
            <a:r>
              <a:rPr lang="en-US" dirty="0" err="1" smtClean="0"/>
              <a:t>seasonplot</a:t>
            </a:r>
            <a:r>
              <a:rPr lang="en-US" dirty="0" smtClean="0"/>
              <a:t>(ts.sa, 12, col=rainbow(12), </a:t>
            </a:r>
            <a:r>
              <a:rPr lang="en-US" dirty="0" err="1" smtClean="0"/>
              <a:t>year.labels</a:t>
            </a:r>
            <a:r>
              <a:rPr lang="en-US" dirty="0" smtClean="0"/>
              <a:t>=TRUE, main="Seasonal plot: </a:t>
            </a:r>
            <a:r>
              <a:rPr lang="en-US" dirty="0" err="1" smtClean="0"/>
              <a:t>Airpassengers</a:t>
            </a:r>
            <a:r>
              <a:rPr lang="en-US" dirty="0" smtClean="0"/>
              <a:t>") # seasonal frequency set as 12 for monthly data.</a:t>
            </a:r>
          </a:p>
          <a:p>
            <a:endParaRPr lang="en-US" dirty="0"/>
          </a:p>
        </p:txBody>
      </p:sp>
    </p:spTree>
    <p:extLst>
      <p:ext uri="{BB962C8B-B14F-4D97-AF65-F5344CB8AC3E}">
        <p14:creationId xmlns:p14="http://schemas.microsoft.com/office/powerpoint/2010/main" val="4263070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a:t>How to test if a time series is stationary?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Use </a:t>
            </a:r>
            <a:r>
              <a:rPr lang="en-US" i="1" dirty="0"/>
              <a:t>Augmented Dickey-Fuller Test</a:t>
            </a:r>
            <a:r>
              <a:rPr lang="en-US" dirty="0"/>
              <a:t> (</a:t>
            </a:r>
            <a:r>
              <a:rPr lang="en-US" dirty="0" err="1"/>
              <a:t>adf</a:t>
            </a:r>
            <a:r>
              <a:rPr lang="en-US" dirty="0"/>
              <a:t> test). A p-Value of less than 0.05 in </a:t>
            </a:r>
            <a:r>
              <a:rPr lang="en-US" dirty="0" err="1"/>
              <a:t>adf.test</a:t>
            </a:r>
            <a:r>
              <a:rPr lang="en-US" dirty="0"/>
              <a:t>() indicates that it is stationary</a:t>
            </a:r>
            <a:r>
              <a:rPr lang="en-US" dirty="0" smtClean="0"/>
              <a:t>.</a:t>
            </a:r>
          </a:p>
          <a:p>
            <a:r>
              <a:rPr lang="en-US" dirty="0" smtClean="0"/>
              <a:t>library(</a:t>
            </a:r>
            <a:r>
              <a:rPr lang="en-US" dirty="0" err="1" smtClean="0"/>
              <a:t>tseries</a:t>
            </a:r>
            <a:r>
              <a:rPr lang="en-US" dirty="0" smtClean="0"/>
              <a:t>)</a:t>
            </a:r>
          </a:p>
          <a:p>
            <a:r>
              <a:rPr lang="en-US" dirty="0" err="1" smtClean="0"/>
              <a:t>adf.test</a:t>
            </a:r>
            <a:r>
              <a:rPr lang="en-US" dirty="0" smtClean="0"/>
              <a:t>(</a:t>
            </a:r>
            <a:r>
              <a:rPr lang="en-US" dirty="0" err="1" smtClean="0"/>
              <a:t>tsData</a:t>
            </a:r>
            <a:r>
              <a:rPr lang="en-US" dirty="0" smtClean="0"/>
              <a:t>) # p-value &lt; 0.05 indicates the TS is stationary</a:t>
            </a:r>
          </a:p>
          <a:p>
            <a:r>
              <a:rPr lang="en-US" dirty="0" err="1" smtClean="0"/>
              <a:t>kpss.test</a:t>
            </a:r>
            <a:r>
              <a:rPr lang="en-US" dirty="0" smtClean="0"/>
              <a:t>(</a:t>
            </a:r>
            <a:r>
              <a:rPr lang="en-US" dirty="0" err="1" smtClean="0"/>
              <a:t>tsData</a:t>
            </a:r>
            <a:r>
              <a:rPr lang="en-US" dirty="0" smtClean="0"/>
              <a:t>)</a:t>
            </a:r>
            <a:endParaRPr lang="en-US" dirty="0"/>
          </a:p>
        </p:txBody>
      </p:sp>
    </p:spTree>
    <p:extLst>
      <p:ext uri="{BB962C8B-B14F-4D97-AF65-F5344CB8AC3E}">
        <p14:creationId xmlns:p14="http://schemas.microsoft.com/office/powerpoint/2010/main" val="874252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make a time series stationary?</a:t>
            </a:r>
            <a:br>
              <a:rPr lang="en-US" dirty="0"/>
            </a:br>
            <a:endParaRPr lang="en-US" dirty="0"/>
          </a:p>
        </p:txBody>
      </p:sp>
      <p:sp>
        <p:nvSpPr>
          <p:cNvPr id="3" name="Content Placeholder 2"/>
          <p:cNvSpPr>
            <a:spLocks noGrp="1"/>
          </p:cNvSpPr>
          <p:nvPr>
            <p:ph idx="1"/>
          </p:nvPr>
        </p:nvSpPr>
        <p:spPr/>
        <p:txBody>
          <a:bodyPr>
            <a:normAutofit/>
          </a:bodyPr>
          <a:lstStyle/>
          <a:p>
            <a:r>
              <a:rPr lang="en-US" b="1" i="1" dirty="0"/>
              <a:t>Differencing</a:t>
            </a:r>
            <a:r>
              <a:rPr lang="en-US" dirty="0"/>
              <a:t> a time series means, to subtract each data point in the series from its </a:t>
            </a:r>
            <a:r>
              <a:rPr lang="en-US" dirty="0" smtClean="0"/>
              <a:t>success</a:t>
            </a:r>
          </a:p>
          <a:p>
            <a:r>
              <a:rPr lang="en-US" dirty="0"/>
              <a:t>How to know how many differencing is needed? the </a:t>
            </a:r>
            <a:r>
              <a:rPr lang="en-US" b="1" dirty="0" err="1" smtClean="0"/>
              <a:t>nsdiffs</a:t>
            </a:r>
            <a:r>
              <a:rPr lang="en-US" b="1" dirty="0"/>
              <a:t> and </a:t>
            </a:r>
            <a:r>
              <a:rPr lang="en-US" b="1" dirty="0" err="1" smtClean="0"/>
              <a:t>ndiffs</a:t>
            </a:r>
            <a:r>
              <a:rPr lang="en-US" b="1" dirty="0"/>
              <a:t> </a:t>
            </a:r>
            <a:r>
              <a:rPr lang="en-US" dirty="0"/>
              <a:t>from </a:t>
            </a:r>
            <a:r>
              <a:rPr lang="en-US" dirty="0" smtClean="0"/>
              <a:t>forecast package </a:t>
            </a:r>
            <a:r>
              <a:rPr lang="en-US" dirty="0"/>
              <a:t>can help find out how many </a:t>
            </a:r>
            <a:r>
              <a:rPr lang="en-US" i="1" dirty="0"/>
              <a:t>seasonal differencing</a:t>
            </a:r>
            <a:r>
              <a:rPr lang="en-US" dirty="0"/>
              <a:t> and </a:t>
            </a:r>
            <a:r>
              <a:rPr lang="en-US" i="1" dirty="0"/>
              <a:t>regular differencing</a:t>
            </a:r>
            <a:r>
              <a:rPr lang="en-US" dirty="0"/>
              <a:t> respectively is needed to make the series stationary. </a:t>
            </a:r>
          </a:p>
        </p:txBody>
      </p:sp>
    </p:spTree>
    <p:extLst>
      <p:ext uri="{BB962C8B-B14F-4D97-AF65-F5344CB8AC3E}">
        <p14:creationId xmlns:p14="http://schemas.microsoft.com/office/powerpoint/2010/main" val="4159056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 Seasonal Differencing</a:t>
            </a:r>
          </a:p>
          <a:p>
            <a:r>
              <a:rPr lang="en-US" b="1" dirty="0" err="1" smtClean="0">
                <a:solidFill>
                  <a:srgbClr val="FF0000"/>
                </a:solidFill>
              </a:rPr>
              <a:t>nsdiffs</a:t>
            </a:r>
            <a:r>
              <a:rPr lang="en-US" dirty="0" smtClean="0"/>
              <a:t>(</a:t>
            </a:r>
            <a:r>
              <a:rPr lang="en-US" dirty="0" err="1" smtClean="0"/>
              <a:t>AirPassengers</a:t>
            </a:r>
            <a:r>
              <a:rPr lang="en-US" dirty="0" smtClean="0"/>
              <a:t>)  # number for seasonal differencing needed</a:t>
            </a:r>
          </a:p>
          <a:p>
            <a:r>
              <a:rPr lang="en-US" dirty="0" smtClean="0"/>
              <a:t>#&gt; 1</a:t>
            </a:r>
          </a:p>
          <a:p>
            <a:r>
              <a:rPr lang="en-US" dirty="0" err="1" smtClean="0"/>
              <a:t>AirPassengers_seasdiff</a:t>
            </a:r>
            <a:r>
              <a:rPr lang="en-US" dirty="0" smtClean="0"/>
              <a:t> &lt;- diff(</a:t>
            </a:r>
            <a:r>
              <a:rPr lang="en-US" dirty="0" err="1" smtClean="0"/>
              <a:t>AirPassengers</a:t>
            </a:r>
            <a:r>
              <a:rPr lang="en-US" dirty="0" smtClean="0"/>
              <a:t>, lag=frequency(</a:t>
            </a:r>
            <a:r>
              <a:rPr lang="en-US" dirty="0" err="1" smtClean="0"/>
              <a:t>AirPassengers</a:t>
            </a:r>
            <a:r>
              <a:rPr lang="en-US" dirty="0" smtClean="0"/>
              <a:t>), differences=1)  # seasonal differencing</a:t>
            </a:r>
          </a:p>
          <a:p>
            <a:r>
              <a:rPr lang="en-US" dirty="0" smtClean="0"/>
              <a:t>plot(</a:t>
            </a:r>
            <a:r>
              <a:rPr lang="en-US" dirty="0" err="1" smtClean="0"/>
              <a:t>AirPassengers_seasdiff</a:t>
            </a:r>
            <a:r>
              <a:rPr lang="en-US" dirty="0" smtClean="0"/>
              <a:t>, type="l", main="Seasonally Differenced")  # still not stationary!</a:t>
            </a:r>
            <a:endParaRPr lang="en-US" dirty="0"/>
          </a:p>
        </p:txBody>
      </p:sp>
    </p:spTree>
    <p:extLst>
      <p:ext uri="{BB962C8B-B14F-4D97-AF65-F5344CB8AC3E}">
        <p14:creationId xmlns:p14="http://schemas.microsoft.com/office/powerpoint/2010/main" val="906357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Make it stationary</a:t>
            </a:r>
          </a:p>
          <a:p>
            <a:r>
              <a:rPr lang="en-US" dirty="0" err="1" smtClean="0"/>
              <a:t>ndiffs</a:t>
            </a:r>
            <a:r>
              <a:rPr lang="en-US" dirty="0" smtClean="0"/>
              <a:t>(</a:t>
            </a:r>
            <a:r>
              <a:rPr lang="en-US" dirty="0" err="1" smtClean="0"/>
              <a:t>AirPassengers_seasdiff</a:t>
            </a:r>
            <a:r>
              <a:rPr lang="en-US" dirty="0" smtClean="0"/>
              <a:t>)  # number of differences need to make it stationary</a:t>
            </a:r>
          </a:p>
          <a:p>
            <a:r>
              <a:rPr lang="en-US" dirty="0" smtClean="0"/>
              <a:t>#&gt; 1 </a:t>
            </a:r>
          </a:p>
          <a:p>
            <a:r>
              <a:rPr lang="en-US" dirty="0" err="1" smtClean="0"/>
              <a:t>stationaryTS</a:t>
            </a:r>
            <a:r>
              <a:rPr lang="en-US" dirty="0" smtClean="0"/>
              <a:t> &lt;- diff(</a:t>
            </a:r>
            <a:r>
              <a:rPr lang="en-US" dirty="0" err="1" smtClean="0"/>
              <a:t>AirPassengers_seasdiff</a:t>
            </a:r>
            <a:r>
              <a:rPr lang="en-US" dirty="0" smtClean="0"/>
              <a:t>, differences= 1)</a:t>
            </a:r>
          </a:p>
          <a:p>
            <a:r>
              <a:rPr lang="en-US" dirty="0" smtClean="0"/>
              <a:t>plot(</a:t>
            </a:r>
            <a:r>
              <a:rPr lang="en-US" dirty="0" err="1" smtClean="0"/>
              <a:t>stationaryTS</a:t>
            </a:r>
            <a:r>
              <a:rPr lang="en-US" dirty="0" smtClean="0"/>
              <a:t>, type="l", main="Differenced and Stationary")  # appears to be stationary</a:t>
            </a:r>
          </a:p>
          <a:p>
            <a:endParaRPr lang="en-US" dirty="0"/>
          </a:p>
        </p:txBody>
      </p:sp>
    </p:spTree>
    <p:extLst>
      <p:ext uri="{BB962C8B-B14F-4D97-AF65-F5344CB8AC3E}">
        <p14:creationId xmlns:p14="http://schemas.microsoft.com/office/powerpoint/2010/main" val="9570749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births &lt;- scan("http://robjhyndman.com/</a:t>
            </a:r>
            <a:r>
              <a:rPr lang="en-US" dirty="0" err="1"/>
              <a:t>tsdldata</a:t>
            </a:r>
            <a:r>
              <a:rPr lang="en-US" dirty="0"/>
              <a:t>/data/nybirths.dat</a:t>
            </a:r>
            <a:r>
              <a:rPr lang="en-US" dirty="0" smtClean="0"/>
              <a:t>")</a:t>
            </a:r>
          </a:p>
          <a:p>
            <a:endParaRPr lang="en-US" dirty="0"/>
          </a:p>
          <a:p>
            <a:r>
              <a:rPr lang="en-US" dirty="0" err="1" smtClean="0"/>
              <a:t>birthstimeseries</a:t>
            </a:r>
            <a:r>
              <a:rPr lang="en-US" dirty="0" smtClean="0"/>
              <a:t> </a:t>
            </a:r>
            <a:r>
              <a:rPr lang="en-US" dirty="0"/>
              <a:t>&lt;-</a:t>
            </a:r>
            <a:r>
              <a:rPr lang="en-US" dirty="0" smtClean="0"/>
              <a:t> </a:t>
            </a:r>
            <a:r>
              <a:rPr lang="en-US" dirty="0" err="1" smtClean="0"/>
              <a:t>ts</a:t>
            </a:r>
            <a:r>
              <a:rPr lang="en-US" dirty="0" smtClean="0"/>
              <a:t>(births, frequency</a:t>
            </a:r>
            <a:r>
              <a:rPr lang="en-US" dirty="0"/>
              <a:t>=12</a:t>
            </a:r>
            <a:r>
              <a:rPr lang="en-US" dirty="0" smtClean="0"/>
              <a:t>, start</a:t>
            </a:r>
            <a:r>
              <a:rPr lang="en-US" dirty="0"/>
              <a:t>=c</a:t>
            </a:r>
            <a:r>
              <a:rPr lang="en-US" dirty="0" smtClean="0"/>
              <a:t>(</a:t>
            </a:r>
            <a:r>
              <a:rPr lang="en-US" dirty="0"/>
              <a:t>1946</a:t>
            </a:r>
            <a:r>
              <a:rPr lang="en-US" dirty="0" smtClean="0"/>
              <a:t>,</a:t>
            </a:r>
            <a:r>
              <a:rPr lang="en-US" dirty="0"/>
              <a:t>1</a:t>
            </a:r>
            <a:r>
              <a:rPr lang="en-US" dirty="0" smtClean="0"/>
              <a:t>))</a:t>
            </a:r>
          </a:p>
          <a:p>
            <a:r>
              <a:rPr lang="en-US" dirty="0" err="1" smtClean="0"/>
              <a:t>Birthstimeseries</a:t>
            </a:r>
            <a:endParaRPr lang="en-US" dirty="0" smtClean="0"/>
          </a:p>
          <a:p>
            <a:r>
              <a:rPr lang="en-US" dirty="0" err="1" smtClean="0"/>
              <a:t>plot.ts</a:t>
            </a:r>
            <a:r>
              <a:rPr lang="en-US" dirty="0" smtClean="0"/>
              <a:t>(</a:t>
            </a:r>
            <a:r>
              <a:rPr lang="en-US" dirty="0" err="1" smtClean="0"/>
              <a:t>birthstimeseries</a:t>
            </a:r>
            <a:r>
              <a:rPr lang="en-US" dirty="0" smtClean="0"/>
              <a:t>)</a:t>
            </a:r>
            <a:endParaRPr lang="en-US" dirty="0"/>
          </a:p>
        </p:txBody>
      </p:sp>
    </p:spTree>
    <p:extLst>
      <p:ext uri="{BB962C8B-B14F-4D97-AF65-F5344CB8AC3E}">
        <p14:creationId xmlns:p14="http://schemas.microsoft.com/office/powerpoint/2010/main" val="4086158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07132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1175" y="2639219"/>
            <a:ext cx="558165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9975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variance of the series </a:t>
            </a:r>
            <a:r>
              <a:rPr lang="en-US" b="1" dirty="0"/>
              <a:t>should not a be a </a:t>
            </a:r>
            <a:r>
              <a:rPr lang="en-US" dirty="0"/>
              <a:t>function of time. This property is known as </a:t>
            </a:r>
            <a:r>
              <a:rPr lang="en-US" b="1" dirty="0">
                <a:solidFill>
                  <a:srgbClr val="FF0000"/>
                </a:solidFill>
              </a:rPr>
              <a:t>homoscedasticity</a:t>
            </a:r>
            <a:r>
              <a:rPr lang="en-US" dirty="0"/>
              <a:t>. </a:t>
            </a:r>
            <a:endParaRPr lang="en-US" dirty="0" smtClean="0"/>
          </a:p>
          <a:p>
            <a:endParaRPr lang="en-US" dirty="0"/>
          </a:p>
          <a:p>
            <a:r>
              <a:rPr lang="en-US" dirty="0"/>
              <a:t>until </a:t>
            </a:r>
            <a:r>
              <a:rPr lang="en-US" b="1" dirty="0"/>
              <a:t>unless your time series is stationary</a:t>
            </a:r>
            <a:r>
              <a:rPr lang="en-US" dirty="0"/>
              <a:t>, you </a:t>
            </a:r>
            <a:r>
              <a:rPr lang="en-US" b="1" dirty="0"/>
              <a:t>cannot build </a:t>
            </a:r>
            <a:r>
              <a:rPr lang="en-US" dirty="0"/>
              <a:t>a time series model.</a:t>
            </a:r>
          </a:p>
        </p:txBody>
      </p:sp>
    </p:spTree>
    <p:extLst>
      <p:ext uri="{BB962C8B-B14F-4D97-AF65-F5344CB8AC3E}">
        <p14:creationId xmlns:p14="http://schemas.microsoft.com/office/powerpoint/2010/main" val="1494874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a:t>
            </a:r>
            <a:r>
              <a:rPr lang="en-US" dirty="0" err="1"/>
              <a:t>Detrending</a:t>
            </a:r>
            <a:r>
              <a:rPr lang="en-US" dirty="0"/>
              <a:t>, </a:t>
            </a:r>
            <a:r>
              <a:rPr lang="en-US" dirty="0" smtClean="0"/>
              <a:t>Differencing</a:t>
            </a:r>
          </a:p>
          <a:p>
            <a:endParaRPr lang="en-US" dirty="0"/>
          </a:p>
        </p:txBody>
      </p:sp>
    </p:spTree>
    <p:extLst>
      <p:ext uri="{BB962C8B-B14F-4D97-AF65-F5344CB8AC3E}">
        <p14:creationId xmlns:p14="http://schemas.microsoft.com/office/powerpoint/2010/main" val="3471950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Random Walk</a:t>
            </a:r>
          </a:p>
          <a:p>
            <a:r>
              <a:rPr lang="en-US" dirty="0"/>
              <a:t>random walk is not a stationary process as it has a time variant </a:t>
            </a:r>
            <a:r>
              <a:rPr lang="en-US" dirty="0" smtClean="0"/>
              <a:t>variance</a:t>
            </a:r>
          </a:p>
          <a:p>
            <a:r>
              <a:rPr lang="en-US" b="1" dirty="0"/>
              <a:t>Introduced coefficient : </a:t>
            </a:r>
            <a:r>
              <a:rPr lang="en-US" b="1" dirty="0" smtClean="0"/>
              <a:t>Rho</a:t>
            </a:r>
          </a:p>
          <a:p>
            <a:r>
              <a:rPr lang="en-US" dirty="0"/>
              <a:t>we will vary the value of </a:t>
            </a:r>
            <a:r>
              <a:rPr lang="en-US" b="1" dirty="0"/>
              <a:t>Rho</a:t>
            </a:r>
            <a:r>
              <a:rPr lang="en-US" dirty="0"/>
              <a:t> to see if we can make the series stationary</a:t>
            </a:r>
            <a:r>
              <a:rPr lang="en-US" dirty="0" smtClean="0"/>
              <a:t>.</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5029200"/>
            <a:ext cx="67056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9935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Dickey Fuller Test of Stationarity</a:t>
            </a:r>
            <a:br>
              <a:rPr lang="en-US" b="1" dirty="0"/>
            </a:br>
            <a:endParaRPr lang="en-US" dirty="0"/>
          </a:p>
        </p:txBody>
      </p:sp>
      <p:sp>
        <p:nvSpPr>
          <p:cNvPr id="3" name="Content Placeholder 2"/>
          <p:cNvSpPr>
            <a:spLocks noGrp="1"/>
          </p:cNvSpPr>
          <p:nvPr>
            <p:ph idx="1"/>
          </p:nvPr>
        </p:nvSpPr>
        <p:spPr/>
        <p:txBody>
          <a:bodyPr/>
          <a:lstStyle/>
          <a:p>
            <a:r>
              <a:rPr lang="en-US" dirty="0"/>
              <a:t>Stationary testing and converting a series into a stationary series are the most critical processes in a time series modelling</a:t>
            </a:r>
            <a:r>
              <a:rPr lang="en-US" dirty="0" smtClean="0"/>
              <a:t>.</a:t>
            </a:r>
          </a:p>
          <a:p>
            <a:r>
              <a:rPr lang="en-US" dirty="0" smtClean="0"/>
              <a:t>Rho = 1</a:t>
            </a:r>
          </a:p>
          <a:p>
            <a:r>
              <a:rPr lang="en-US" dirty="0" smtClean="0"/>
              <a:t>Rho = -1</a:t>
            </a:r>
            <a:endParaRPr lang="en-US" dirty="0"/>
          </a:p>
        </p:txBody>
      </p:sp>
    </p:spTree>
    <p:extLst>
      <p:ext uri="{BB962C8B-B14F-4D97-AF65-F5344CB8AC3E}">
        <p14:creationId xmlns:p14="http://schemas.microsoft.com/office/powerpoint/2010/main" val="3355531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code</a:t>
            </a:r>
            <a:endParaRPr lang="en-US" dirty="0"/>
          </a:p>
        </p:txBody>
      </p:sp>
      <p:sp>
        <p:nvSpPr>
          <p:cNvPr id="3" name="Content Placeholder 2"/>
          <p:cNvSpPr>
            <a:spLocks noGrp="1"/>
          </p:cNvSpPr>
          <p:nvPr>
            <p:ph idx="1"/>
          </p:nvPr>
        </p:nvSpPr>
        <p:spPr/>
        <p:txBody>
          <a:bodyPr/>
          <a:lstStyle/>
          <a:p>
            <a:r>
              <a:rPr lang="en-US" dirty="0" err="1" smtClean="0"/>
              <a:t>AirPassengers</a:t>
            </a:r>
            <a:endParaRPr lang="en-US" dirty="0" smtClean="0"/>
          </a:p>
          <a:p>
            <a:r>
              <a:rPr lang="en-US" dirty="0"/>
              <a:t>summary(</a:t>
            </a:r>
            <a:r>
              <a:rPr lang="en-US" dirty="0" err="1"/>
              <a:t>AirPassengers</a:t>
            </a:r>
            <a:r>
              <a:rPr lang="en-US" dirty="0" smtClean="0"/>
              <a:t>)</a:t>
            </a:r>
          </a:p>
          <a:p>
            <a:r>
              <a:rPr lang="en-US" dirty="0"/>
              <a:t>frequency(</a:t>
            </a:r>
            <a:r>
              <a:rPr lang="en-US" dirty="0" err="1"/>
              <a:t>AirPassengers</a:t>
            </a:r>
            <a:r>
              <a:rPr lang="en-US" dirty="0" smtClean="0"/>
              <a:t>)</a:t>
            </a:r>
          </a:p>
          <a:p>
            <a:r>
              <a:rPr lang="en-US" dirty="0"/>
              <a:t>class(</a:t>
            </a:r>
            <a:r>
              <a:rPr lang="en-US" dirty="0" err="1"/>
              <a:t>AirPassengers</a:t>
            </a:r>
            <a:r>
              <a:rPr lang="en-US" dirty="0" smtClean="0"/>
              <a:t>)</a:t>
            </a:r>
          </a:p>
          <a:p>
            <a:r>
              <a:rPr lang="en-US" dirty="0" smtClean="0"/>
              <a:t>plot(</a:t>
            </a:r>
            <a:r>
              <a:rPr lang="en-US" dirty="0" err="1" smtClean="0"/>
              <a:t>AirPassengers</a:t>
            </a:r>
            <a:r>
              <a:rPr lang="en-US" dirty="0" smtClean="0"/>
              <a:t>)</a:t>
            </a:r>
          </a:p>
          <a:p>
            <a:r>
              <a:rPr lang="en-US" dirty="0" err="1" smtClean="0"/>
              <a:t>abline</a:t>
            </a:r>
            <a:r>
              <a:rPr lang="en-US" dirty="0" smtClean="0"/>
              <a:t>(</a:t>
            </a:r>
            <a:r>
              <a:rPr lang="en-US" dirty="0" err="1" smtClean="0"/>
              <a:t>reg</a:t>
            </a:r>
            <a:r>
              <a:rPr lang="en-US" dirty="0" smtClean="0"/>
              <a:t>=lm(</a:t>
            </a:r>
            <a:r>
              <a:rPr lang="en-US" dirty="0" err="1" smtClean="0"/>
              <a:t>AirPassengers~time</a:t>
            </a:r>
            <a:r>
              <a:rPr lang="en-US" dirty="0" smtClean="0"/>
              <a:t>(</a:t>
            </a:r>
            <a:r>
              <a:rPr lang="en-US" dirty="0" err="1" smtClean="0"/>
              <a:t>AirPassengers</a:t>
            </a:r>
            <a:r>
              <a:rPr lang="en-US" dirty="0" smtClean="0"/>
              <a:t>)))</a:t>
            </a:r>
            <a:endParaRPr lang="en-US" dirty="0"/>
          </a:p>
        </p:txBody>
      </p:sp>
    </p:spTree>
    <p:extLst>
      <p:ext uri="{BB962C8B-B14F-4D97-AF65-F5344CB8AC3E}">
        <p14:creationId xmlns:p14="http://schemas.microsoft.com/office/powerpoint/2010/main" val="3406024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TotalTime>
  <Words>768</Words>
  <Application>Microsoft Office PowerPoint</Application>
  <PresentationFormat>On-screen Show (4:3)</PresentationFormat>
  <Paragraphs>133</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R</vt:lpstr>
      <vt:lpstr>PowerPoint Presentation</vt:lpstr>
      <vt:lpstr>PowerPoint Presentation</vt:lpstr>
      <vt:lpstr>PowerPoint Presentation</vt:lpstr>
      <vt:lpstr>PowerPoint Presentation</vt:lpstr>
      <vt:lpstr>PowerPoint Presentation</vt:lpstr>
      <vt:lpstr>PowerPoint Presentation</vt:lpstr>
      <vt:lpstr>Dickey Fuller Test of Stationarity </vt:lpstr>
      <vt:lpstr>R code</vt:lpstr>
      <vt:lpstr>PowerPoint Presentation</vt:lpstr>
      <vt:lpstr>ARMA  </vt:lpstr>
      <vt:lpstr>PowerPoint Presentation</vt:lpstr>
      <vt:lpstr>PowerPoint Presentation</vt:lpstr>
      <vt:lpstr>ARIMA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trend, seasonality and error</vt:lpstr>
      <vt:lpstr>PowerPoint Presentation</vt:lpstr>
      <vt:lpstr>create lags of a time-series </vt:lpstr>
      <vt:lpstr>PowerPoint Presentation</vt:lpstr>
      <vt:lpstr>PowerPoint Presentation</vt:lpstr>
      <vt:lpstr>autocorrelation</vt:lpstr>
      <vt:lpstr>PowerPoint Presentation</vt:lpstr>
      <vt:lpstr>PowerPoint Presentation</vt:lpstr>
      <vt:lpstr>PowerPoint Presentation</vt:lpstr>
      <vt:lpstr>de-seasonalize </vt:lpstr>
      <vt:lpstr>PowerPoint Presentation</vt:lpstr>
      <vt:lpstr>How to test if a time series is stationary? </vt:lpstr>
      <vt:lpstr>How to make a time series stationary?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c:title>
  <dc:creator>radha</dc:creator>
  <cp:lastModifiedBy>radha</cp:lastModifiedBy>
  <cp:revision>75</cp:revision>
  <dcterms:created xsi:type="dcterms:W3CDTF">2018-06-24T11:12:29Z</dcterms:created>
  <dcterms:modified xsi:type="dcterms:W3CDTF">2018-06-24T15:27:43Z</dcterms:modified>
</cp:coreProperties>
</file>