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64D6929-F245-4866-86FC-E15875DDEC14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361C283-EA54-47A3-B381-6AFBAC6801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library(e1071)</a:t>
            </a:r>
          </a:p>
          <a:p>
            <a:r>
              <a:rPr lang="en-US" b="1" dirty="0" smtClean="0"/>
              <a:t>par(</a:t>
            </a:r>
            <a:r>
              <a:rPr lang="en-US" b="1" dirty="0" err="1" smtClean="0"/>
              <a:t>mfrow</a:t>
            </a:r>
            <a:r>
              <a:rPr lang="en-US" b="1" dirty="0" smtClean="0"/>
              <a:t>=c(1, 2))  </a:t>
            </a:r>
            <a:r>
              <a:rPr lang="en-US" dirty="0" smtClean="0"/>
              <a:t># divide graph area in 2 columns</a:t>
            </a:r>
          </a:p>
          <a:p>
            <a:r>
              <a:rPr lang="en-US" dirty="0" smtClean="0"/>
              <a:t>plot(</a:t>
            </a:r>
            <a:r>
              <a:rPr lang="en-US" b="1" dirty="0" smtClean="0"/>
              <a:t>density(</a:t>
            </a:r>
            <a:r>
              <a:rPr lang="en-US" dirty="0" err="1" smtClean="0"/>
              <a:t>cars$speed</a:t>
            </a:r>
            <a:r>
              <a:rPr lang="en-US" dirty="0" smtClean="0"/>
              <a:t>), main="Density Plot: Speed", </a:t>
            </a:r>
            <a:r>
              <a:rPr lang="en-US" dirty="0" err="1" smtClean="0"/>
              <a:t>ylab</a:t>
            </a:r>
            <a:r>
              <a:rPr lang="en-US" dirty="0" smtClean="0"/>
              <a:t>="Frequency", sub=paste("</a:t>
            </a:r>
            <a:r>
              <a:rPr lang="en-US" dirty="0" err="1" smtClean="0"/>
              <a:t>Skewness</a:t>
            </a:r>
            <a:r>
              <a:rPr lang="en-US" dirty="0" smtClean="0"/>
              <a:t>:", round(e1071::</a:t>
            </a:r>
            <a:r>
              <a:rPr lang="en-US" dirty="0" err="1" smtClean="0"/>
              <a:t>skewness</a:t>
            </a:r>
            <a:r>
              <a:rPr lang="en-US" dirty="0" smtClean="0"/>
              <a:t>(</a:t>
            </a:r>
            <a:r>
              <a:rPr lang="en-US" dirty="0" err="1" smtClean="0"/>
              <a:t>cars$speed</a:t>
            </a:r>
            <a:r>
              <a:rPr lang="en-US" dirty="0" smtClean="0"/>
              <a:t>), 2)))</a:t>
            </a:r>
          </a:p>
          <a:p>
            <a:r>
              <a:rPr lang="en-US" dirty="0" smtClean="0"/>
              <a:t>  # density plot for 'speed'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polygon(density(</a:t>
            </a:r>
            <a:r>
              <a:rPr lang="en-US" b="1" dirty="0" err="1" smtClean="0">
                <a:solidFill>
                  <a:srgbClr val="FF0000"/>
                </a:solidFill>
              </a:rPr>
              <a:t>cars$speed</a:t>
            </a:r>
            <a:r>
              <a:rPr lang="en-US" b="1" dirty="0" smtClean="0">
                <a:solidFill>
                  <a:srgbClr val="FF0000"/>
                </a:solidFill>
              </a:rPr>
              <a:t>), col="red")</a:t>
            </a:r>
          </a:p>
          <a:p>
            <a:r>
              <a:rPr lang="en-US" dirty="0" smtClean="0"/>
              <a:t>plot(density(</a:t>
            </a:r>
            <a:r>
              <a:rPr lang="en-US" dirty="0" err="1" smtClean="0"/>
              <a:t>cars$dist</a:t>
            </a:r>
            <a:r>
              <a:rPr lang="en-US" dirty="0" smtClean="0"/>
              <a:t>), main="Density Plot: Distance", </a:t>
            </a:r>
            <a:r>
              <a:rPr lang="en-US" dirty="0" err="1" smtClean="0"/>
              <a:t>ylab</a:t>
            </a:r>
            <a:r>
              <a:rPr lang="en-US" dirty="0" smtClean="0"/>
              <a:t>="Frequency", sub=paste("</a:t>
            </a:r>
            <a:r>
              <a:rPr lang="en-US" dirty="0" err="1" smtClean="0"/>
              <a:t>Skewness</a:t>
            </a:r>
            <a:r>
              <a:rPr lang="en-US" dirty="0" smtClean="0"/>
              <a:t>:", round(e1071::</a:t>
            </a:r>
            <a:r>
              <a:rPr lang="en-US" dirty="0" err="1" smtClean="0"/>
              <a:t>skewness</a:t>
            </a:r>
            <a:r>
              <a:rPr lang="en-US" dirty="0" smtClean="0"/>
              <a:t>(</a:t>
            </a:r>
            <a:r>
              <a:rPr lang="en-US" dirty="0" err="1" smtClean="0"/>
              <a:t>cars$dist</a:t>
            </a:r>
            <a:r>
              <a:rPr lang="en-US" dirty="0" smtClean="0"/>
              <a:t>), 2)))</a:t>
            </a:r>
          </a:p>
          <a:p>
            <a:r>
              <a:rPr lang="en-US" dirty="0" smtClean="0"/>
              <a:t>  # density plot for '</a:t>
            </a:r>
            <a:r>
              <a:rPr lang="en-US" dirty="0" err="1" smtClean="0"/>
              <a:t>dist</a:t>
            </a:r>
            <a:r>
              <a:rPr lang="en-US" dirty="0" smtClean="0"/>
              <a:t>'</a:t>
            </a:r>
          </a:p>
          <a:p>
            <a:r>
              <a:rPr lang="en-US" dirty="0" smtClean="0"/>
              <a:t>polygon(density(</a:t>
            </a:r>
            <a:r>
              <a:rPr lang="en-US" dirty="0" err="1" smtClean="0"/>
              <a:t>cars$dist</a:t>
            </a:r>
            <a:r>
              <a:rPr lang="en-US" dirty="0" smtClean="0"/>
              <a:t>), col="red")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Density,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cars$speed</a:t>
            </a:r>
            <a:r>
              <a:rPr lang="en-US" dirty="0"/>
              <a:t>, </a:t>
            </a:r>
            <a:r>
              <a:rPr lang="en-US" dirty="0" err="1"/>
              <a:t>cars$dist</a:t>
            </a:r>
            <a:r>
              <a:rPr lang="en-US" dirty="0" smtClean="0"/>
              <a:t>)</a:t>
            </a:r>
          </a:p>
          <a:p>
            <a:r>
              <a:rPr lang="en-US" dirty="0" smtClean="0">
                <a:effectLst/>
              </a:rPr>
              <a:t>0.8068949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linearMod</a:t>
            </a:r>
            <a:r>
              <a:rPr lang="en-US" dirty="0" smtClean="0"/>
              <a:t> &lt;- lm(</a:t>
            </a:r>
            <a:r>
              <a:rPr lang="en-US" dirty="0" err="1" smtClean="0"/>
              <a:t>dist</a:t>
            </a:r>
            <a:r>
              <a:rPr lang="en-US" dirty="0" smtClean="0"/>
              <a:t> ~ speed, data=cars) </a:t>
            </a:r>
          </a:p>
          <a:p>
            <a:r>
              <a:rPr lang="en-US" dirty="0" smtClean="0"/>
              <a:t>&gt; print(</a:t>
            </a:r>
            <a:r>
              <a:rPr lang="en-US" dirty="0" err="1" smtClean="0"/>
              <a:t>linearMod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Call:</a:t>
            </a:r>
          </a:p>
          <a:p>
            <a:r>
              <a:rPr lang="en-US" dirty="0" smtClean="0"/>
              <a:t>lm(formula = </a:t>
            </a:r>
            <a:r>
              <a:rPr lang="en-US" dirty="0" err="1" smtClean="0"/>
              <a:t>dist</a:t>
            </a:r>
            <a:r>
              <a:rPr lang="en-US" dirty="0" smtClean="0"/>
              <a:t> ~ speed, data = cars)</a:t>
            </a:r>
          </a:p>
          <a:p>
            <a:endParaRPr lang="en-US" dirty="0" smtClean="0"/>
          </a:p>
          <a:p>
            <a:r>
              <a:rPr lang="en-US" b="1" dirty="0" smtClean="0"/>
              <a:t>Coefficients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(Intercept)        speed  </a:t>
            </a:r>
          </a:p>
          <a:p>
            <a:r>
              <a:rPr lang="en-US" dirty="0" smtClean="0"/>
              <a:t>    -17.579        3.932  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/>
              <a:t>summary</a:t>
            </a:r>
            <a:r>
              <a:rPr lang="en-US" dirty="0" smtClean="0"/>
              <a:t>(</a:t>
            </a:r>
            <a:r>
              <a:rPr lang="en-US" dirty="0" err="1" smtClean="0"/>
              <a:t>linearMod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m(formula,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6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Intercept</a:t>
            </a:r>
            <a:r>
              <a:rPr lang="en-US" dirty="0"/>
              <a:t>: -17.579, </a:t>
            </a:r>
            <a:r>
              <a:rPr lang="en-US" i="1" dirty="0"/>
              <a:t>speed</a:t>
            </a:r>
            <a:r>
              <a:rPr lang="en-US" dirty="0"/>
              <a:t>: 3.932 These are also called the beta coefficients. In other words, 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err="1"/>
              <a:t>dist</a:t>
            </a:r>
            <a:r>
              <a:rPr lang="en-US" b="1" dirty="0"/>
              <a:t> = </a:t>
            </a:r>
            <a:r>
              <a:rPr lang="en-US" b="1" i="1" dirty="0"/>
              <a:t>Intercept</a:t>
            </a:r>
            <a:r>
              <a:rPr lang="en-US" b="1" dirty="0"/>
              <a:t> + (</a:t>
            </a:r>
            <a:r>
              <a:rPr lang="el-GR" b="1" i="1" dirty="0"/>
              <a:t>β</a:t>
            </a:r>
            <a:r>
              <a:rPr lang="el-GR" b="1" dirty="0"/>
              <a:t> ∗ </a:t>
            </a:r>
            <a:r>
              <a:rPr lang="en-US" b="1" i="1" dirty="0"/>
              <a:t>speed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=&gt; </a:t>
            </a:r>
            <a:r>
              <a:rPr lang="en-US" dirty="0" err="1"/>
              <a:t>dist</a:t>
            </a:r>
            <a:r>
              <a:rPr lang="en-US" dirty="0"/>
              <a:t> = −17.579 + 3.932∗speed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r>
              <a:rPr lang="en-US" b="1" dirty="0" smtClean="0"/>
              <a:t> distance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speed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3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</a:p>
          <a:p>
            <a:r>
              <a:rPr lang="en-US" dirty="0" smtClean="0"/>
              <a:t>T- value</a:t>
            </a:r>
          </a:p>
          <a:p>
            <a:r>
              <a:rPr lang="en-US" dirty="0" smtClean="0"/>
              <a:t>F Value</a:t>
            </a:r>
          </a:p>
          <a:p>
            <a:r>
              <a:rPr lang="en-US" dirty="0" smtClean="0"/>
              <a:t>R-Squared and </a:t>
            </a:r>
            <a:r>
              <a:rPr lang="en-US" dirty="0" err="1" smtClean="0"/>
              <a:t>Adj</a:t>
            </a:r>
            <a:r>
              <a:rPr lang="en-US" dirty="0" smtClean="0"/>
              <a:t> R-Squared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information in a data is the total variation it contains, remember?. What R-Squared tells us is the </a:t>
            </a:r>
            <a:r>
              <a:rPr lang="en-US" b="1" dirty="0"/>
              <a:t>proportion of variation </a:t>
            </a:r>
            <a:r>
              <a:rPr lang="en-US" dirty="0"/>
              <a:t>in the dependent (response) variable that has been explained by </a:t>
            </a:r>
            <a:r>
              <a:rPr lang="en-US" dirty="0" smtClean="0"/>
              <a:t>this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RSS is good model, </a:t>
            </a:r>
            <a:r>
              <a:rPr lang="en-US" dirty="0" err="1" smtClean="0"/>
              <a:t>ofcourse</a:t>
            </a:r>
            <a:r>
              <a:rPr lang="en-US" dirty="0" smtClean="0"/>
              <a:t> not always 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509588"/>
            <a:ext cx="7724775" cy="583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09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Model, one has to test data with equation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Linear 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 Create Training and Test data -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set.seed</a:t>
            </a:r>
            <a:r>
              <a:rPr lang="en-US" b="1" dirty="0" smtClean="0">
                <a:solidFill>
                  <a:srgbClr val="FF0000"/>
                </a:solidFill>
              </a:rPr>
              <a:t>(100)  </a:t>
            </a:r>
            <a:r>
              <a:rPr lang="en-US" dirty="0" smtClean="0"/>
              <a:t># setting seed to reproduce results of random sampling</a:t>
            </a:r>
          </a:p>
          <a:p>
            <a:r>
              <a:rPr lang="en-US" dirty="0" err="1" smtClean="0"/>
              <a:t>trainingRowIndex</a:t>
            </a:r>
            <a:r>
              <a:rPr lang="en-US" dirty="0" smtClean="0"/>
              <a:t> &lt;- sample(1:nrow(cars), 0.8*</a:t>
            </a:r>
            <a:r>
              <a:rPr lang="en-US" dirty="0" err="1" smtClean="0"/>
              <a:t>nrow</a:t>
            </a:r>
            <a:r>
              <a:rPr lang="en-US" dirty="0" smtClean="0"/>
              <a:t>(cars))  # row indices for training data</a:t>
            </a:r>
          </a:p>
          <a:p>
            <a:r>
              <a:rPr lang="en-US" dirty="0" err="1" smtClean="0"/>
              <a:t>trainingData</a:t>
            </a:r>
            <a:r>
              <a:rPr lang="en-US" dirty="0" smtClean="0"/>
              <a:t> &lt;- cars[</a:t>
            </a:r>
            <a:r>
              <a:rPr lang="en-US" dirty="0" err="1" smtClean="0"/>
              <a:t>trainingRowIndex</a:t>
            </a:r>
            <a:r>
              <a:rPr lang="en-US" dirty="0" smtClean="0"/>
              <a:t>, ]  # model training data</a:t>
            </a:r>
          </a:p>
          <a:p>
            <a:r>
              <a:rPr lang="en-US" dirty="0" err="1" smtClean="0"/>
              <a:t>testData</a:t>
            </a:r>
            <a:r>
              <a:rPr lang="en-US" dirty="0" smtClean="0"/>
              <a:t>  &lt;- cars[-</a:t>
            </a:r>
            <a:r>
              <a:rPr lang="en-US" dirty="0" err="1" smtClean="0"/>
              <a:t>trainingRowIndex</a:t>
            </a:r>
            <a:r>
              <a:rPr lang="en-US" dirty="0" smtClean="0"/>
              <a:t>, ]   # test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Build the model on training data -</a:t>
            </a:r>
          </a:p>
          <a:p>
            <a:r>
              <a:rPr lang="en-US" dirty="0" err="1" smtClean="0"/>
              <a:t>lmMod</a:t>
            </a:r>
            <a:r>
              <a:rPr lang="en-US" dirty="0" smtClean="0"/>
              <a:t> &lt;- lm(</a:t>
            </a:r>
            <a:r>
              <a:rPr lang="en-US" dirty="0" err="1" smtClean="0"/>
              <a:t>dist</a:t>
            </a:r>
            <a:r>
              <a:rPr lang="en-US" dirty="0" smtClean="0"/>
              <a:t> ~ speed, data=</a:t>
            </a:r>
            <a:r>
              <a:rPr lang="en-US" dirty="0" err="1" smtClean="0"/>
              <a:t>trainingData</a:t>
            </a:r>
            <a:r>
              <a:rPr lang="en-US" dirty="0" smtClean="0"/>
              <a:t>)  # build the model</a:t>
            </a:r>
          </a:p>
          <a:p>
            <a:r>
              <a:rPr lang="en-US" dirty="0" err="1" smtClean="0"/>
              <a:t>distPred</a:t>
            </a:r>
            <a:r>
              <a:rPr lang="en-US" dirty="0" smtClean="0"/>
              <a:t> &lt;- predict(</a:t>
            </a:r>
            <a:r>
              <a:rPr lang="en-US" dirty="0" err="1" smtClean="0"/>
              <a:t>lmMod</a:t>
            </a:r>
            <a:r>
              <a:rPr lang="en-US" dirty="0" smtClean="0"/>
              <a:t>, </a:t>
            </a:r>
            <a:r>
              <a:rPr lang="en-US" dirty="0" err="1" smtClean="0"/>
              <a:t>testData</a:t>
            </a:r>
            <a:r>
              <a:rPr lang="en-US" dirty="0" smtClean="0"/>
              <a:t>)  # predict distance</a:t>
            </a:r>
          </a:p>
          <a:p>
            <a:endParaRPr lang="en-US" dirty="0" smtClean="0"/>
          </a:p>
          <a:p>
            <a:r>
              <a:rPr lang="en-US" dirty="0" smtClean="0"/>
              <a:t>summary (</a:t>
            </a:r>
            <a:r>
              <a:rPr lang="en-US" dirty="0" err="1" smtClean="0"/>
              <a:t>lmMod</a:t>
            </a:r>
            <a:r>
              <a:rPr lang="en-US" dirty="0" smtClean="0"/>
              <a:t>)  # model summary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used to </a:t>
            </a:r>
            <a:r>
              <a:rPr lang="en-US" i="1" dirty="0"/>
              <a:t>predict the value of an outcome variable Y</a:t>
            </a:r>
            <a:r>
              <a:rPr lang="en-US" dirty="0"/>
              <a:t> based on one or more </a:t>
            </a:r>
            <a:r>
              <a:rPr lang="en-US" b="1" dirty="0"/>
              <a:t>input predictor variables </a:t>
            </a:r>
            <a:r>
              <a:rPr lang="en-US" b="1" i="1" dirty="0"/>
              <a:t>X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Find – Y</a:t>
            </a:r>
          </a:p>
          <a:p>
            <a:r>
              <a:rPr lang="en-US" b="1" dirty="0" smtClean="0"/>
              <a:t>From X1,X2, ..</a:t>
            </a:r>
            <a:r>
              <a:rPr lang="en-US" b="1" dirty="0" err="1" smtClean="0"/>
              <a:t>Xn</a:t>
            </a:r>
            <a:endParaRPr lang="en-US" b="1" dirty="0" smtClean="0"/>
          </a:p>
          <a:p>
            <a:r>
              <a:rPr lang="en-US" i="1" dirty="0"/>
              <a:t>Y</a:t>
            </a:r>
            <a:r>
              <a:rPr lang="en-US" dirty="0"/>
              <a:t> = </a:t>
            </a:r>
            <a:r>
              <a:rPr lang="el-GR" i="1" dirty="0"/>
              <a:t>β</a:t>
            </a:r>
            <a:r>
              <a:rPr lang="el-GR" baseline="-25000" dirty="0"/>
              <a:t>1</a:t>
            </a:r>
            <a:r>
              <a:rPr lang="el-GR" dirty="0"/>
              <a:t> + </a:t>
            </a:r>
            <a:r>
              <a:rPr lang="el-GR" i="1" dirty="0"/>
              <a:t>β</a:t>
            </a:r>
            <a:r>
              <a:rPr lang="el-GR" baseline="-25000" dirty="0"/>
              <a:t>2</a:t>
            </a:r>
            <a:r>
              <a:rPr lang="en-US" i="1" dirty="0"/>
              <a:t>X</a:t>
            </a:r>
            <a:r>
              <a:rPr lang="en-US" dirty="0"/>
              <a:t> + </a:t>
            </a:r>
            <a:r>
              <a:rPr lang="el-GR" i="1" dirty="0"/>
              <a:t>ϵ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 summary (</a:t>
            </a:r>
            <a:r>
              <a:rPr lang="en-US" b="1" dirty="0" err="1" smtClean="0">
                <a:solidFill>
                  <a:srgbClr val="FF0000"/>
                </a:solidFill>
              </a:rPr>
              <a:t>lmMod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Call:</a:t>
            </a:r>
          </a:p>
          <a:p>
            <a:r>
              <a:rPr lang="en-US" dirty="0" smtClean="0"/>
              <a:t>lm(formula = </a:t>
            </a:r>
            <a:r>
              <a:rPr lang="en-US" dirty="0" err="1" smtClean="0"/>
              <a:t>dist</a:t>
            </a:r>
            <a:r>
              <a:rPr lang="en-US" dirty="0" smtClean="0"/>
              <a:t> ~ speed, data = </a:t>
            </a:r>
            <a:r>
              <a:rPr lang="en-US" dirty="0" err="1" smtClean="0"/>
              <a:t>trainingData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Residuals:</a:t>
            </a:r>
          </a:p>
          <a:p>
            <a:r>
              <a:rPr lang="en-US" dirty="0" smtClean="0"/>
              <a:t>    Min      1Q  Median      3Q     Max </a:t>
            </a:r>
          </a:p>
          <a:p>
            <a:r>
              <a:rPr lang="en-US" dirty="0" smtClean="0"/>
              <a:t>-23.350 -10.771  -2.137   9.255  42.231 </a:t>
            </a:r>
          </a:p>
          <a:p>
            <a:endParaRPr lang="en-US" dirty="0" smtClean="0"/>
          </a:p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 </a:t>
            </a:r>
          </a:p>
          <a:p>
            <a:r>
              <a:rPr lang="en-US" dirty="0" smtClean="0"/>
              <a:t>(Intercept)  -22.657      7.999  -2.833  0.00735 ** </a:t>
            </a:r>
          </a:p>
          <a:p>
            <a:r>
              <a:rPr lang="en-US" dirty="0" smtClean="0"/>
              <a:t>speed          4.316      0.487   8.863 8.73e-11 ***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endParaRPr lang="en-US" dirty="0" smtClean="0"/>
          </a:p>
          <a:p>
            <a:r>
              <a:rPr lang="en-US" dirty="0" smtClean="0"/>
              <a:t>Residual standard error: 15.84 on 38 degrees of freedom</a:t>
            </a:r>
          </a:p>
          <a:p>
            <a:r>
              <a:rPr lang="en-US" dirty="0" smtClean="0"/>
              <a:t>Multiple R-squared:  0.674,	Adjusted R-squared:  0.6654 </a:t>
            </a:r>
          </a:p>
          <a:p>
            <a:r>
              <a:rPr lang="en-US" dirty="0" smtClean="0"/>
              <a:t>F-statistic: 78.56 on 1 and 38 DF,  p-value: 8.734e-11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&gt; print(</a:t>
            </a:r>
            <a:r>
              <a:rPr lang="en-US" b="1" dirty="0" err="1" smtClean="0">
                <a:solidFill>
                  <a:srgbClr val="FF0000"/>
                </a:solidFill>
              </a:rPr>
              <a:t>distPred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        1         4         8        20        26        31        37        39        40        42 </a:t>
            </a:r>
          </a:p>
          <a:p>
            <a:r>
              <a:rPr lang="en-US" dirty="0" smtClean="0"/>
              <a:t>-5.392776  7.555787 20.504349 37.769100 42.085287 50.717663 59.350038 63.666225 63.666225 63.666225 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Calculate prediction accuracy and error rates</a:t>
            </a:r>
          </a:p>
          <a:p>
            <a:r>
              <a:rPr lang="en-US" dirty="0" err="1" smtClean="0"/>
              <a:t>actuals_preds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cbind</a:t>
            </a:r>
            <a:r>
              <a:rPr lang="en-US" dirty="0" smtClean="0"/>
              <a:t>(actuals=</a:t>
            </a:r>
            <a:r>
              <a:rPr lang="en-US" dirty="0" err="1" smtClean="0"/>
              <a:t>testData$dist</a:t>
            </a:r>
            <a:r>
              <a:rPr lang="en-US" dirty="0" smtClean="0"/>
              <a:t>, </a:t>
            </a:r>
            <a:r>
              <a:rPr lang="en-US" dirty="0" err="1" smtClean="0"/>
              <a:t>predicteds</a:t>
            </a:r>
            <a:r>
              <a:rPr lang="en-US" dirty="0" smtClean="0"/>
              <a:t>=</a:t>
            </a:r>
            <a:r>
              <a:rPr lang="en-US" dirty="0" err="1" smtClean="0"/>
              <a:t>distPred</a:t>
            </a:r>
            <a:r>
              <a:rPr lang="en-US" dirty="0" smtClean="0"/>
              <a:t>))  # make </a:t>
            </a:r>
            <a:r>
              <a:rPr lang="en-US" dirty="0" err="1" smtClean="0"/>
              <a:t>actuals_predicteds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correlation_accuracy</a:t>
            </a:r>
            <a:r>
              <a:rPr lang="en-US" dirty="0" smtClean="0"/>
              <a:t> &lt;- </a:t>
            </a:r>
            <a:r>
              <a:rPr lang="en-US" dirty="0" err="1" smtClean="0"/>
              <a:t>cor</a:t>
            </a:r>
            <a:r>
              <a:rPr lang="en-US" dirty="0" smtClean="0"/>
              <a:t>(</a:t>
            </a:r>
            <a:r>
              <a:rPr lang="en-US" dirty="0" err="1" smtClean="0"/>
              <a:t>actuals_preds</a:t>
            </a:r>
            <a:r>
              <a:rPr lang="en-US" dirty="0" smtClean="0"/>
              <a:t>)  # 82.7%</a:t>
            </a:r>
          </a:p>
          <a:p>
            <a:r>
              <a:rPr lang="en-US" dirty="0" smtClean="0"/>
              <a:t>head(</a:t>
            </a:r>
            <a:r>
              <a:rPr lang="en-US" dirty="0" err="1" smtClean="0"/>
              <a:t>actuals_preds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min_max_accuracy</a:t>
            </a:r>
            <a:r>
              <a:rPr lang="en-US" dirty="0" smtClean="0"/>
              <a:t> &lt;- mean(apply(</a:t>
            </a:r>
            <a:r>
              <a:rPr lang="en-US" dirty="0" err="1" smtClean="0"/>
              <a:t>actuals_preds</a:t>
            </a:r>
            <a:r>
              <a:rPr lang="en-US" dirty="0" smtClean="0"/>
              <a:t>, 1, min) / apply(</a:t>
            </a:r>
            <a:r>
              <a:rPr lang="en-US" dirty="0" err="1" smtClean="0"/>
              <a:t>actuals_preds</a:t>
            </a:r>
            <a:r>
              <a:rPr lang="en-US" dirty="0" smtClean="0"/>
              <a:t>, 1, max)) </a:t>
            </a:r>
          </a:p>
          <a:p>
            <a:r>
              <a:rPr lang="en-US" dirty="0" smtClean="0"/>
              <a:t>&gt; print(</a:t>
            </a:r>
            <a:r>
              <a:rPr lang="en-US" dirty="0" err="1" smtClean="0"/>
              <a:t>min_max_accuracy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0.3800489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mape</a:t>
            </a:r>
            <a:r>
              <a:rPr lang="en-US" dirty="0" smtClean="0"/>
              <a:t> &lt;- mean(abs((</a:t>
            </a:r>
            <a:r>
              <a:rPr lang="en-US" dirty="0" err="1" smtClean="0"/>
              <a:t>actuals_preds$predicteds</a:t>
            </a:r>
            <a:r>
              <a:rPr lang="en-US" dirty="0" smtClean="0"/>
              <a:t> - </a:t>
            </a:r>
            <a:r>
              <a:rPr lang="en-US" dirty="0" err="1" smtClean="0"/>
              <a:t>actuals_preds$actuals</a:t>
            </a:r>
            <a:r>
              <a:rPr lang="en-US" dirty="0" smtClean="0"/>
              <a:t>))/</a:t>
            </a:r>
            <a:r>
              <a:rPr lang="en-US" dirty="0" err="1" smtClean="0"/>
              <a:t>actuals_preds$actuals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library(DAAG)</a:t>
            </a:r>
          </a:p>
          <a:p>
            <a:r>
              <a:rPr lang="en-US" dirty="0" err="1" smtClean="0"/>
              <a:t>cvResults</a:t>
            </a:r>
            <a:r>
              <a:rPr lang="en-US" dirty="0" smtClean="0"/>
              <a:t> &lt;- </a:t>
            </a:r>
            <a:r>
              <a:rPr lang="en-US" dirty="0" err="1" smtClean="0"/>
              <a:t>suppressWarnings</a:t>
            </a:r>
            <a:r>
              <a:rPr lang="en-US" dirty="0" smtClean="0"/>
              <a:t>(</a:t>
            </a:r>
            <a:r>
              <a:rPr lang="en-US" dirty="0" err="1" smtClean="0"/>
              <a:t>CVlm</a:t>
            </a:r>
            <a:r>
              <a:rPr lang="en-US" dirty="0" smtClean="0"/>
              <a:t>(data=cars, </a:t>
            </a:r>
            <a:r>
              <a:rPr lang="en-US" dirty="0" err="1" smtClean="0"/>
              <a:t>form.lm</a:t>
            </a:r>
            <a:r>
              <a:rPr lang="en-US" dirty="0" smtClean="0"/>
              <a:t>=</a:t>
            </a:r>
            <a:r>
              <a:rPr lang="en-US" dirty="0" err="1" smtClean="0"/>
              <a:t>dist</a:t>
            </a:r>
            <a:r>
              <a:rPr lang="en-US" dirty="0" smtClean="0"/>
              <a:t> ~ speed, m=5, dots=FALSE, seed=29, </a:t>
            </a:r>
            <a:r>
              <a:rPr lang="en-US" dirty="0" err="1" smtClean="0"/>
              <a:t>legend.pos</a:t>
            </a:r>
            <a:r>
              <a:rPr lang="en-US" dirty="0" smtClean="0"/>
              <a:t>="</a:t>
            </a:r>
            <a:r>
              <a:rPr lang="en-US" dirty="0" err="1" smtClean="0"/>
              <a:t>topleft</a:t>
            </a:r>
            <a:r>
              <a:rPr lang="en-US" dirty="0" smtClean="0"/>
              <a:t>",  </a:t>
            </a:r>
            <a:r>
              <a:rPr lang="en-US" dirty="0" err="1" smtClean="0"/>
              <a:t>printit</a:t>
            </a:r>
            <a:r>
              <a:rPr lang="en-US" dirty="0" smtClean="0"/>
              <a:t>=FALSE))</a:t>
            </a:r>
          </a:p>
          <a:p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 err="1" smtClean="0"/>
              <a:t>cvResults</a:t>
            </a:r>
            <a:r>
              <a:rPr lang="en-US" dirty="0" smtClean="0"/>
              <a:t>, '</a:t>
            </a:r>
            <a:r>
              <a:rPr lang="en-US" dirty="0" err="1" smtClean="0"/>
              <a:t>ms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8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Cross-Validation For Linear </a:t>
            </a:r>
            <a:r>
              <a:rPr lang="en-US" b="1" dirty="0" smtClean="0"/>
              <a:t>Regression</a:t>
            </a:r>
          </a:p>
          <a:p>
            <a:endParaRPr lang="en-US" b="1" dirty="0"/>
          </a:p>
          <a:p>
            <a:r>
              <a:rPr lang="en-US" b="1" dirty="0" smtClean="0"/>
              <a:t>library(DAAG)</a:t>
            </a:r>
          </a:p>
          <a:p>
            <a:r>
              <a:rPr lang="en-US" b="1" dirty="0" err="1" smtClean="0"/>
              <a:t>cvResults</a:t>
            </a:r>
            <a:r>
              <a:rPr lang="en-US" b="1" dirty="0" smtClean="0"/>
              <a:t> &lt;- </a:t>
            </a:r>
            <a:r>
              <a:rPr lang="en-US" b="1" dirty="0" err="1" smtClean="0"/>
              <a:t>suppressWarnings</a:t>
            </a:r>
            <a:r>
              <a:rPr lang="en-US" b="1" dirty="0" smtClean="0"/>
              <a:t>(</a:t>
            </a:r>
            <a:r>
              <a:rPr lang="en-US" b="1" dirty="0" err="1" smtClean="0"/>
              <a:t>CVlm</a:t>
            </a:r>
            <a:r>
              <a:rPr lang="en-US" b="1" dirty="0" smtClean="0"/>
              <a:t>(data=cars, </a:t>
            </a:r>
            <a:r>
              <a:rPr lang="en-US" b="1" dirty="0" err="1" smtClean="0"/>
              <a:t>form.lm</a:t>
            </a:r>
            <a:r>
              <a:rPr lang="en-US" b="1" dirty="0" smtClean="0"/>
              <a:t>=</a:t>
            </a:r>
            <a:r>
              <a:rPr lang="en-US" b="1" dirty="0" err="1" smtClean="0"/>
              <a:t>dist</a:t>
            </a:r>
            <a:r>
              <a:rPr lang="en-US" b="1" dirty="0" smtClean="0"/>
              <a:t> ~ speed, m=5, dots=FALSE, seed=29, </a:t>
            </a:r>
            <a:r>
              <a:rPr lang="en-US" b="1" dirty="0" err="1" smtClean="0"/>
              <a:t>legend.pos</a:t>
            </a:r>
            <a:r>
              <a:rPr lang="en-US" b="1" dirty="0" smtClean="0"/>
              <a:t>="</a:t>
            </a:r>
            <a:r>
              <a:rPr lang="en-US" b="1" dirty="0" err="1" smtClean="0"/>
              <a:t>topleft</a:t>
            </a:r>
            <a:r>
              <a:rPr lang="en-US" b="1" dirty="0" smtClean="0"/>
              <a:t>",  </a:t>
            </a:r>
            <a:r>
              <a:rPr lang="en-US" b="1" dirty="0" err="1" smtClean="0"/>
              <a:t>printit</a:t>
            </a:r>
            <a:r>
              <a:rPr lang="en-US" b="1" dirty="0" smtClean="0"/>
              <a:t>=FALSE));  </a:t>
            </a:r>
          </a:p>
          <a:p>
            <a:r>
              <a:rPr lang="en-US" b="1" dirty="0" smtClean="0"/>
              <a:t># performs the CV</a:t>
            </a:r>
          </a:p>
          <a:p>
            <a:r>
              <a:rPr lang="en-US" b="1" dirty="0" err="1" smtClean="0"/>
              <a:t>attr</a:t>
            </a:r>
            <a:r>
              <a:rPr lang="en-US" b="1" dirty="0" smtClean="0"/>
              <a:t>(</a:t>
            </a:r>
            <a:r>
              <a:rPr lang="en-US" b="1" dirty="0" err="1" smtClean="0"/>
              <a:t>cvResults</a:t>
            </a:r>
            <a:r>
              <a:rPr lang="en-US" b="1" dirty="0" smtClean="0"/>
              <a:t>, '</a:t>
            </a:r>
            <a:r>
              <a:rPr lang="en-US" b="1" dirty="0" err="1" smtClean="0"/>
              <a:t>ms</a:t>
            </a:r>
            <a:r>
              <a:rPr lang="en-US" b="1" dirty="0" smtClean="0"/>
              <a:t>')  # =&gt; 251.2783 mean squared error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CVlm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0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plot(</a:t>
            </a:r>
            <a:r>
              <a:rPr lang="en-US" dirty="0" err="1" smtClean="0"/>
              <a:t>dist</a:t>
            </a:r>
            <a:r>
              <a:rPr lang="en-US" dirty="0" smtClean="0"/>
              <a:t> ~ </a:t>
            </a:r>
            <a:r>
              <a:rPr lang="en-US" dirty="0" err="1" smtClean="0"/>
              <a:t>speed,col</a:t>
            </a:r>
            <a:r>
              <a:rPr lang="en-US" dirty="0" smtClean="0"/>
              <a:t> = "</a:t>
            </a:r>
            <a:r>
              <a:rPr lang="en-US" dirty="0" err="1" smtClean="0"/>
              <a:t>blue",main</a:t>
            </a:r>
            <a:r>
              <a:rPr lang="en-US" dirty="0" smtClean="0"/>
              <a:t> = "Height &amp; Weight Regression")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abline</a:t>
            </a:r>
            <a:r>
              <a:rPr lang="en-US" dirty="0" smtClean="0"/>
              <a:t>(lm(</a:t>
            </a:r>
            <a:r>
              <a:rPr lang="en-US" dirty="0" err="1" smtClean="0"/>
              <a:t>dist~speed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</a:p>
          <a:p>
            <a:r>
              <a:rPr lang="en-US" smtClean="0"/>
              <a:t>Multiple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establish </a:t>
            </a:r>
            <a:r>
              <a:rPr lang="en-US" b="1" dirty="0"/>
              <a:t>a linear relationship </a:t>
            </a:r>
            <a:r>
              <a:rPr lang="en-US" dirty="0"/>
              <a:t>(a mathematical formula) </a:t>
            </a:r>
            <a:r>
              <a:rPr lang="en-US" b="1" dirty="0"/>
              <a:t>between the predictor variable(s) and the response variable</a:t>
            </a:r>
            <a:r>
              <a:rPr lang="en-US" dirty="0"/>
              <a:t>, so that, we can use this formula to estimate the value of the response </a:t>
            </a:r>
            <a:r>
              <a:rPr lang="en-US" i="1" dirty="0"/>
              <a:t>Y</a:t>
            </a:r>
            <a:r>
              <a:rPr lang="en-US" dirty="0"/>
              <a:t>, when only the predictors (</a:t>
            </a:r>
            <a:r>
              <a:rPr lang="en-US" i="1" dirty="0" err="1"/>
              <a:t>Xs</a:t>
            </a:r>
            <a:r>
              <a:rPr lang="en-US" dirty="0"/>
              <a:t>) values are known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Predictor Variable ( </a:t>
            </a:r>
            <a:r>
              <a:rPr lang="en-US" dirty="0" err="1" smtClean="0"/>
              <a:t>Xs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Response Variable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824038"/>
            <a:ext cx="46577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0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Scatter </a:t>
            </a:r>
            <a:r>
              <a:rPr lang="en-US" b="1" dirty="0"/>
              <a:t>plot</a:t>
            </a:r>
            <a:r>
              <a:rPr lang="en-US" dirty="0" smtClean="0"/>
              <a:t>:</a:t>
            </a:r>
          </a:p>
          <a:p>
            <a:r>
              <a:rPr lang="en-US" b="1" dirty="0"/>
              <a:t>Box plot</a:t>
            </a:r>
            <a:r>
              <a:rPr lang="en-US" dirty="0" smtClean="0"/>
              <a:t>:</a:t>
            </a:r>
          </a:p>
          <a:p>
            <a:r>
              <a:rPr lang="en-US" b="1" dirty="0"/>
              <a:t>Density plot</a:t>
            </a:r>
            <a:r>
              <a:rPr lang="en-US" dirty="0"/>
              <a:t>: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Analysis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head(cars)</a:t>
            </a:r>
          </a:p>
          <a:p>
            <a:endParaRPr lang="en-US" dirty="0"/>
          </a:p>
          <a:p>
            <a:r>
              <a:rPr lang="en-US" dirty="0" smtClean="0"/>
              <a:t>Plot Speed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Dist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scatter.smooth</a:t>
            </a:r>
            <a:r>
              <a:rPr lang="en-US" dirty="0" smtClean="0"/>
              <a:t>(x=</a:t>
            </a:r>
            <a:r>
              <a:rPr lang="en-US" dirty="0" err="1" smtClean="0"/>
              <a:t>cars$speed</a:t>
            </a:r>
            <a:r>
              <a:rPr lang="en-US" dirty="0" smtClean="0"/>
              <a:t>, y=</a:t>
            </a:r>
            <a:r>
              <a:rPr lang="en-US" dirty="0" err="1" smtClean="0"/>
              <a:t>cars$dist</a:t>
            </a:r>
            <a:r>
              <a:rPr lang="en-US" dirty="0" smtClean="0"/>
              <a:t>, main="</a:t>
            </a:r>
            <a:r>
              <a:rPr lang="en-US" dirty="0" err="1" smtClean="0"/>
              <a:t>Dist</a:t>
            </a:r>
            <a:r>
              <a:rPr lang="en-US" dirty="0" smtClean="0"/>
              <a:t> ~ Speed")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par(</a:t>
            </a:r>
            <a:r>
              <a:rPr lang="en-US" dirty="0" err="1" smtClean="0"/>
              <a:t>mfrow</a:t>
            </a:r>
            <a:r>
              <a:rPr lang="en-US" dirty="0" smtClean="0"/>
              <a:t>=c(1, 2))  # divide graph area in 2 columns</a:t>
            </a:r>
          </a:p>
          <a:p>
            <a:r>
              <a:rPr lang="en-US" dirty="0" smtClean="0"/>
              <a:t>&gt; boxplot(</a:t>
            </a:r>
            <a:r>
              <a:rPr lang="en-US" dirty="0" err="1" smtClean="0"/>
              <a:t>cars$speed</a:t>
            </a:r>
            <a:r>
              <a:rPr lang="en-US" dirty="0" smtClean="0"/>
              <a:t>, main="Speed", sub=paste("Outlier rows: ", </a:t>
            </a:r>
            <a:r>
              <a:rPr lang="en-US" dirty="0" err="1" smtClean="0"/>
              <a:t>boxplot.stats</a:t>
            </a:r>
            <a:r>
              <a:rPr lang="en-US" dirty="0" smtClean="0"/>
              <a:t>(</a:t>
            </a:r>
            <a:r>
              <a:rPr lang="en-US" dirty="0" err="1" smtClean="0"/>
              <a:t>cars$speed</a:t>
            </a:r>
            <a:r>
              <a:rPr lang="en-US" dirty="0" smtClean="0"/>
              <a:t>)$out))</a:t>
            </a:r>
          </a:p>
          <a:p>
            <a:r>
              <a:rPr lang="en-US" dirty="0" smtClean="0"/>
              <a:t>&gt; boxplot(</a:t>
            </a:r>
            <a:r>
              <a:rPr lang="en-US" dirty="0" err="1" smtClean="0"/>
              <a:t>cars$dist</a:t>
            </a:r>
            <a:r>
              <a:rPr lang="en-US" dirty="0" smtClean="0"/>
              <a:t>, main="Distance", sub=paste("Outlier rows: ", </a:t>
            </a:r>
            <a:r>
              <a:rPr lang="en-US" dirty="0" err="1" smtClean="0"/>
              <a:t>boxplot.stats</a:t>
            </a:r>
            <a:r>
              <a:rPr lang="en-US" dirty="0" smtClean="0"/>
              <a:t>(</a:t>
            </a:r>
            <a:r>
              <a:rPr lang="en-US" dirty="0" err="1" smtClean="0"/>
              <a:t>cars$dist</a:t>
            </a:r>
            <a:r>
              <a:rPr lang="en-US" dirty="0" smtClean="0"/>
              <a:t>)$out))  # box plot for 'distance'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BoxPlot</a:t>
            </a:r>
            <a:r>
              <a:rPr lang="en-US" dirty="0"/>
              <a:t> – Check for outliers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if the </a:t>
            </a:r>
            <a:r>
              <a:rPr lang="en-US" b="1" dirty="0"/>
              <a:t>response variable is close to </a:t>
            </a:r>
            <a:r>
              <a:rPr lang="en-US" b="1" dirty="0" smtClean="0"/>
              <a:t>normality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278</TotalTime>
  <Words>693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Grid</vt:lpstr>
      <vt:lpstr>R</vt:lpstr>
      <vt:lpstr>PowerPoint Presentation</vt:lpstr>
      <vt:lpstr>PowerPoint Presentation</vt:lpstr>
      <vt:lpstr>PowerPoint Presentation</vt:lpstr>
      <vt:lpstr>Graphical Analysis </vt:lpstr>
      <vt:lpstr>PowerPoint Presentation</vt:lpstr>
      <vt:lpstr>BoxPlot – Check for outliers </vt:lpstr>
      <vt:lpstr>PowerPoint Presentation</vt:lpstr>
      <vt:lpstr>Density plot</vt:lpstr>
      <vt:lpstr>Density, polygon</vt:lpstr>
      <vt:lpstr>PowerPoint Presentation</vt:lpstr>
      <vt:lpstr>correlation</vt:lpstr>
      <vt:lpstr>lm(formula, data)</vt:lpstr>
      <vt:lpstr>Find distance from speed</vt:lpstr>
      <vt:lpstr>PowerPoint Presentation</vt:lpstr>
      <vt:lpstr>PowerPoint Presentation</vt:lpstr>
      <vt:lpstr>PowerPoint Presentation</vt:lpstr>
      <vt:lpstr>Predicting Linear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CVlm()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31</cp:revision>
  <dcterms:created xsi:type="dcterms:W3CDTF">2018-06-14T13:50:54Z</dcterms:created>
  <dcterms:modified xsi:type="dcterms:W3CDTF">2018-06-30T16:31:40Z</dcterms:modified>
</cp:coreProperties>
</file>