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AEE3668-A865-4925-BC75-4B0E207AEE9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62F209C-DE3D-4EFD-9898-1E0EB7ED3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lynomial" TargetMode="External"/><Relationship Id="rId3" Type="http://schemas.openxmlformats.org/officeDocument/2006/relationships/hyperlink" Target="https://en.wikipedia.org/wiki/Quantity" TargetMode="External"/><Relationship Id="rId7" Type="http://schemas.openxmlformats.org/officeDocument/2006/relationships/hyperlink" Target="https://en.wikipedia.org/wiki/Zero_of_a_function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aginary_number" TargetMode="External"/><Relationship Id="rId5" Type="http://schemas.openxmlformats.org/officeDocument/2006/relationships/hyperlink" Target="https://en.wikipedia.org/wiki/Ren%C3%A9_Descartes" TargetMode="External"/><Relationship Id="rId4" Type="http://schemas.openxmlformats.org/officeDocument/2006/relationships/hyperlink" Target="https://en.wikipedia.org/wiki/Line_(geometry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manuals/R-lang.html" TargetMode="External"/><Relationship Id="rId2" Type="http://schemas.openxmlformats.org/officeDocument/2006/relationships/hyperlink" Target="http://cran.r-project.org/doc/manuals/R-lang.html#Consta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660094/whats-the-difference-between-integer-class-and-numeric-class-in-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_number" TargetMode="External"/><Relationship Id="rId2" Type="http://schemas.openxmlformats.org/officeDocument/2006/relationships/hyperlink" Target="https://en.wikipedia.org/wiki/Num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maginary_numb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( Numeric, complex, Integer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 = 1 + 2i  </a:t>
            </a:r>
            <a:endParaRPr lang="en-US" dirty="0" smtClean="0"/>
          </a:p>
          <a:p>
            <a:r>
              <a:rPr lang="en-US" dirty="0" err="1"/>
              <a:t>sqrt</a:t>
            </a:r>
            <a:r>
              <a:rPr lang="en-US" dirty="0"/>
              <a:t>(−1</a:t>
            </a:r>
            <a:r>
              <a:rPr lang="en-US" dirty="0" smtClean="0"/>
              <a:t>)</a:t>
            </a:r>
          </a:p>
          <a:p>
            <a:r>
              <a:rPr lang="en-US" dirty="0"/>
              <a:t>Instead, we have to use the complex value −1 + 0</a:t>
            </a:r>
            <a:r>
              <a:rPr lang="en-US" i="1" dirty="0"/>
              <a:t>i</a:t>
            </a:r>
            <a:r>
              <a:rPr lang="en-US" dirty="0" smtClean="0"/>
              <a:t>.</a:t>
            </a:r>
          </a:p>
          <a:p>
            <a:r>
              <a:rPr lang="en-US" dirty="0" err="1"/>
              <a:t>sqrt</a:t>
            </a:r>
            <a:r>
              <a:rPr lang="en-US" dirty="0"/>
              <a:t>(−</a:t>
            </a:r>
            <a:r>
              <a:rPr lang="en-US" dirty="0" smtClean="0"/>
              <a:t>1+0i)</a:t>
            </a:r>
          </a:p>
          <a:p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as.complex</a:t>
            </a:r>
            <a:r>
              <a:rPr lang="en-US" dirty="0"/>
              <a:t>(−1))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a </a:t>
            </a:r>
            <a:r>
              <a:rPr lang="en-US" b="1" dirty="0"/>
              <a:t>real number</a:t>
            </a:r>
            <a:r>
              <a:rPr lang="en-US" dirty="0"/>
              <a:t> is a value of a </a:t>
            </a:r>
            <a:r>
              <a:rPr lang="en-US" dirty="0">
                <a:hlinkClick r:id="rId3" tooltip="Quantity"/>
              </a:rPr>
              <a:t>continuous quantity</a:t>
            </a:r>
            <a:r>
              <a:rPr lang="en-US" dirty="0"/>
              <a:t> that can represent a distance along a </a:t>
            </a:r>
            <a:r>
              <a:rPr lang="en-US" dirty="0" smtClean="0">
                <a:hlinkClick r:id="rId4" tooltip="Line (geometry)"/>
              </a:rPr>
              <a:t>l</a:t>
            </a:r>
            <a:r>
              <a:rPr lang="en-US" dirty="0">
                <a:hlinkClick r:id="rId4" tooltip="Line (geometry)"/>
              </a:rPr>
              <a:t>ine</a:t>
            </a:r>
            <a:r>
              <a:rPr lang="en-US" dirty="0"/>
              <a:t>. </a:t>
            </a:r>
          </a:p>
          <a:p>
            <a:endParaRPr lang="en-US" dirty="0" smtClean="0">
              <a:hlinkClick r:id="rId4" tooltip="Line (geometry)"/>
            </a:endParaRPr>
          </a:p>
          <a:p>
            <a:r>
              <a:rPr lang="en-US" dirty="0"/>
              <a:t>The adjective</a:t>
            </a:r>
            <a:r>
              <a:rPr lang="en-US" b="1" dirty="0"/>
              <a:t> </a:t>
            </a:r>
            <a:r>
              <a:rPr lang="en-US" b="1" i="1" dirty="0"/>
              <a:t>real</a:t>
            </a:r>
            <a:r>
              <a:rPr lang="en-US" dirty="0"/>
              <a:t> in this context was introduced in the 17th century by </a:t>
            </a:r>
            <a:r>
              <a:rPr lang="en-US" dirty="0">
                <a:hlinkClick r:id="rId5" tooltip="René Descartes"/>
              </a:rPr>
              <a:t>René Descartes</a:t>
            </a:r>
            <a:r>
              <a:rPr lang="en-US" dirty="0"/>
              <a:t>, who distinguished between real and </a:t>
            </a:r>
            <a:r>
              <a:rPr lang="en-US" dirty="0">
                <a:hlinkClick r:id="rId6" tooltip="Imaginary number"/>
              </a:rPr>
              <a:t>imaginary</a:t>
            </a:r>
            <a:r>
              <a:rPr lang="en-US" dirty="0"/>
              <a:t> </a:t>
            </a:r>
            <a:r>
              <a:rPr lang="en-US" dirty="0">
                <a:hlinkClick r:id="rId7" tooltip="Zero of a function"/>
              </a:rPr>
              <a:t>roots</a:t>
            </a:r>
            <a:r>
              <a:rPr lang="en-US" dirty="0"/>
              <a:t> of </a:t>
            </a:r>
            <a:r>
              <a:rPr lang="en-US" dirty="0">
                <a:hlinkClick r:id="rId8" tooltip="Polynomial"/>
              </a:rPr>
              <a:t>polynomials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410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 - &gt; Integer</a:t>
            </a:r>
          </a:p>
          <a:p>
            <a:r>
              <a:rPr lang="en-US" dirty="0" smtClean="0"/>
              <a:t>Rational -&gt; Fractions</a:t>
            </a:r>
          </a:p>
          <a:p>
            <a:endParaRPr lang="en-US" dirty="0"/>
          </a:p>
          <a:p>
            <a:r>
              <a:rPr lang="en-US" dirty="0" smtClean="0"/>
              <a:t>Irrational -&gt;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Sqrt</a:t>
            </a:r>
            <a:r>
              <a:rPr lang="en-US" dirty="0" smtClean="0"/>
              <a:t> of 2,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 </a:t>
            </a:r>
            <a:r>
              <a:rPr lang="en-US" dirty="0">
                <a:hlinkClick r:id="rId2"/>
              </a:rPr>
              <a:t>Constants Section</a:t>
            </a:r>
            <a:r>
              <a:rPr lang="en-US" dirty="0"/>
              <a:t> of the </a:t>
            </a:r>
            <a:r>
              <a:rPr lang="en-US" dirty="0">
                <a:hlinkClick r:id="rId3"/>
              </a:rPr>
              <a:t>R Language Definition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use the ‘L’ suffix to qualify any number with the intent of making it </a:t>
            </a:r>
            <a:r>
              <a:rPr lang="en-US" b="1" dirty="0"/>
              <a:t>an explicit integer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‘0x10L’ creates the integer value 16 from the hexadecimal representation. The constant 1e3L gives 1000 as an integer rather than a numeric value and is equivalent to 1000L. (Note that the ‘L’ is treated as qualifying the term 1e3 and not the 3.)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qualify a value with ‘L’ that is not an integer value, e.g. 1e-3L, we get a warning and the numeric value is created. A warning is also created if there is an unnecessary decimal point in the number, e.g. 1.L.</a:t>
            </a:r>
          </a:p>
        </p:txBody>
      </p:sp>
    </p:spTree>
    <p:extLst>
      <p:ext uri="{BB962C8B-B14F-4D97-AF65-F5344CB8AC3E}">
        <p14:creationId xmlns:p14="http://schemas.microsoft.com/office/powerpoint/2010/main" val="20955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 specifies an integer type, rather than a double that the standard numeric class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1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(1L)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3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/>
            </a:r>
            <a:br>
              <a:rPr lang="en-US" b="1" dirty="0"/>
            </a:br>
            <a:r>
              <a:rPr lang="en-US" sz="3100" dirty="0" smtClean="0">
                <a:hlinkClick r:id="rId2"/>
              </a:rPr>
              <a:t>What's the difference between integer class and numeric class in R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and Numeric difference?</a:t>
            </a:r>
          </a:p>
          <a:p>
            <a:r>
              <a:rPr lang="en-US" dirty="0" smtClean="0">
                <a:hlinkClick r:id="rId2"/>
              </a:rPr>
              <a:t>https://stackoverflow.com/questions/23660094/whats-the-difference-between-integer-class-and-numeric-class-in-r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b="1" dirty="0"/>
              <a:t>integers require less storage space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Numeric can be float or double like 1, 1.25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b="1" dirty="0" smtClean="0"/>
              <a:t>Integer always 1, no fractions or decimals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892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There </a:t>
            </a:r>
            <a:r>
              <a:rPr lang="en-US" dirty="0"/>
              <a:t>are multiple classes that are grouped together as "numeric" classes, the 2 most common of which are </a:t>
            </a:r>
            <a:endParaRPr lang="en-US" dirty="0" smtClean="0"/>
          </a:p>
          <a:p>
            <a:pPr fontAlgn="base"/>
            <a:r>
              <a:rPr lang="en-US" dirty="0" smtClean="0"/>
              <a:t>double </a:t>
            </a:r>
            <a:r>
              <a:rPr lang="en-US" dirty="0"/>
              <a:t>(for double precision floating point numbers) and </a:t>
            </a:r>
            <a:endParaRPr lang="en-US" dirty="0" smtClean="0"/>
          </a:p>
          <a:p>
            <a:pPr fontAlgn="base"/>
            <a:r>
              <a:rPr lang="en-US" dirty="0" smtClean="0"/>
              <a:t>integer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b="1" dirty="0" smtClean="0"/>
              <a:t>R </a:t>
            </a:r>
            <a:r>
              <a:rPr lang="en-US" b="1" dirty="0"/>
              <a:t>will automatically convert between the numeric classes when needed</a:t>
            </a:r>
            <a:r>
              <a:rPr lang="en-US" dirty="0"/>
              <a:t>, so for the most part it does not matter to the casual user whether the number 3 is currently stored as an integer or as a double. Most math is done using double precision, so that is often the default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 smtClean="0"/>
              <a:t>Real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Integer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Integer/complex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often seen the symbol </a:t>
            </a:r>
            <a:r>
              <a:rPr lang="en-US" dirty="0" smtClean="0"/>
              <a:t>1L</a:t>
            </a:r>
            <a:r>
              <a:rPr lang="en-US" dirty="0"/>
              <a:t> (or </a:t>
            </a:r>
            <a:r>
              <a:rPr lang="en-US" dirty="0" smtClean="0"/>
              <a:t>2L</a:t>
            </a:r>
            <a:r>
              <a:rPr lang="en-US" dirty="0"/>
              <a:t>, </a:t>
            </a:r>
            <a:r>
              <a:rPr lang="en-US" dirty="0" smtClean="0"/>
              <a:t>3L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appear in R code. </a:t>
            </a:r>
            <a:r>
              <a:rPr lang="en-US" dirty="0" err="1"/>
              <a:t>Whats</a:t>
            </a:r>
            <a:r>
              <a:rPr lang="en-US" dirty="0"/>
              <a:t> the difference between </a:t>
            </a:r>
            <a:r>
              <a:rPr lang="en-US" b="1" dirty="0" smtClean="0"/>
              <a:t>1L</a:t>
            </a:r>
            <a:r>
              <a:rPr lang="en-US" b="1" dirty="0"/>
              <a:t>and </a:t>
            </a:r>
            <a:r>
              <a:rPr lang="en-US" b="1" dirty="0" smtClean="0"/>
              <a:t>1</a:t>
            </a:r>
            <a:r>
              <a:rPr lang="en-US" dirty="0"/>
              <a:t>? </a:t>
            </a:r>
            <a:endParaRPr lang="en-US" dirty="0" smtClean="0"/>
          </a:p>
          <a:p>
            <a:r>
              <a:rPr lang="en-US" dirty="0" smtClean="0"/>
              <a:t>1==1L</a:t>
            </a:r>
            <a:r>
              <a:rPr lang="en-US" dirty="0"/>
              <a:t> evaluates to </a:t>
            </a:r>
            <a:r>
              <a:rPr lang="en-US" dirty="0" smtClean="0"/>
              <a:t>TRUE</a:t>
            </a:r>
            <a:r>
              <a:rPr lang="en-US" dirty="0"/>
              <a:t>. Why is </a:t>
            </a:r>
            <a:r>
              <a:rPr lang="en-US" dirty="0" smtClean="0"/>
              <a:t>1L</a:t>
            </a:r>
            <a:r>
              <a:rPr lang="en-US" dirty="0"/>
              <a:t> used in R code</a:t>
            </a:r>
            <a:r>
              <a:rPr lang="en-US" dirty="0" smtClean="0"/>
              <a:t>?</a:t>
            </a:r>
          </a:p>
          <a:p>
            <a:r>
              <a:rPr lang="en-US" dirty="0"/>
              <a:t>Most of the time it makes no difference - but sometimes you can use it to get your code to </a:t>
            </a:r>
            <a:r>
              <a:rPr lang="en-US" i="1" dirty="0"/>
              <a:t>run </a:t>
            </a:r>
            <a:r>
              <a:rPr lang="en-US" b="1" i="1" dirty="0" smtClean="0"/>
              <a:t>faster </a:t>
            </a:r>
            <a:r>
              <a:rPr lang="en-US" dirty="0" smtClean="0"/>
              <a:t>and </a:t>
            </a:r>
            <a:r>
              <a:rPr lang="en-US" dirty="0"/>
              <a:t>consume </a:t>
            </a:r>
            <a:r>
              <a:rPr lang="en-US" b="1" i="1" dirty="0"/>
              <a:t>less memory</a:t>
            </a:r>
            <a:r>
              <a:rPr lang="en-US" dirty="0"/>
              <a:t>. A double ("numeric") vector uses 8 bytes per element. An integer vector uses only 4 bytes per element. For large vectors, that's less wasted memory and less to wade through for the CPU (so it's typically faster).</a:t>
            </a:r>
          </a:p>
        </p:txBody>
      </p:sp>
    </p:spTree>
    <p:extLst>
      <p:ext uri="{BB962C8B-B14F-4D97-AF65-F5344CB8AC3E}">
        <p14:creationId xmlns:p14="http://schemas.microsoft.com/office/powerpoint/2010/main" val="31364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Complex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1+3i</a:t>
            </a:r>
          </a:p>
          <a:p>
            <a:r>
              <a:rPr lang="en-US" dirty="0"/>
              <a:t>The way in which complex numbers were first of all mooted, and then made formal, leaves persistent historical traces in the use of the </a:t>
            </a:r>
            <a:r>
              <a:rPr lang="en-US" b="1" dirty="0"/>
              <a:t>words “real” and “imaginary</a:t>
            </a:r>
            <a:r>
              <a:rPr lang="en-US" dirty="0" smtClean="0"/>
              <a:t>”.</a:t>
            </a:r>
          </a:p>
          <a:p>
            <a:r>
              <a:rPr lang="en-US" dirty="0"/>
              <a:t>The 16th century Italian mathematician </a:t>
            </a:r>
            <a:r>
              <a:rPr lang="en-US" dirty="0" err="1"/>
              <a:t>Gerolamo</a:t>
            </a:r>
            <a:r>
              <a:rPr lang="en-US" dirty="0"/>
              <a:t> </a:t>
            </a:r>
            <a:r>
              <a:rPr lang="en-US" b="1" dirty="0" err="1"/>
              <a:t>Cardano</a:t>
            </a:r>
            <a:r>
              <a:rPr lang="en-US" dirty="0"/>
              <a:t> is credited with introducing complex numbers in his attempts to find solutions to cubic equations</a:t>
            </a:r>
          </a:p>
        </p:txBody>
      </p:sp>
    </p:spTree>
    <p:extLst>
      <p:ext uri="{BB962C8B-B14F-4D97-AF65-F5344CB8AC3E}">
        <p14:creationId xmlns:p14="http://schemas.microsoft.com/office/powerpoint/2010/main" val="12381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'''</a:t>
            </a:r>
            <a:r>
              <a:rPr lang="en-US" dirty="0" err="1"/>
              <a:t>Argand</a:t>
            </a:r>
            <a:r>
              <a:rPr lang="en-US" dirty="0"/>
              <a:t> diagram</a:t>
            </a:r>
            <a:r>
              <a:rPr lang="en-US" dirty="0" smtClean="0"/>
              <a:t>.''‘</a:t>
            </a:r>
            <a:br>
              <a:rPr lang="en-US" dirty="0" smtClean="0"/>
            </a:br>
            <a:r>
              <a:rPr lang="en-US" dirty="0" err="1" smtClean="0"/>
              <a:t>Imagenary</a:t>
            </a:r>
            <a:r>
              <a:rPr lang="en-US" dirty="0" smtClean="0"/>
              <a:t> on “Y” axis, Real on X axis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06" y="2363787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340253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Geometrically, complex numbers are represented on </a:t>
            </a:r>
            <a:r>
              <a:rPr lang="en-US" b="1" dirty="0"/>
              <a:t>the two-dimensional complex </a:t>
            </a:r>
            <a:r>
              <a:rPr lang="en-US" dirty="0"/>
              <a:t>plane as opposed to </a:t>
            </a:r>
            <a:r>
              <a:rPr lang="en-US" b="1" dirty="0"/>
              <a:t>scalars, represented on the one-dimensional number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Scalar – 1D</a:t>
            </a:r>
          </a:p>
          <a:p>
            <a:r>
              <a:rPr lang="en-US" dirty="0" smtClean="0"/>
              <a:t>Complex – 2D</a:t>
            </a:r>
          </a:p>
          <a:p>
            <a:r>
              <a:rPr lang="en-US" dirty="0"/>
              <a:t>Whereas, we might represent a complex number z by the </a:t>
            </a:r>
            <a:r>
              <a:rPr lang="en-US" b="1" dirty="0"/>
              <a:t>scalar pair (</a:t>
            </a:r>
            <a:r>
              <a:rPr lang="en-US" b="1" dirty="0" err="1"/>
              <a:t>a,b</a:t>
            </a:r>
            <a:r>
              <a:rPr lang="en-US" b="1" dirty="0"/>
              <a:t>) </a:t>
            </a:r>
            <a:r>
              <a:rPr lang="en-US" dirty="0"/>
              <a:t>[its </a:t>
            </a:r>
            <a:r>
              <a:rPr lang="en-US" dirty="0" err="1"/>
              <a:t>cartesian</a:t>
            </a:r>
            <a:r>
              <a:rPr lang="en-US" dirty="0"/>
              <a:t> coordinates]</a:t>
            </a:r>
          </a:p>
        </p:txBody>
      </p:sp>
    </p:spTree>
    <p:extLst>
      <p:ext uri="{BB962C8B-B14F-4D97-AF65-F5344CB8AC3E}">
        <p14:creationId xmlns:p14="http://schemas.microsoft.com/office/powerpoint/2010/main" val="199917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'''The complex </a:t>
            </a:r>
            <a:endParaRPr lang="en-US" dirty="0" smtClean="0"/>
          </a:p>
          <a:p>
            <a:r>
              <a:rPr lang="en-US" dirty="0"/>
              <a:t>It is convenient to represent the complex number [0,1] by the simple symbol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smtClean="0"/>
              <a:t>number </a:t>
            </a:r>
            <a:r>
              <a:rPr lang="en-US" dirty="0" err="1"/>
              <a:t>i</a:t>
            </a:r>
            <a:r>
              <a:rPr lang="en-US" dirty="0" smtClean="0"/>
              <a:t>.''‘</a:t>
            </a:r>
          </a:p>
          <a:p>
            <a:endParaRPr lang="en-US" dirty="0"/>
          </a:p>
          <a:p>
            <a:r>
              <a:rPr lang="en-US" dirty="0"/>
              <a:t>The horizontal line displays all the scalar multiples of </a:t>
            </a:r>
            <a:r>
              <a:rPr lang="en-US" b="1" dirty="0"/>
              <a:t>1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vertical line displays all the scalar multiples of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1+3i  means 1 on Horizontal line, on vertical line 3</a:t>
            </a:r>
          </a:p>
          <a:p>
            <a:r>
              <a:rPr lang="pt-BR" b="1" dirty="0"/>
              <a:t>[a, b] </a:t>
            </a:r>
            <a:r>
              <a:rPr lang="pt-BR" dirty="0"/>
              <a:t>= [a, 0] + [0, b] = a [1, 0] + b [0, 1] = </a:t>
            </a:r>
            <a:r>
              <a:rPr lang="pt-BR" b="1" dirty="0"/>
              <a:t>a + b i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complex number</a:t>
            </a:r>
            <a:r>
              <a:rPr lang="en-US" dirty="0"/>
              <a:t> is a </a:t>
            </a:r>
            <a:r>
              <a:rPr lang="en-US" dirty="0">
                <a:hlinkClick r:id="rId2" tooltip="Number"/>
              </a:rPr>
              <a:t>number</a:t>
            </a:r>
            <a:r>
              <a:rPr lang="en-US" dirty="0"/>
              <a:t> that can be expressed in the form </a:t>
            </a:r>
            <a:r>
              <a:rPr lang="en-US" b="1" i="1" dirty="0"/>
              <a:t>a</a:t>
            </a:r>
            <a:r>
              <a:rPr lang="en-US" b="1" dirty="0"/>
              <a:t> + </a:t>
            </a:r>
            <a:r>
              <a:rPr lang="en-US" b="1" i="1" dirty="0"/>
              <a:t>bi</a:t>
            </a:r>
            <a:r>
              <a:rPr lang="en-US" b="1" dirty="0"/>
              <a:t>, </a:t>
            </a:r>
            <a:r>
              <a:rPr lang="en-US" dirty="0"/>
              <a:t>where </a:t>
            </a:r>
            <a:r>
              <a:rPr lang="en-US" b="1" i="1" dirty="0"/>
              <a:t>a</a:t>
            </a:r>
            <a:r>
              <a:rPr lang="en-US" b="1" dirty="0"/>
              <a:t> and </a:t>
            </a:r>
            <a:r>
              <a:rPr lang="en-US" b="1" i="1" dirty="0"/>
              <a:t>b</a:t>
            </a:r>
            <a:r>
              <a:rPr lang="en-US" b="1" dirty="0"/>
              <a:t> are real numbers</a:t>
            </a:r>
            <a:r>
              <a:rPr lang="en-US" dirty="0"/>
              <a:t>, and 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/>
              <a:t> is a solution of the equation </a:t>
            </a:r>
            <a:r>
              <a:rPr lang="en-US" b="1" i="1" dirty="0"/>
              <a:t>x</a:t>
            </a:r>
            <a:r>
              <a:rPr lang="en-US" b="1" baseline="30000" dirty="0"/>
              <a:t>2</a:t>
            </a:r>
            <a:r>
              <a:rPr lang="en-US" b="1" dirty="0"/>
              <a:t> = −1</a:t>
            </a:r>
            <a:r>
              <a:rPr lang="en-US" dirty="0" smtClean="0"/>
              <a:t>.</a:t>
            </a:r>
          </a:p>
          <a:p>
            <a:r>
              <a:rPr lang="en-US" dirty="0"/>
              <a:t>Because no </a:t>
            </a:r>
            <a:r>
              <a:rPr lang="en-US" dirty="0">
                <a:hlinkClick r:id="rId3" tooltip="Real number"/>
              </a:rPr>
              <a:t>real number</a:t>
            </a:r>
            <a:r>
              <a:rPr lang="en-US" dirty="0"/>
              <a:t> satisfies this equation, </a:t>
            </a:r>
            <a:r>
              <a:rPr lang="en-US" i="1" dirty="0" err="1"/>
              <a:t>i</a:t>
            </a:r>
            <a:r>
              <a:rPr lang="en-US"/>
              <a:t> is called an </a:t>
            </a:r>
            <a:r>
              <a:rPr lang="en-US">
                <a:hlinkClick r:id="rId4" tooltip="Imaginary number"/>
              </a:rPr>
              <a:t>imaginary number</a:t>
            </a:r>
            <a:r>
              <a:rPr lang="en-US"/>
              <a:t>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81" y="2387600"/>
            <a:ext cx="3143250" cy="3381375"/>
          </a:xfrm>
        </p:spPr>
      </p:pic>
    </p:spTree>
    <p:extLst>
      <p:ext uri="{BB962C8B-B14F-4D97-AF65-F5344CB8AC3E}">
        <p14:creationId xmlns:p14="http://schemas.microsoft.com/office/powerpoint/2010/main" val="45156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</TotalTime>
  <Words>414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R</vt:lpstr>
      <vt:lpstr>PowerPoint Presentation</vt:lpstr>
      <vt:lpstr>Integer/complex</vt:lpstr>
      <vt:lpstr> Complex number</vt:lpstr>
      <vt:lpstr>'''Argand diagram.''‘ Imagenary on “Y” axis, Real on X axis</vt:lpstr>
      <vt:lpstr>complex numbers</vt:lpstr>
      <vt:lpstr>PowerPoint Presentation</vt:lpstr>
      <vt:lpstr>PowerPoint Presentation</vt:lpstr>
      <vt:lpstr>PowerPoint Presentation</vt:lpstr>
      <vt:lpstr>PowerPoint Presentation</vt:lpstr>
      <vt:lpstr>real number</vt:lpstr>
      <vt:lpstr>Real Numbers</vt:lpstr>
      <vt:lpstr>From the Constants Section of the R Language Definition:</vt:lpstr>
      <vt:lpstr>PowerPoint Presentation</vt:lpstr>
      <vt:lpstr> What's the difference between integer class and numeric class in 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12</cp:revision>
  <dcterms:created xsi:type="dcterms:W3CDTF">2018-06-03T06:26:59Z</dcterms:created>
  <dcterms:modified xsi:type="dcterms:W3CDTF">2018-06-29T18:05:22Z</dcterms:modified>
</cp:coreProperties>
</file>