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81" r:id="rId40"/>
    <p:sldId id="276" r:id="rId41"/>
    <p:sldId id="275" r:id="rId42"/>
    <p:sldId id="274" r:id="rId43"/>
    <p:sldId id="272" r:id="rId44"/>
    <p:sldId id="277" r:id="rId45"/>
    <p:sldId id="278" r:id="rId46"/>
    <p:sldId id="27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437F42C-6B09-494F-8657-343680A08BB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4B6BFEE-48E9-4F5E-8A69-70C86CF1B4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howto.com/control-group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mean/" TargetMode="External"/><Relationship Id="rId2" Type="http://schemas.openxmlformats.org/officeDocument/2006/relationships/hyperlink" Target="http://www.statisticshowto.com/aver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isticshowto.com/what-is-statistical-significanc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ratios-and-rates/" TargetMode="External"/><Relationship Id="rId2" Type="http://schemas.openxmlformats.org/officeDocument/2006/relationships/hyperlink" Target="http://www.statisticshowto.com/probability-and-statistics/t-distribution/t-score-formula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mean/" TargetMode="External"/><Relationship Id="rId2" Type="http://schemas.openxmlformats.org/officeDocument/2006/relationships/hyperlink" Target="http://www.statisticshowto.com/independent-samples-t-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isticshowto.com/one-sample-t-test/" TargetMode="External"/><Relationship Id="rId4" Type="http://schemas.openxmlformats.org/officeDocument/2006/relationships/hyperlink" Target="http://www.statisticshowto.com/probability-and-statistics/t-test/#PairedTTes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Correlation and Covariance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</a:t>
            </a:r>
            <a:r>
              <a:rPr lang="en-US" dirty="0"/>
              <a:t>(x, y, method = c("</a:t>
            </a:r>
            <a:r>
              <a:rPr lang="en-US" dirty="0" err="1"/>
              <a:t>pearson</a:t>
            </a:r>
            <a:r>
              <a:rPr lang="en-US" dirty="0"/>
              <a:t>", "</a:t>
            </a:r>
            <a:r>
              <a:rPr lang="en-US" dirty="0" err="1"/>
              <a:t>kendall</a:t>
            </a:r>
            <a:r>
              <a:rPr lang="en-US" dirty="0"/>
              <a:t>", "spearman")) </a:t>
            </a:r>
            <a:endParaRPr lang="en-US" dirty="0" smtClean="0"/>
          </a:p>
          <a:p>
            <a:r>
              <a:rPr lang="en-US" dirty="0" err="1" smtClean="0"/>
              <a:t>cor.test</a:t>
            </a:r>
            <a:r>
              <a:rPr lang="en-US" dirty="0" smtClean="0"/>
              <a:t>(x</a:t>
            </a:r>
            <a:r>
              <a:rPr lang="en-US" dirty="0"/>
              <a:t>, y, method=c("</a:t>
            </a:r>
            <a:r>
              <a:rPr lang="en-US" dirty="0" err="1"/>
              <a:t>pearson</a:t>
            </a:r>
            <a:r>
              <a:rPr lang="en-US" dirty="0"/>
              <a:t>", "</a:t>
            </a:r>
            <a:r>
              <a:rPr lang="en-US" dirty="0" err="1"/>
              <a:t>kendall</a:t>
            </a:r>
            <a:r>
              <a:rPr lang="en-US" dirty="0"/>
              <a:t>", "</a:t>
            </a:r>
            <a:r>
              <a:rPr lang="en-US" dirty="0" smtClean="0"/>
              <a:t>spearman"))</a:t>
            </a:r>
          </a:p>
          <a:p>
            <a:endParaRPr lang="en-US" dirty="0"/>
          </a:p>
          <a:p>
            <a:r>
              <a:rPr lang="en-US" b="1" dirty="0"/>
              <a:t>x, y</a:t>
            </a:r>
            <a:r>
              <a:rPr lang="en-US" dirty="0"/>
              <a:t>: numeric vectors with the same length</a:t>
            </a:r>
          </a:p>
          <a:p>
            <a:r>
              <a:rPr lang="en-US" b="1" dirty="0"/>
              <a:t>method</a:t>
            </a:r>
            <a:r>
              <a:rPr lang="en-US" dirty="0"/>
              <a:t>: correlation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smtClean="0"/>
              <a:t>Correlation analysis </a:t>
            </a:r>
            <a:r>
              <a:rPr lang="en-US" dirty="0"/>
              <a:t>– visualize / inspect data</a:t>
            </a:r>
          </a:p>
          <a:p>
            <a:r>
              <a:rPr lang="en-US" dirty="0" smtClean="0"/>
              <a:t>If </a:t>
            </a:r>
            <a:r>
              <a:rPr lang="en-US" dirty="0"/>
              <a:t>your </a:t>
            </a:r>
            <a:r>
              <a:rPr lang="en-US" b="1" dirty="0"/>
              <a:t>data contain missing values</a:t>
            </a:r>
            <a:r>
              <a:rPr lang="en-US" dirty="0"/>
              <a:t>, use the following R code to handle missing values by case-wise deletion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cor</a:t>
            </a:r>
            <a:r>
              <a:rPr lang="en-US" dirty="0"/>
              <a:t>(x, y, method = "</a:t>
            </a:r>
            <a:r>
              <a:rPr lang="en-US" dirty="0" err="1"/>
              <a:t>pearson</a:t>
            </a:r>
            <a:r>
              <a:rPr lang="en-US" dirty="0"/>
              <a:t>", use = "</a:t>
            </a:r>
            <a:r>
              <a:rPr lang="en-US" b="1" dirty="0" err="1">
                <a:solidFill>
                  <a:srgbClr val="FF0000"/>
                </a:solidFill>
              </a:rPr>
              <a:t>complete.obs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CORR – visualize / inspect data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 smtClean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print(head(</a:t>
            </a:r>
            <a:r>
              <a:rPr lang="en-US" dirty="0" err="1"/>
              <a:t>mtcars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/>
              <a:t>## MPG - Miles per gallon (</a:t>
            </a:r>
            <a:r>
              <a:rPr lang="en-US" dirty="0" err="1"/>
              <a:t>litlre</a:t>
            </a:r>
            <a:r>
              <a:rPr lang="en-US" dirty="0"/>
              <a:t>)</a:t>
            </a:r>
          </a:p>
          <a:p>
            <a:r>
              <a:rPr lang="en-US" dirty="0"/>
              <a:t>## </a:t>
            </a:r>
            <a:r>
              <a:rPr lang="en-US" dirty="0" err="1"/>
              <a:t>Wt</a:t>
            </a:r>
            <a:r>
              <a:rPr lang="en-US" dirty="0"/>
              <a:t> - Weight</a:t>
            </a:r>
          </a:p>
          <a:p>
            <a:r>
              <a:rPr lang="en-US" dirty="0" err="1"/>
              <a:t>corrout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FF0000"/>
                </a:solidFill>
              </a:rPr>
              <a:t>cor.test</a:t>
            </a:r>
            <a:r>
              <a:rPr lang="en-US" dirty="0"/>
              <a:t>(</a:t>
            </a:r>
            <a:r>
              <a:rPr lang="en-US" dirty="0" err="1"/>
              <a:t>mtcars$mpg</a:t>
            </a:r>
            <a:r>
              <a:rPr lang="en-US" dirty="0"/>
              <a:t>, </a:t>
            </a:r>
            <a:r>
              <a:rPr lang="en-US" dirty="0" err="1"/>
              <a:t>mtcars$wt</a:t>
            </a:r>
            <a:r>
              <a:rPr lang="en-US" dirty="0"/>
              <a:t>, method=c("</a:t>
            </a:r>
            <a:r>
              <a:rPr lang="en-US" dirty="0" err="1"/>
              <a:t>pearson</a:t>
            </a:r>
            <a:r>
              <a:rPr lang="en-US" dirty="0"/>
              <a:t>"), </a:t>
            </a:r>
            <a:r>
              <a:rPr lang="en-US" b="1" dirty="0"/>
              <a:t>use = "</a:t>
            </a:r>
            <a:r>
              <a:rPr lang="en-US" b="1" dirty="0" err="1"/>
              <a:t>complete.obs</a:t>
            </a:r>
            <a:r>
              <a:rPr lang="en-US" b="1" dirty="0"/>
              <a:t>", na.rm = TRUE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corrout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Pearson's product-moment correlation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mtcars$mpg</a:t>
            </a:r>
            <a:r>
              <a:rPr lang="en-US" dirty="0"/>
              <a:t> and </a:t>
            </a:r>
            <a:r>
              <a:rPr lang="en-US" dirty="0" err="1"/>
              <a:t>mtcars$wt</a:t>
            </a:r>
            <a:endParaRPr lang="en-US" dirty="0"/>
          </a:p>
          <a:p>
            <a:r>
              <a:rPr lang="en-US" b="1" dirty="0"/>
              <a:t>t = -9.559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 = 30</a:t>
            </a:r>
            <a:r>
              <a:rPr lang="en-US" b="1" dirty="0"/>
              <a:t>, p-value </a:t>
            </a:r>
            <a:r>
              <a:rPr lang="en-US" dirty="0"/>
              <a:t>= 1.294e-10</a:t>
            </a:r>
          </a:p>
          <a:p>
            <a:r>
              <a:rPr lang="en-US" b="1" dirty="0"/>
              <a:t>alternative hypothesis</a:t>
            </a:r>
            <a:r>
              <a:rPr lang="en-US" dirty="0"/>
              <a:t>: true correlation is not equal to 0</a:t>
            </a:r>
          </a:p>
          <a:p>
            <a:r>
              <a:rPr lang="en-US" b="1" dirty="0"/>
              <a:t>95 percent confidence interval</a:t>
            </a:r>
            <a:r>
              <a:rPr lang="en-US" dirty="0"/>
              <a:t>:</a:t>
            </a:r>
          </a:p>
          <a:p>
            <a:r>
              <a:rPr lang="en-US" dirty="0"/>
              <a:t> -0.9338264 -0.7440872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 </a:t>
            </a:r>
            <a:r>
              <a:rPr lang="en-US" b="1" dirty="0" err="1"/>
              <a:t>cor</a:t>
            </a:r>
            <a:r>
              <a:rPr lang="en-US" dirty="0"/>
              <a:t> </a:t>
            </a:r>
          </a:p>
          <a:p>
            <a:r>
              <a:rPr lang="en-US" sz="5600" b="1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0.8676594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Correlation generally describes the effect that </a:t>
            </a:r>
            <a:r>
              <a:rPr lang="en-US" b="1" dirty="0"/>
              <a:t>two or more phenomena occur together and therefore they are linked. 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b="1" dirty="0"/>
              <a:t>time and intensity </a:t>
            </a:r>
            <a:r>
              <a:rPr lang="en-US" dirty="0"/>
              <a:t>of exposure to sunlight related </a:t>
            </a:r>
            <a:r>
              <a:rPr lang="en-US" b="1" dirty="0"/>
              <a:t>the likelihood of getting</a:t>
            </a:r>
            <a:r>
              <a:rPr lang="en-US" dirty="0"/>
              <a:t> skin cancer? </a:t>
            </a:r>
            <a:endParaRPr lang="en-US" dirty="0" smtClean="0"/>
          </a:p>
          <a:p>
            <a:r>
              <a:rPr lang="en-US" dirty="0"/>
              <a:t>It is very important, however, to stress that correlation </a:t>
            </a:r>
            <a:r>
              <a:rPr lang="en-US" b="1" dirty="0"/>
              <a:t>does not imply causation.</a:t>
            </a:r>
            <a:r>
              <a:rPr lang="en-US" dirty="0"/>
              <a:t> 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What is a Bivariate (Pearson) Correlation?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correlation expresses the strength of linkage or co-occurrence between to variables in a single value </a:t>
            </a:r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b="1" dirty="0">
                <a:solidFill>
                  <a:srgbClr val="00B050"/>
                </a:solidFill>
              </a:rPr>
              <a:t>-1 and +1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value that measures the strength of linkage is called </a:t>
            </a:r>
            <a:r>
              <a:rPr lang="en-US" b="1" i="1" dirty="0">
                <a:solidFill>
                  <a:srgbClr val="00B050"/>
                </a:solidFill>
              </a:rPr>
              <a:t>correlation coefficient</a:t>
            </a:r>
            <a:r>
              <a:rPr lang="en-US" dirty="0"/>
              <a:t>, which is represented typically as the letter </a:t>
            </a:r>
            <a:r>
              <a:rPr lang="en-US" sz="4400" b="1" i="1" dirty="0">
                <a:solidFill>
                  <a:srgbClr val="00B050"/>
                </a:solidFill>
              </a:rPr>
              <a:t>r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Postive</a:t>
            </a:r>
            <a:r>
              <a:rPr lang="en-US" dirty="0" smtClean="0"/>
              <a:t> Correlation : If A Increases, B increases</a:t>
            </a:r>
          </a:p>
          <a:p>
            <a:endParaRPr lang="en-US" dirty="0"/>
          </a:p>
          <a:p>
            <a:r>
              <a:rPr lang="en-US" dirty="0" smtClean="0"/>
              <a:t>Negative Correlation: If A Increases, B decreases. Inversely proportional.</a:t>
            </a:r>
          </a:p>
          <a:p>
            <a:r>
              <a:rPr lang="en-US" dirty="0"/>
              <a:t>The correlation coefficient between two continuous-level variables is also called Pearson’s r or Pearson product-moment correlation coefficient.</a:t>
            </a:r>
          </a:p>
          <a:p>
            <a:r>
              <a:rPr lang="en-US" dirty="0" err="1" smtClean="0"/>
              <a:t>Eg</a:t>
            </a:r>
            <a:r>
              <a:rPr lang="en-US" dirty="0"/>
              <a:t>:</a:t>
            </a:r>
            <a:r>
              <a:rPr lang="en-US" sz="7100" dirty="0">
                <a:solidFill>
                  <a:srgbClr val="00B050"/>
                </a:solidFill>
              </a:rPr>
              <a:t> -</a:t>
            </a:r>
            <a:r>
              <a:rPr lang="en-US" b="1" dirty="0">
                <a:solidFill>
                  <a:srgbClr val="FF0000"/>
                </a:solidFill>
              </a:rPr>
              <a:t>0.8</a:t>
            </a:r>
            <a:r>
              <a:rPr lang="en-US" dirty="0"/>
              <a:t>676594 </a:t>
            </a:r>
            <a:endParaRPr lang="en-US" dirty="0" smtClean="0"/>
          </a:p>
          <a:p>
            <a:r>
              <a:rPr lang="en-US" dirty="0" smtClean="0"/>
              <a:t>Negative, 0.86</a:t>
            </a:r>
          </a:p>
          <a:p>
            <a:r>
              <a:rPr lang="en-US" dirty="0" smtClean="0"/>
              <a:t>Negative and Very strong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Strength  Between 0 to 1. Low/Moderate/High</a:t>
            </a:r>
          </a:p>
          <a:p>
            <a:r>
              <a:rPr lang="en-US" b="1" dirty="0" smtClean="0"/>
              <a:t>Direction = Positive or Negative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is correlation </a:t>
            </a:r>
            <a:r>
              <a:rPr lang="en-US" dirty="0"/>
              <a:t>coefficient is </a:t>
            </a:r>
            <a:r>
              <a:rPr lang="en-US" dirty="0" smtClean="0"/>
              <a:t>significant?</a:t>
            </a:r>
          </a:p>
          <a:p>
            <a:endParaRPr lang="en-US" dirty="0"/>
          </a:p>
          <a:p>
            <a:r>
              <a:rPr lang="en-US" b="1" dirty="0"/>
              <a:t>P-value ≤ α</a:t>
            </a:r>
            <a:r>
              <a:rPr lang="en-US" dirty="0"/>
              <a:t>: The correlation is statistically significant</a:t>
            </a:r>
          </a:p>
          <a:p>
            <a:r>
              <a:rPr lang="en-US" dirty="0"/>
              <a:t>If the p-value is less than or equal to the significance level, then you can conclude that the correlation is different from 0</a:t>
            </a:r>
            <a:r>
              <a:rPr lang="en-US" dirty="0" smtClean="0"/>
              <a:t>. Means Correlation exists.</a:t>
            </a:r>
          </a:p>
          <a:p>
            <a:r>
              <a:rPr lang="en-US" dirty="0"/>
              <a:t>Usually</a:t>
            </a:r>
            <a:r>
              <a:rPr lang="en-US" b="1" dirty="0"/>
              <a:t>, a significance level (denoted as α or alpha) of 0.05 works well</a:t>
            </a:r>
            <a:r>
              <a:rPr lang="en-US" b="1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p-value = </a:t>
            </a:r>
            <a:r>
              <a:rPr lang="en-US" b="1" dirty="0" smtClean="0">
                <a:solidFill>
                  <a:srgbClr val="FF0000"/>
                </a:solidFill>
              </a:rPr>
              <a:t>1.294e-10 : 10 </a:t>
            </a: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power minus</a:t>
            </a:r>
            <a:r>
              <a:rPr lang="en-US" b="1" dirty="0"/>
              <a:t> </a:t>
            </a:r>
            <a:r>
              <a:rPr lang="en-US" b="1" dirty="0" smtClean="0"/>
              <a:t>0.000012 like this !!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Correlation Test Between Two Variables</a:t>
            </a:r>
          </a:p>
          <a:p>
            <a:r>
              <a:rPr lang="en-US" b="1" dirty="0"/>
              <a:t>Correlation test</a:t>
            </a:r>
            <a:r>
              <a:rPr lang="en-US" dirty="0"/>
              <a:t> is used to </a:t>
            </a:r>
            <a:r>
              <a:rPr lang="en-US" b="1" dirty="0">
                <a:solidFill>
                  <a:srgbClr val="FF0000"/>
                </a:solidFill>
              </a:rPr>
              <a:t>evaluate the </a:t>
            </a:r>
            <a:r>
              <a:rPr lang="en-US" b="1" dirty="0" smtClean="0">
                <a:solidFill>
                  <a:srgbClr val="FF0000"/>
                </a:solidFill>
              </a:rPr>
              <a:t>association </a:t>
            </a:r>
            <a:r>
              <a:rPr lang="en-US" b="1" dirty="0">
                <a:solidFill>
                  <a:srgbClr val="FF0000"/>
                </a:solidFill>
              </a:rPr>
              <a:t>between two or more variables</a:t>
            </a:r>
            <a:r>
              <a:rPr lang="en-US" dirty="0" smtClean="0"/>
              <a:t>.</a:t>
            </a:r>
          </a:p>
          <a:p>
            <a:r>
              <a:rPr lang="en-US" dirty="0"/>
              <a:t>For instance, if we are interested to know whether there is a relationship between the </a:t>
            </a:r>
            <a:r>
              <a:rPr lang="en-US" b="1" dirty="0"/>
              <a:t>heights of fathers and sons</a:t>
            </a:r>
            <a:r>
              <a:rPr lang="en-US" dirty="0"/>
              <a:t>, a </a:t>
            </a:r>
            <a:r>
              <a:rPr lang="en-US" b="1" dirty="0"/>
              <a:t>correlation coefficient</a:t>
            </a:r>
            <a:r>
              <a:rPr lang="en-US" dirty="0"/>
              <a:t> can be calculated to answer this question.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98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&gt; α: The correlation </a:t>
            </a:r>
            <a:r>
              <a:rPr lang="en-US" b="1" dirty="0"/>
              <a:t>is not statistically </a:t>
            </a:r>
            <a:r>
              <a:rPr lang="en-US" b="1" dirty="0" smtClean="0"/>
              <a:t>significant</a:t>
            </a:r>
          </a:p>
          <a:p>
            <a:r>
              <a:rPr lang="en-US" dirty="0" smtClean="0"/>
              <a:t>If </a:t>
            </a:r>
            <a:r>
              <a:rPr lang="en-US" dirty="0"/>
              <a:t>the p-value is greater than the significance level, then you </a:t>
            </a:r>
            <a:r>
              <a:rPr lang="en-US" b="1" dirty="0"/>
              <a:t>cannot conclude </a:t>
            </a:r>
            <a:r>
              <a:rPr lang="en-US" dirty="0"/>
              <a:t>that the correlation is </a:t>
            </a:r>
            <a:r>
              <a:rPr lang="en-US" dirty="0" smtClean="0"/>
              <a:t>different </a:t>
            </a:r>
            <a:r>
              <a:rPr lang="en-US" dirty="0"/>
              <a:t>from 0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 above 0.05 means, no correlation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monotonic relationship, the variables tend to move in the same relative direction, but </a:t>
            </a:r>
            <a:r>
              <a:rPr lang="en-US" b="1" dirty="0"/>
              <a:t>not necessarily at a constant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Pearson's product-moment correlation</a:t>
            </a:r>
          </a:p>
          <a:p>
            <a:endParaRPr lang="en-US" dirty="0"/>
          </a:p>
          <a:p>
            <a:r>
              <a:rPr lang="en-US" dirty="0"/>
              <a:t>data:  </a:t>
            </a:r>
            <a:r>
              <a:rPr lang="en-US" dirty="0" err="1"/>
              <a:t>A.C$Average.tortuosity</a:t>
            </a:r>
            <a:r>
              <a:rPr lang="en-US" dirty="0"/>
              <a:t> and </a:t>
            </a:r>
            <a:r>
              <a:rPr lang="en-US" dirty="0" err="1"/>
              <a:t>A.C$Area</a:t>
            </a:r>
            <a:endParaRPr lang="en-US" dirty="0"/>
          </a:p>
          <a:p>
            <a:r>
              <a:rPr lang="en-US" dirty="0"/>
              <a:t>t = -0.6168, </a:t>
            </a:r>
            <a:r>
              <a:rPr lang="en-US" dirty="0" err="1"/>
              <a:t>df</a:t>
            </a:r>
            <a:r>
              <a:rPr lang="en-US" dirty="0"/>
              <a:t> = 14, </a:t>
            </a:r>
            <a:r>
              <a:rPr lang="en-US" b="1" dirty="0"/>
              <a:t>p-value = 0.5473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-0.6092369  0.3622606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b="1" dirty="0"/>
              <a:t>-0.1626531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There is no significant relationship between </a:t>
            </a:r>
            <a:r>
              <a:rPr lang="en-US" dirty="0" smtClean="0"/>
              <a:t>A and B. </a:t>
            </a:r>
          </a:p>
          <a:p>
            <a:r>
              <a:rPr lang="en-US" dirty="0" smtClean="0"/>
              <a:t>Ha</a:t>
            </a:r>
            <a:r>
              <a:rPr lang="en-US" dirty="0"/>
              <a:t>: There is a statistically significant relationship </a:t>
            </a:r>
            <a:r>
              <a:rPr lang="en-US" dirty="0" smtClean="0"/>
              <a:t>A and B</a:t>
            </a:r>
          </a:p>
          <a:p>
            <a:r>
              <a:rPr lang="en-US" dirty="0" smtClean="0"/>
              <a:t>Because </a:t>
            </a:r>
            <a:r>
              <a:rPr lang="en-US" dirty="0"/>
              <a:t>p &lt; .05, reject the null of no relationship and conclude that the relationship is statistically significant.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coefficient – r –rho</a:t>
            </a:r>
          </a:p>
          <a:p>
            <a:r>
              <a:rPr lang="en-US" dirty="0" smtClean="0"/>
              <a:t>T-test</a:t>
            </a:r>
          </a:p>
          <a:p>
            <a:endParaRPr lang="en-US" dirty="0"/>
          </a:p>
          <a:p>
            <a:r>
              <a:rPr lang="en-US" dirty="0"/>
              <a:t>t-test for testing H0: β1= 0</a:t>
            </a:r>
          </a:p>
          <a:p>
            <a:r>
              <a:rPr lang="en-US" dirty="0"/>
              <a:t>ANOVA F-test for testing H0: β1=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tells us that the probability of getting a </a:t>
            </a:r>
            <a:r>
              <a:rPr lang="en-US" b="1" dirty="0"/>
              <a:t>test-statistic </a:t>
            </a:r>
            <a:r>
              <a:rPr lang="en-US" b="1" dirty="0" smtClean="0"/>
              <a:t>smaller than</a:t>
            </a:r>
            <a:r>
              <a:rPr lang="en-US" dirty="0" smtClean="0"/>
              <a:t> </a:t>
            </a:r>
            <a:r>
              <a:rPr lang="en-US" dirty="0"/>
              <a:t>9.5 is greater than 0.999. Therefore, the probability of getting a test-statistic greater than </a:t>
            </a:r>
            <a:r>
              <a:rPr lang="en-US" dirty="0" smtClean="0"/>
              <a:t>9.5is </a:t>
            </a:r>
            <a:r>
              <a:rPr lang="en-US" dirty="0"/>
              <a:t>less than </a:t>
            </a:r>
            <a:r>
              <a:rPr lang="en-US" dirty="0" smtClean="0"/>
              <a:t>0.00</a:t>
            </a:r>
          </a:p>
          <a:p>
            <a:r>
              <a:rPr lang="en-US" dirty="0"/>
              <a:t>When it is not obvious which variable is the response.</a:t>
            </a:r>
          </a:p>
          <a:p>
            <a:r>
              <a:rPr lang="en-US" dirty="0"/>
              <a:t>The (</a:t>
            </a:r>
            <a:r>
              <a:rPr lang="en-US" i="1" dirty="0"/>
              <a:t>x</a:t>
            </a:r>
            <a:r>
              <a:rPr lang="en-US" dirty="0"/>
              <a:t>, </a:t>
            </a:r>
            <a:r>
              <a:rPr lang="en-US" i="1" dirty="0"/>
              <a:t>y</a:t>
            </a:r>
            <a:r>
              <a:rPr lang="en-US" dirty="0"/>
              <a:t>) pairs are independent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confidence interval does not quantify variability</a:t>
            </a:r>
            <a:endParaRPr lang="en-US" dirty="0"/>
          </a:p>
          <a:p>
            <a:r>
              <a:rPr lang="en-US" dirty="0"/>
              <a:t>A 95% confidence interval is a range of values </a:t>
            </a:r>
            <a:r>
              <a:rPr lang="en-US" b="1" dirty="0"/>
              <a:t>that you can be 95% certain contains the true mean of the population.</a:t>
            </a:r>
            <a:r>
              <a:rPr lang="en-US" dirty="0"/>
              <a:t> This </a:t>
            </a:r>
            <a:r>
              <a:rPr lang="en-US" b="1" dirty="0"/>
              <a:t>is not the same </a:t>
            </a:r>
            <a:r>
              <a:rPr lang="en-US" dirty="0"/>
              <a:t>as a range that contains 95% of the values. The graph below emphasizes this distinction.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95 percent confidence interval meaning</a:t>
            </a:r>
          </a:p>
        </p:txBody>
      </p:sp>
    </p:spTree>
    <p:extLst>
      <p:ext uri="{BB962C8B-B14F-4D97-AF65-F5344CB8AC3E}">
        <p14:creationId xmlns:p14="http://schemas.microsoft.com/office/powerpoint/2010/main" val="282648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onfidence </a:t>
            </a:r>
            <a:r>
              <a:rPr lang="en-US" dirty="0"/>
              <a:t>interval is quite narrow when computed from a large sample</a:t>
            </a:r>
            <a:r>
              <a:rPr lang="en-US" dirty="0" smtClean="0"/>
              <a:t>. (N = 150)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The graph shows three samples (of different size) all sampled from the same population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105025"/>
            <a:ext cx="59912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24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view a confidence interval and </a:t>
            </a:r>
            <a:r>
              <a:rPr lang="en-US" b="1" dirty="0"/>
              <a:t>misinterpret it as the range that contains 95% of the values.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5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 Test (Student’s T-Test</a:t>
            </a:r>
            <a:r>
              <a:rPr lang="en-US" b="1" dirty="0" smtClean="0"/>
              <a:t>):  is by Chance? Real?</a:t>
            </a:r>
          </a:p>
          <a:p>
            <a:r>
              <a:rPr lang="en-US" b="1" dirty="0"/>
              <a:t>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94857"/>
            <a:ext cx="21431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ggpubr</a:t>
            </a:r>
            <a:r>
              <a:rPr lang="en-US" dirty="0" smtClean="0"/>
              <a:t>")  for graphs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84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Student’s T-tests can be used in real life to compare means. For example, a drug company may want to test a new cancer drug to find out if it improves life expectancy. In an experiment, there’s always a </a:t>
            </a:r>
            <a:r>
              <a:rPr lang="en-US" dirty="0">
                <a:hlinkClick r:id="rId2"/>
              </a:rPr>
              <a:t>control group</a:t>
            </a:r>
            <a:r>
              <a:rPr lang="en-US" dirty="0"/>
              <a:t> (a group who are given a placebo, or “sugar pill”). The control group may show an average life expectancy of +5 years, while the group taking the new drug might have a life expectancy of +6 years. </a:t>
            </a:r>
            <a:r>
              <a:rPr lang="en-US" b="1" dirty="0">
                <a:solidFill>
                  <a:srgbClr val="FF0000"/>
                </a:solidFill>
              </a:rPr>
              <a:t>It would seem that the drug might work. But it could be due to a fluke.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</a:t>
            </a:r>
            <a:r>
              <a:rPr lang="en-US" dirty="0"/>
              <a:t>test this, researchers would use a Student’s t-test to find out if the results are repeatable for an entire population.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= 5 Years, Drug = 6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99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 test (also called Student’s T Test) </a:t>
            </a:r>
            <a:r>
              <a:rPr lang="en-US" i="1" dirty="0"/>
              <a:t>compares two </a:t>
            </a:r>
            <a:r>
              <a:rPr lang="en-US" i="1" dirty="0">
                <a:hlinkClick r:id="rId2"/>
              </a:rPr>
              <a:t>averages </a:t>
            </a:r>
            <a:r>
              <a:rPr lang="en-US" i="1" dirty="0"/>
              <a:t>(</a:t>
            </a:r>
            <a:r>
              <a:rPr lang="en-US" i="1" dirty="0">
                <a:hlinkClick r:id="rId3"/>
              </a:rPr>
              <a:t>means</a:t>
            </a:r>
            <a:r>
              <a:rPr lang="en-US" i="1" dirty="0"/>
              <a:t>) </a:t>
            </a:r>
            <a:r>
              <a:rPr lang="en-US" dirty="0"/>
              <a:t>and tells you if they are different from each other. The t test also tells you how </a:t>
            </a:r>
            <a:r>
              <a:rPr lang="en-US" dirty="0">
                <a:hlinkClick r:id="rId4"/>
              </a:rPr>
              <a:t>significant </a:t>
            </a:r>
            <a:r>
              <a:rPr lang="en-US" dirty="0"/>
              <a:t>the differences are; In other </a:t>
            </a:r>
            <a:r>
              <a:rPr lang="en-US" b="1" dirty="0"/>
              <a:t>words it lets you know if those differences could </a:t>
            </a:r>
            <a:r>
              <a:rPr lang="en-US" b="1" dirty="0" smtClean="0"/>
              <a:t>have </a:t>
            </a:r>
            <a:r>
              <a:rPr lang="en-US" b="1" dirty="0"/>
              <a:t>happened by chance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7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t score</a:t>
            </a:r>
            <a:r>
              <a:rPr lang="en-US" dirty="0"/>
              <a:t> is a </a:t>
            </a:r>
            <a:r>
              <a:rPr lang="en-US" dirty="0">
                <a:hlinkClick r:id="rId3"/>
              </a:rPr>
              <a:t>ratio </a:t>
            </a:r>
            <a:r>
              <a:rPr lang="en-US" dirty="0"/>
              <a:t>between the </a:t>
            </a:r>
            <a:r>
              <a:rPr lang="en-US" b="1" dirty="0"/>
              <a:t>difference between two groups and the difference within the groups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larger the t score</a:t>
            </a:r>
            <a:r>
              <a:rPr lang="en-US" dirty="0"/>
              <a:t>, the</a:t>
            </a:r>
            <a:r>
              <a:rPr lang="en-US" b="1" dirty="0"/>
              <a:t> more difference there is between groups.</a:t>
            </a:r>
            <a:r>
              <a:rPr lang="en-US" dirty="0"/>
              <a:t> The smaller the t score, the more similarity there is between </a:t>
            </a:r>
            <a:r>
              <a:rPr lang="en-US" dirty="0" smtClean="0"/>
              <a:t>group</a:t>
            </a:r>
          </a:p>
          <a:p>
            <a:r>
              <a:rPr lang="en-US" dirty="0"/>
              <a:t>A t score of 3 means that the groups are three times as different </a:t>
            </a:r>
            <a:r>
              <a:rPr lang="en-US" i="1" dirty="0"/>
              <a:t>from</a:t>
            </a:r>
            <a:r>
              <a:rPr lang="en-US" dirty="0"/>
              <a:t> each other as they are within each other. </a:t>
            </a:r>
            <a:r>
              <a:rPr lang="en-US" b="1" dirty="0">
                <a:solidFill>
                  <a:srgbClr val="FF0000"/>
                </a:solidFill>
              </a:rPr>
              <a:t>When you run a t test, the bigger the t-value, the more likely it is that the results are </a:t>
            </a:r>
            <a:r>
              <a:rPr lang="en-US" b="1" dirty="0" err="1">
                <a:solidFill>
                  <a:srgbClr val="FF0000"/>
                </a:solidFill>
              </a:rPr>
              <a:t>repeatable.</a:t>
            </a:r>
            <a:r>
              <a:rPr lang="en-US" b="1" dirty="0" err="1" smtClean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.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5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large t-score tells you that the groups are different.</a:t>
            </a:r>
          </a:p>
          <a:p>
            <a:pPr fontAlgn="base"/>
            <a:r>
              <a:rPr lang="en-US" dirty="0"/>
              <a:t>A small t-score tells you that the groups are similar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9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p-value of .01 </a:t>
            </a:r>
            <a:r>
              <a:rPr lang="en-US" dirty="0"/>
              <a:t>means there is </a:t>
            </a:r>
            <a:r>
              <a:rPr lang="en-US" b="1" dirty="0"/>
              <a:t>only a 1% </a:t>
            </a:r>
            <a:r>
              <a:rPr lang="en-US" dirty="0"/>
              <a:t>probability that the results from an experiment happened by chance. In most cases, a p-value of 0.05 (5%) is accepted to mean the data is valid.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</a:t>
            </a:r>
            <a:r>
              <a:rPr lang="en-US" b="1" dirty="0"/>
              <a:t> three main types of t-test:</a:t>
            </a:r>
            <a:endParaRPr lang="en-US" dirty="0"/>
          </a:p>
          <a:p>
            <a:pPr fontAlgn="base"/>
            <a:r>
              <a:rPr lang="en-US" dirty="0"/>
              <a:t>An </a:t>
            </a:r>
            <a:r>
              <a:rPr lang="en-US" dirty="0">
                <a:hlinkClick r:id="rId2"/>
              </a:rPr>
              <a:t>Independent Samples t-test</a:t>
            </a:r>
            <a:r>
              <a:rPr lang="en-US" dirty="0"/>
              <a:t> compares the </a:t>
            </a:r>
            <a:r>
              <a:rPr lang="en-US" dirty="0">
                <a:hlinkClick r:id="rId3"/>
              </a:rPr>
              <a:t>means </a:t>
            </a:r>
            <a:r>
              <a:rPr lang="en-US" dirty="0"/>
              <a:t>for two groups.</a:t>
            </a:r>
          </a:p>
          <a:p>
            <a:pPr fontAlgn="base"/>
            <a:r>
              <a:rPr lang="en-US" dirty="0"/>
              <a:t>A</a:t>
            </a:r>
            <a:r>
              <a:rPr lang="en-US" dirty="0">
                <a:hlinkClick r:id="rId4"/>
              </a:rPr>
              <a:t> Paired sample t-test</a:t>
            </a:r>
            <a:r>
              <a:rPr lang="en-US" dirty="0"/>
              <a:t> compares means from the same group at different times (say, one year apart).</a:t>
            </a:r>
          </a:p>
          <a:p>
            <a:pPr fontAlgn="base"/>
            <a:r>
              <a:rPr lang="en-US" dirty="0"/>
              <a:t>A </a:t>
            </a:r>
            <a:r>
              <a:rPr lang="en-US" dirty="0">
                <a:hlinkClick r:id="rId5"/>
              </a:rPr>
              <a:t>One sample t-test</a:t>
            </a:r>
            <a:r>
              <a:rPr lang="en-US" dirty="0"/>
              <a:t> tests the mean of a single group against a known mean.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You can ignore the minus sign when comparing the two t-values, as ± indicates the direction; the p-value remains the same for both directions.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Value. Negative 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8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Pearson's product-moment correlation</a:t>
            </a:r>
          </a:p>
          <a:p>
            <a:endParaRPr lang="en-US" dirty="0"/>
          </a:p>
          <a:p>
            <a:r>
              <a:rPr lang="en-US" dirty="0"/>
              <a:t>data:  df2018$price and df2018$deal_probability</a:t>
            </a:r>
          </a:p>
          <a:p>
            <a:r>
              <a:rPr lang="en-US" b="1" dirty="0">
                <a:solidFill>
                  <a:srgbClr val="FF0000"/>
                </a:solidFill>
              </a:rPr>
              <a:t>t = -1.3066</a:t>
            </a:r>
            <a:r>
              <a:rPr lang="en-US" dirty="0"/>
              <a:t>, </a:t>
            </a:r>
            <a:r>
              <a:rPr lang="en-US" dirty="0" err="1"/>
              <a:t>df</a:t>
            </a:r>
            <a:r>
              <a:rPr lang="en-US" dirty="0"/>
              <a:t> = 1418100, </a:t>
            </a:r>
            <a:r>
              <a:rPr lang="en-US" b="1" dirty="0">
                <a:solidFill>
                  <a:srgbClr val="00B050"/>
                </a:solidFill>
              </a:rPr>
              <a:t>p-value = 0.1913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-0.0027431253  0.0005486488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b="1" dirty="0"/>
              <a:t>-0.001097241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Pearson's product-moment correlation</a:t>
            </a:r>
          </a:p>
          <a:p>
            <a:endParaRPr lang="en-US" dirty="0"/>
          </a:p>
          <a:p>
            <a:r>
              <a:rPr lang="en-US" dirty="0"/>
              <a:t>data:  df2018b$price and df2018b$deal_probability</a:t>
            </a:r>
          </a:p>
          <a:p>
            <a:r>
              <a:rPr lang="en-US" b="1" dirty="0"/>
              <a:t>t = 86.734, </a:t>
            </a:r>
            <a:r>
              <a:rPr lang="en-US" b="1" dirty="0" err="1"/>
              <a:t>df</a:t>
            </a:r>
            <a:r>
              <a:rPr lang="en-US" b="1" dirty="0"/>
              <a:t> = 1268400, p-value &lt; 2.2e-16</a:t>
            </a:r>
          </a:p>
          <a:p>
            <a:r>
              <a:rPr lang="en-US" dirty="0"/>
              <a:t>alternative hypothesis: true correlation is not equal to 0</a:t>
            </a:r>
          </a:p>
          <a:p>
            <a:r>
              <a:rPr lang="en-US" dirty="0"/>
              <a:t>95 percent confidence interval:</a:t>
            </a:r>
          </a:p>
          <a:p>
            <a:r>
              <a:rPr lang="en-US" dirty="0"/>
              <a:t> 0.07505489 0.07851493</a:t>
            </a:r>
          </a:p>
          <a:p>
            <a:r>
              <a:rPr lang="en-US" dirty="0"/>
              <a:t>sample estimates:</a:t>
            </a:r>
          </a:p>
          <a:p>
            <a:r>
              <a:rPr lang="en-US" dirty="0"/>
              <a:t>       </a:t>
            </a:r>
            <a:r>
              <a:rPr lang="en-US" dirty="0" err="1"/>
              <a:t>cor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0.07678514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Ecommerce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6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-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methods to perform </a:t>
            </a:r>
            <a:r>
              <a:rPr lang="en-US" b="1" dirty="0"/>
              <a:t>correlation analysis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Pearson correlation </a:t>
            </a:r>
            <a:r>
              <a:rPr lang="en-US" b="1" dirty="0"/>
              <a:t>(r)</a:t>
            </a:r>
            <a:r>
              <a:rPr lang="en-US" dirty="0"/>
              <a:t>, which measures a linear dependence between two variables (x and y). It’s also known as a </a:t>
            </a:r>
            <a:r>
              <a:rPr lang="en-US" b="1" dirty="0"/>
              <a:t>parametric correlation</a:t>
            </a:r>
            <a:r>
              <a:rPr lang="en-US" dirty="0"/>
              <a:t> test because it depends to the distribution of the data. It can be used only when x and y are from normal distribution. The plot of y = f(x) is named the </a:t>
            </a:r>
            <a:r>
              <a:rPr lang="en-US" b="1" dirty="0"/>
              <a:t>linear regression</a:t>
            </a:r>
            <a:r>
              <a:rPr lang="en-US" dirty="0"/>
              <a:t> curve.</a:t>
            </a:r>
          </a:p>
          <a:p>
            <a:r>
              <a:rPr lang="en-US" b="1" dirty="0">
                <a:solidFill>
                  <a:srgbClr val="FF0000"/>
                </a:solidFill>
              </a:rPr>
              <a:t>Kendall tau</a:t>
            </a:r>
            <a:r>
              <a:rPr lang="en-US" dirty="0"/>
              <a:t> and </a:t>
            </a:r>
            <a:r>
              <a:rPr lang="en-US" b="1" dirty="0">
                <a:solidFill>
                  <a:srgbClr val="FF0000"/>
                </a:solidFill>
              </a:rPr>
              <a:t>Spearman rho</a:t>
            </a:r>
            <a:r>
              <a:rPr lang="en-US" dirty="0"/>
              <a:t>, which are rank-based correlation coefficients (non-parametric)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for correlation analyses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51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library(ggplot2)</a:t>
            </a:r>
            <a:endParaRPr lang="en-US" dirty="0" smtClean="0"/>
          </a:p>
          <a:p>
            <a:r>
              <a:rPr lang="en-US" dirty="0" err="1"/>
              <a:t>qplot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mpg, data = 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colour</a:t>
            </a:r>
            <a:r>
              <a:rPr lang="en-US" dirty="0"/>
              <a:t> =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geom</a:t>
            </a:r>
            <a:r>
              <a:rPr lang="en-US" dirty="0"/>
              <a:t> = "point",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 = "Miles per Gallon", </a:t>
            </a:r>
            <a:r>
              <a:rPr lang="en-US" dirty="0" err="1"/>
              <a:t>xlab</a:t>
            </a:r>
            <a:r>
              <a:rPr lang="en-US" dirty="0"/>
              <a:t> = "weight",</a:t>
            </a:r>
            <a:br>
              <a:rPr lang="en-US" dirty="0"/>
            </a:br>
            <a:r>
              <a:rPr lang="en-US" dirty="0"/>
              <a:t>  main = "Impact of Number of Weight on MPG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 smtClean="0"/>
              <a:t># check with </a:t>
            </a:r>
            <a:r>
              <a:rPr lang="en-US" dirty="0" err="1" smtClean="0"/>
              <a:t>cyl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mpg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71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0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Fittling</a:t>
            </a:r>
            <a:r>
              <a:rPr lang="en-US" dirty="0"/>
              <a:t> line</a:t>
            </a:r>
            <a:br>
              <a:rPr lang="en-US" dirty="0"/>
            </a:b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 </a:t>
            </a:r>
            <a:r>
              <a:rPr lang="en-US" dirty="0" err="1"/>
              <a:t>geom_point</a:t>
            </a:r>
            <a:r>
              <a:rPr lang="en-US" dirty="0"/>
              <a:t>() +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 err="1"/>
              <a:t>geom_smooth</a:t>
            </a:r>
            <a:r>
              <a:rPr lang="en-US" b="1" dirty="0"/>
              <a:t>(method = "lm", </a:t>
            </a:r>
            <a:r>
              <a:rPr lang="en-US" dirty="0"/>
              <a:t>se = FALSE)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("Miles per Gallon")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("Weight")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("Impact of Weight on MPG")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8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with line-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89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wt</a:t>
            </a:r>
            <a:r>
              <a:rPr lang="en-US" dirty="0"/>
              <a:t>, mpg))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stat_smooth</a:t>
            </a:r>
            <a:r>
              <a:rPr lang="en-US" dirty="0"/>
              <a:t>() + </a:t>
            </a:r>
            <a:r>
              <a:rPr lang="en-US" dirty="0" err="1"/>
              <a:t>geom_point</a:t>
            </a:r>
            <a:r>
              <a:rPr lang="en-US" dirty="0"/>
              <a:t>()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("Miles per Gallon")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xlab</a:t>
            </a:r>
            <a:r>
              <a:rPr lang="en-US" dirty="0"/>
              <a:t> ("Weight") +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("Impact of Weight on MPG")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9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58" y="1803104"/>
            <a:ext cx="6868484" cy="423921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2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218" y="1719263"/>
            <a:ext cx="7258964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 formula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p-value is &lt; 5%, then the correlation between x and y is </a:t>
            </a:r>
            <a:r>
              <a:rPr lang="en-US" b="1" dirty="0"/>
              <a:t>significant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000" y="2889250"/>
            <a:ext cx="7391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- spearman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7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950" y="2079625"/>
            <a:ext cx="74295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cor</a:t>
            </a:r>
            <a:r>
              <a:rPr lang="en-US" b="1" dirty="0"/>
              <a:t>()</a:t>
            </a:r>
            <a:r>
              <a:rPr lang="en-US" dirty="0"/>
              <a:t> computes the </a:t>
            </a:r>
            <a:r>
              <a:rPr lang="en-US" b="1" dirty="0"/>
              <a:t>correlation coefficient</a:t>
            </a:r>
            <a:endParaRPr lang="en-US" dirty="0"/>
          </a:p>
          <a:p>
            <a:r>
              <a:rPr lang="en-US" b="1" dirty="0" err="1"/>
              <a:t>cor.test</a:t>
            </a:r>
            <a:r>
              <a:rPr lang="en-US" b="1" dirty="0"/>
              <a:t>()</a:t>
            </a:r>
            <a:r>
              <a:rPr lang="en-US" dirty="0"/>
              <a:t> test for association/correlation between paired samples. It returns both the </a:t>
            </a:r>
            <a:r>
              <a:rPr lang="en-US" b="1" dirty="0">
                <a:solidFill>
                  <a:srgbClr val="FF0000"/>
                </a:solidFill>
              </a:rPr>
              <a:t>correlation coefficient and the significance level(or p-value) </a:t>
            </a:r>
            <a:r>
              <a:rPr lang="en-US" dirty="0"/>
              <a:t>of the correlation 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6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336</TotalTime>
  <Words>962</Words>
  <Application>Microsoft Office PowerPoint</Application>
  <PresentationFormat>On-screen Show (4:3)</PresentationFormat>
  <Paragraphs>157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Grid</vt:lpstr>
      <vt:lpstr>R</vt:lpstr>
      <vt:lpstr>PowerPoint Presentation</vt:lpstr>
      <vt:lpstr>PowerPoint Presentation</vt:lpstr>
      <vt:lpstr>Methods for correlation analyses </vt:lpstr>
      <vt:lpstr>Correlation formula </vt:lpstr>
      <vt:lpstr>PowerPoint Presentation</vt:lpstr>
      <vt:lpstr>Rank - spearman</vt:lpstr>
      <vt:lpstr>PowerPoint Presentation</vt:lpstr>
      <vt:lpstr>R</vt:lpstr>
      <vt:lpstr>PowerPoint Presentation</vt:lpstr>
      <vt:lpstr>PowerPoint Presentation</vt:lpstr>
      <vt:lpstr>PowerPoint Presentation</vt:lpstr>
      <vt:lpstr>Correlation R code</vt:lpstr>
      <vt:lpstr>PowerPoint Presentation</vt:lpstr>
      <vt:lpstr>What is a Bivariate (Pearson) Correlation?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Spearman</vt:lpstr>
      <vt:lpstr>Question?</vt:lpstr>
      <vt:lpstr>PowerPoint Presentation</vt:lpstr>
      <vt:lpstr>PowerPoint Presentation</vt:lpstr>
      <vt:lpstr>T-test</vt:lpstr>
      <vt:lpstr>95 percent confidence interval meaning</vt:lpstr>
      <vt:lpstr>The graph shows three samples (of different size) all sampled from the same population.</vt:lpstr>
      <vt:lpstr>NOTE:</vt:lpstr>
      <vt:lpstr>PowerPoint Presentation</vt:lpstr>
      <vt:lpstr>Control = 5 Years, Drug = 6 Years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Value. Negative sign</vt:lpstr>
      <vt:lpstr>Ecommerce data</vt:lpstr>
      <vt:lpstr>Ecommerce data</vt:lpstr>
      <vt:lpstr>PLOTS - Visual</vt:lpstr>
      <vt:lpstr>PowerPoint Presentation</vt:lpstr>
      <vt:lpstr>Scatter Plot</vt:lpstr>
      <vt:lpstr>PowerPoint Presentation</vt:lpstr>
      <vt:lpstr>Scatter with line-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</cp:lastModifiedBy>
  <cp:revision>73</cp:revision>
  <dcterms:created xsi:type="dcterms:W3CDTF">2018-06-10T01:36:50Z</dcterms:created>
  <dcterms:modified xsi:type="dcterms:W3CDTF">2018-06-23T11:01:29Z</dcterms:modified>
</cp:coreProperties>
</file>