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5A171CC-070A-4817-AC6F-BD32EAF4C2F6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81FC8CA-AA98-4AB7-8F8E-B8FFB9A20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probability-and-statistics/variance/" TargetMode="External"/><Relationship Id="rId2" Type="http://schemas.openxmlformats.org/officeDocument/2006/relationships/hyperlink" Target="http://www.statisticshowto.com/random-vari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Covariance, ANOVA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6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mpg v </a:t>
            </a:r>
            <a:r>
              <a:rPr lang="en-US" dirty="0" err="1" smtClean="0"/>
              <a:t>wt</a:t>
            </a:r>
            <a:r>
              <a:rPr lang="en-US" dirty="0" smtClean="0"/>
              <a:t> v </a:t>
            </a:r>
            <a:r>
              <a:rPr lang="en-US" dirty="0" err="1" smtClean="0"/>
              <a:t>cyl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plot(model.1,2)</a:t>
            </a:r>
          </a:p>
        </p:txBody>
      </p:sp>
    </p:spTree>
    <p:extLst>
      <p:ext uri="{BB962C8B-B14F-4D97-AF65-F5344CB8AC3E}">
        <p14:creationId xmlns:p14="http://schemas.microsoft.com/office/powerpoint/2010/main" val="411148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Sum of Squares</a:t>
            </a:r>
          </a:p>
          <a:p>
            <a:r>
              <a:rPr lang="en-US" dirty="0" smtClean="0">
                <a:effectLst/>
              </a:rPr>
              <a:t>Residual standard error:</a:t>
            </a:r>
          </a:p>
          <a:p>
            <a:r>
              <a:rPr lang="pt-BR" b="1" dirty="0" smtClean="0">
                <a:effectLst/>
              </a:rPr>
              <a:t>F</a:t>
            </a:r>
            <a:r>
              <a:rPr lang="pt-BR" dirty="0" smtClean="0">
                <a:effectLst/>
              </a:rPr>
              <a:t> = 31.624, </a:t>
            </a:r>
          </a:p>
          <a:p>
            <a:r>
              <a:rPr lang="pt-BR" dirty="0" smtClean="0">
                <a:effectLst/>
              </a:rPr>
              <a:t>num df = 2.000, </a:t>
            </a:r>
          </a:p>
          <a:p>
            <a:r>
              <a:rPr lang="pt-BR" dirty="0" smtClean="0">
                <a:effectLst/>
              </a:rPr>
              <a:t>denom df = 18.032, </a:t>
            </a:r>
            <a:r>
              <a:rPr lang="pt-BR" i="1" dirty="0" smtClean="0">
                <a:effectLst/>
              </a:rPr>
              <a:t>p-value</a:t>
            </a:r>
            <a:r>
              <a:rPr lang="pt-BR" dirty="0" smtClean="0">
                <a:effectLst/>
              </a:rPr>
              <a:t> = 1.271e-06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9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F</a:t>
            </a:r>
            <a:r>
              <a:rPr lang="en-US" dirty="0"/>
              <a:t>-test is computed by dividing the explained </a:t>
            </a:r>
            <a:r>
              <a:rPr lang="en-US" b="1" dirty="0"/>
              <a:t>variance between grou</a:t>
            </a:r>
            <a:r>
              <a:rPr lang="en-US" dirty="0"/>
              <a:t>ps (e.g., gender difference) by the unexplained variance within the groups.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Between groups and within Groups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7145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3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643188"/>
            <a:ext cx="40767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1.       Variance explained by the independent variable (also called between groups variance)</a:t>
            </a:r>
          </a:p>
          <a:p>
            <a:pPr fontAlgn="base"/>
            <a:r>
              <a:rPr lang="en-US" dirty="0"/>
              <a:t>2.       Unexplained variance (also called within group variance)</a:t>
            </a:r>
          </a:p>
          <a:p>
            <a:r>
              <a:rPr lang="en-US" dirty="0"/>
              <a:t>We study the effect of the value of "am" on the regression between "mpg" and "</a:t>
            </a:r>
            <a:r>
              <a:rPr lang="en-US" dirty="0" err="1"/>
              <a:t>hp</a:t>
            </a:r>
            <a:r>
              <a:rPr lang="en-US" dirty="0"/>
              <a:t>". It is done by using the </a:t>
            </a:r>
            <a:r>
              <a:rPr lang="en-US" b="1" dirty="0" err="1">
                <a:solidFill>
                  <a:srgbClr val="FF0000"/>
                </a:solidFill>
              </a:rPr>
              <a:t>aov</a:t>
            </a:r>
            <a:r>
              <a:rPr lang="en-US" b="1" dirty="0">
                <a:solidFill>
                  <a:srgbClr val="FF0000"/>
                </a:solidFill>
              </a:rPr>
              <a:t>() </a:t>
            </a:r>
            <a:r>
              <a:rPr lang="en-US" dirty="0"/>
              <a:t>function followed by the </a:t>
            </a:r>
            <a:r>
              <a:rPr lang="en-US" b="1" dirty="0" err="1">
                <a:solidFill>
                  <a:srgbClr val="FF0000"/>
                </a:solidFill>
              </a:rPr>
              <a:t>anova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 function to compare the multiple regressions.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COVARIANCE (ANCOVA)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result1 &lt;- </a:t>
            </a:r>
            <a:r>
              <a:rPr lang="en-US" dirty="0" err="1" smtClean="0"/>
              <a:t>aov</a:t>
            </a:r>
            <a:r>
              <a:rPr lang="en-US" dirty="0" smtClean="0"/>
              <a:t>(</a:t>
            </a:r>
            <a:r>
              <a:rPr lang="en-US" dirty="0" err="1" smtClean="0"/>
              <a:t>mpg~hp</a:t>
            </a:r>
            <a:r>
              <a:rPr lang="en-US" dirty="0" smtClean="0"/>
              <a:t>*</a:t>
            </a:r>
            <a:r>
              <a:rPr lang="en-US" dirty="0" err="1" smtClean="0"/>
              <a:t>am,data</a:t>
            </a:r>
            <a:r>
              <a:rPr lang="en-US" dirty="0" smtClean="0"/>
              <a:t> = 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</a:t>
            </a:r>
          </a:p>
          <a:p>
            <a:r>
              <a:rPr lang="en-US" dirty="0" smtClean="0"/>
              <a:t>&gt; result2 &lt;- </a:t>
            </a:r>
            <a:r>
              <a:rPr lang="en-US" dirty="0" err="1" smtClean="0"/>
              <a:t>aov</a:t>
            </a:r>
            <a:r>
              <a:rPr lang="en-US" dirty="0" smtClean="0"/>
              <a:t>(</a:t>
            </a:r>
            <a:r>
              <a:rPr lang="en-US" dirty="0" err="1" smtClean="0"/>
              <a:t>mpg~hp+am,data</a:t>
            </a:r>
            <a:r>
              <a:rPr lang="en-US" dirty="0" smtClean="0"/>
              <a:t> = 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print(</a:t>
            </a:r>
            <a:r>
              <a:rPr lang="en-US" dirty="0" err="1" smtClean="0">
                <a:solidFill>
                  <a:srgbClr val="FF0000"/>
                </a:solidFill>
              </a:rPr>
              <a:t>anova</a:t>
            </a:r>
            <a:r>
              <a:rPr lang="en-US" dirty="0" smtClean="0">
                <a:solidFill>
                  <a:srgbClr val="FF0000"/>
                </a:solidFill>
              </a:rPr>
              <a:t>(result1,result2))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Analysis of Variance Table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Model 1: mpg ~ </a:t>
            </a:r>
            <a:r>
              <a:rPr lang="en-US" b="1" dirty="0" err="1" smtClean="0">
                <a:solidFill>
                  <a:srgbClr val="00B050"/>
                </a:solidFill>
              </a:rPr>
              <a:t>hp</a:t>
            </a:r>
            <a:r>
              <a:rPr lang="en-US" b="1" dirty="0" smtClean="0">
                <a:solidFill>
                  <a:srgbClr val="00B050"/>
                </a:solidFill>
              </a:rPr>
              <a:t> * am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Model 2: mpg ~ </a:t>
            </a:r>
            <a:r>
              <a:rPr lang="en-US" b="1" dirty="0" err="1" smtClean="0">
                <a:solidFill>
                  <a:srgbClr val="00B050"/>
                </a:solidFill>
              </a:rPr>
              <a:t>hp</a:t>
            </a:r>
            <a:r>
              <a:rPr lang="en-US" b="1" dirty="0" smtClean="0">
                <a:solidFill>
                  <a:srgbClr val="00B050"/>
                </a:solidFill>
              </a:rPr>
              <a:t> + am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</a:rPr>
              <a:t>Res.Df</a:t>
            </a:r>
            <a:r>
              <a:rPr lang="en-US" b="1" dirty="0" smtClean="0">
                <a:solidFill>
                  <a:srgbClr val="00B050"/>
                </a:solidFill>
              </a:rPr>
              <a:t>    RSS </a:t>
            </a:r>
            <a:r>
              <a:rPr lang="en-US" b="1" dirty="0" err="1" smtClean="0">
                <a:solidFill>
                  <a:srgbClr val="00B050"/>
                </a:solidFill>
              </a:rPr>
              <a:t>Df</a:t>
            </a:r>
            <a:r>
              <a:rPr lang="en-US" b="1" dirty="0" smtClean="0">
                <a:solidFill>
                  <a:srgbClr val="00B050"/>
                </a:solidFill>
              </a:rPr>
              <a:t>  Sum of </a:t>
            </a:r>
            <a:r>
              <a:rPr lang="en-US" b="1" dirty="0" err="1" smtClean="0">
                <a:solidFill>
                  <a:srgbClr val="00B050"/>
                </a:solidFill>
              </a:rPr>
              <a:t>Sq</a:t>
            </a:r>
            <a:r>
              <a:rPr lang="en-US" b="1" dirty="0" smtClean="0">
                <a:solidFill>
                  <a:srgbClr val="00B050"/>
                </a:solidFill>
              </a:rPr>
              <a:t>     F </a:t>
            </a:r>
            <a:r>
              <a:rPr lang="en-US" b="1" dirty="0" err="1" smtClean="0">
                <a:solidFill>
                  <a:srgbClr val="00B050"/>
                </a:solidFill>
              </a:rPr>
              <a:t>Pr</a:t>
            </a:r>
            <a:r>
              <a:rPr lang="en-US" b="1" dirty="0" smtClean="0">
                <a:solidFill>
                  <a:srgbClr val="00B050"/>
                </a:solidFill>
              </a:rPr>
              <a:t>(&gt;F)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1     28 245.43                         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     29 245.44 -1 -0.0052515 6e-04 0.9806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 = 0.9806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p-value is greater than 0.05 we conclude that the interaction between horse power and transmission type </a:t>
            </a:r>
            <a:r>
              <a:rPr lang="en-US" b="1" dirty="0">
                <a:solidFill>
                  <a:srgbClr val="00B050"/>
                </a:solidFill>
              </a:rPr>
              <a:t>is not significant</a:t>
            </a:r>
            <a:r>
              <a:rPr lang="en-US" dirty="0"/>
              <a:t>. So the mileage per gallon will depend in a similar manner on the horse power of the car in both auto and manual transmission mode.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mean value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product of the deviations of two </a:t>
            </a:r>
            <a:r>
              <a:rPr lang="en-US" dirty="0" err="1">
                <a:solidFill>
                  <a:srgbClr val="FF0000"/>
                </a:solidFill>
              </a:rPr>
              <a:t>variates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</a:t>
            </a:r>
            <a:r>
              <a:rPr lang="en-US" b="1" dirty="0"/>
              <a:t>their respective means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Differs from their means( average)</a:t>
            </a:r>
          </a:p>
          <a:p>
            <a:r>
              <a:rPr lang="en-US" dirty="0"/>
              <a:t>Covariance is a measure of how much two </a:t>
            </a:r>
            <a:r>
              <a:rPr lang="en-US" dirty="0">
                <a:hlinkClick r:id="rId2"/>
              </a:rPr>
              <a:t>random variables</a:t>
            </a:r>
            <a:r>
              <a:rPr lang="en-US" dirty="0"/>
              <a:t> vary together. It’s similar to </a:t>
            </a:r>
            <a:r>
              <a:rPr lang="en-US" dirty="0">
                <a:hlinkClick r:id="rId3"/>
              </a:rPr>
              <a:t>variance</a:t>
            </a:r>
            <a:r>
              <a:rPr lang="en-US" dirty="0"/>
              <a:t>, but where variance tells you how a </a:t>
            </a:r>
            <a:r>
              <a:rPr lang="en-US" i="1" dirty="0"/>
              <a:t>single </a:t>
            </a:r>
            <a:r>
              <a:rPr lang="en-US" dirty="0"/>
              <a:t>variable varies, </a:t>
            </a:r>
            <a:r>
              <a:rPr lang="en-US" b="1" dirty="0" smtClean="0">
                <a:solidFill>
                  <a:srgbClr val="FF0000"/>
                </a:solidFill>
              </a:rPr>
              <a:t>covariance </a:t>
            </a:r>
            <a:r>
              <a:rPr lang="en-US" b="1" dirty="0">
                <a:solidFill>
                  <a:srgbClr val="FF0000"/>
                </a:solidFill>
              </a:rPr>
              <a:t>tells you how two variables vary together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Covariance Formula</a:t>
            </a:r>
          </a:p>
          <a:p>
            <a:r>
              <a:rPr lang="en-US" dirty="0" smtClean="0"/>
              <a:t>The formula is: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Cov</a:t>
            </a:r>
            <a:r>
              <a:rPr lang="en-US" b="1" dirty="0" smtClean="0">
                <a:solidFill>
                  <a:srgbClr val="FF0000"/>
                </a:solidFill>
              </a:rPr>
              <a:t>(X,Y) </a:t>
            </a:r>
            <a:r>
              <a:rPr lang="en-US" dirty="0" smtClean="0"/>
              <a:t>= Σ E((X-μ)E(Y-ν)) / n-1 where:</a:t>
            </a:r>
          </a:p>
          <a:p>
            <a:r>
              <a:rPr lang="en-US" dirty="0" smtClean="0"/>
              <a:t>X is a random variable</a:t>
            </a:r>
          </a:p>
          <a:p>
            <a:r>
              <a:rPr lang="en-US" b="1" dirty="0" smtClean="0"/>
              <a:t>E(X) </a:t>
            </a:r>
            <a:r>
              <a:rPr lang="en-US" dirty="0" smtClean="0"/>
              <a:t>= μ is the expected value (the mean) of the random variable X and</a:t>
            </a:r>
          </a:p>
          <a:p>
            <a:r>
              <a:rPr lang="en-US" dirty="0" smtClean="0"/>
              <a:t>E(Y) = ν is the expected value (the mean) of the random variable Y</a:t>
            </a:r>
          </a:p>
          <a:p>
            <a:r>
              <a:rPr lang="en-US" dirty="0" smtClean="0"/>
              <a:t>n = the number of items in the data 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cov</a:t>
            </a:r>
            <a:r>
              <a:rPr lang="en-US" dirty="0" smtClean="0"/>
              <a:t>(</a:t>
            </a:r>
            <a:r>
              <a:rPr lang="en-US" dirty="0" err="1" smtClean="0"/>
              <a:t>mtcars$wt</a:t>
            </a:r>
            <a:r>
              <a:rPr lang="en-US" dirty="0"/>
              <a:t>, </a:t>
            </a:r>
            <a:r>
              <a:rPr lang="en-US" dirty="0" err="1"/>
              <a:t>mtcars$mpg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effectLst/>
              </a:rPr>
              <a:t>-5.116685</a:t>
            </a:r>
          </a:p>
          <a:p>
            <a:r>
              <a:rPr lang="en-US" dirty="0" smtClean="0"/>
              <a:t>Negative ( Inverse ) direction</a:t>
            </a:r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mtcars$wt</a:t>
            </a:r>
            <a:r>
              <a:rPr lang="en-US" dirty="0"/>
              <a:t>, </a:t>
            </a:r>
            <a:r>
              <a:rPr lang="en-US" dirty="0" err="1"/>
              <a:t>mtcars$mpg</a:t>
            </a:r>
            <a:r>
              <a:rPr lang="en-US" dirty="0"/>
              <a:t>, method=c("</a:t>
            </a:r>
            <a:r>
              <a:rPr lang="en-US" dirty="0" err="1"/>
              <a:t>pearson</a:t>
            </a:r>
            <a:r>
              <a:rPr lang="en-US" dirty="0"/>
              <a:t>"))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9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Analysis of Variance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modelAnova</a:t>
            </a:r>
            <a:r>
              <a:rPr lang="en-US" dirty="0" smtClean="0"/>
              <a:t> &lt;- </a:t>
            </a:r>
            <a:r>
              <a:rPr lang="en-US" b="1" dirty="0" err="1" smtClean="0">
                <a:solidFill>
                  <a:srgbClr val="FF0000"/>
                </a:solidFill>
              </a:rPr>
              <a:t>aov</a:t>
            </a:r>
            <a:r>
              <a:rPr lang="en-US" dirty="0" smtClean="0"/>
              <a:t>(</a:t>
            </a:r>
            <a:r>
              <a:rPr lang="en-US" dirty="0" err="1" smtClean="0"/>
              <a:t>mtcars$mpg~mtcars$wt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print(</a:t>
            </a:r>
            <a:r>
              <a:rPr lang="en-US" dirty="0" err="1" smtClean="0"/>
              <a:t>modelAnova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aov</a:t>
            </a:r>
            <a:r>
              <a:rPr lang="en-US" dirty="0" smtClean="0"/>
              <a:t>(formula = </a:t>
            </a:r>
            <a:r>
              <a:rPr lang="en-US" dirty="0" err="1" smtClean="0"/>
              <a:t>mtcars$mpg</a:t>
            </a:r>
            <a:r>
              <a:rPr lang="en-US" dirty="0" smtClean="0"/>
              <a:t> ~ </a:t>
            </a:r>
            <a:r>
              <a:rPr lang="en-US" dirty="0" err="1" smtClean="0"/>
              <a:t>mtcars$wt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Terms: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mtcars$wt</a:t>
            </a:r>
            <a:r>
              <a:rPr lang="en-US" dirty="0" smtClean="0"/>
              <a:t> Residuals</a:t>
            </a:r>
          </a:p>
          <a:p>
            <a:r>
              <a:rPr lang="en-US" b="1" dirty="0" smtClean="0"/>
              <a:t>Sum of Squares   </a:t>
            </a:r>
            <a:r>
              <a:rPr lang="en-US" dirty="0" smtClean="0"/>
              <a:t>847.7252  278.3219</a:t>
            </a:r>
          </a:p>
          <a:p>
            <a:r>
              <a:rPr lang="en-US" b="1" dirty="0" smtClean="0"/>
              <a:t>Deg. of Freedom         </a:t>
            </a:r>
            <a:r>
              <a:rPr lang="en-US" dirty="0" smtClean="0"/>
              <a:t>1        30</a:t>
            </a:r>
          </a:p>
          <a:p>
            <a:endParaRPr lang="en-US" dirty="0" smtClean="0"/>
          </a:p>
          <a:p>
            <a:r>
              <a:rPr lang="en-US" b="1" dirty="0" smtClean="0"/>
              <a:t>Residual standard error: </a:t>
            </a:r>
            <a:r>
              <a:rPr lang="en-US" dirty="0" smtClean="0"/>
              <a:t>3.045882</a:t>
            </a:r>
          </a:p>
          <a:p>
            <a:r>
              <a:rPr lang="en-US" dirty="0" smtClean="0"/>
              <a:t>Estimated effects may be unbalanced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– 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 modelAnova1w &lt;- </a:t>
            </a:r>
            <a:r>
              <a:rPr lang="en-US" dirty="0" err="1" smtClean="0"/>
              <a:t>oneway.test</a:t>
            </a:r>
            <a:r>
              <a:rPr lang="en-US" dirty="0" smtClean="0"/>
              <a:t>(</a:t>
            </a:r>
            <a:r>
              <a:rPr lang="en-US" dirty="0" err="1" smtClean="0"/>
              <a:t>mtcars$mpg~mtcars$wt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Error in </a:t>
            </a:r>
            <a:r>
              <a:rPr lang="en-US" dirty="0" err="1" smtClean="0"/>
              <a:t>oneway.test</a:t>
            </a:r>
            <a:r>
              <a:rPr lang="en-US" dirty="0" smtClean="0"/>
              <a:t>(</a:t>
            </a:r>
            <a:r>
              <a:rPr lang="en-US" dirty="0" err="1" smtClean="0"/>
              <a:t>mtcars$mpg</a:t>
            </a:r>
            <a:r>
              <a:rPr lang="en-US" dirty="0" smtClean="0"/>
              <a:t> ~ </a:t>
            </a:r>
            <a:r>
              <a:rPr lang="en-US" dirty="0" err="1" smtClean="0"/>
              <a:t>mtcars$wt</a:t>
            </a:r>
            <a:r>
              <a:rPr lang="en-US" dirty="0" smtClean="0"/>
              <a:t>) : not enough observations</a:t>
            </a:r>
          </a:p>
          <a:p>
            <a:r>
              <a:rPr lang="en-US" dirty="0" smtClean="0"/>
              <a:t>&gt; modelAnova1w &lt;- </a:t>
            </a:r>
            <a:r>
              <a:rPr lang="en-US" b="1" dirty="0" err="1" smtClean="0">
                <a:solidFill>
                  <a:srgbClr val="FF0000"/>
                </a:solidFill>
              </a:rPr>
              <a:t>oneway.test</a:t>
            </a:r>
            <a:r>
              <a:rPr lang="en-US" dirty="0" smtClean="0"/>
              <a:t>(</a:t>
            </a:r>
            <a:r>
              <a:rPr lang="en-US" dirty="0" err="1" smtClean="0"/>
              <a:t>mtcars$mpg~mtcars$cyl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print(modelAnova1w)</a:t>
            </a:r>
          </a:p>
          <a:p>
            <a:endParaRPr lang="en-US" dirty="0" smtClean="0"/>
          </a:p>
          <a:p>
            <a:r>
              <a:rPr lang="en-US" dirty="0" smtClean="0"/>
              <a:t>	One-way analysis of means (not assuming equal variances)</a:t>
            </a:r>
          </a:p>
          <a:p>
            <a:endParaRPr lang="en-US" dirty="0" smtClean="0"/>
          </a:p>
          <a:p>
            <a:r>
              <a:rPr lang="en-US" dirty="0" smtClean="0"/>
              <a:t>data:  </a:t>
            </a:r>
            <a:r>
              <a:rPr lang="en-US" dirty="0" err="1" smtClean="0"/>
              <a:t>mtcars$mpg</a:t>
            </a:r>
            <a:r>
              <a:rPr lang="en-US" dirty="0" smtClean="0"/>
              <a:t> and </a:t>
            </a:r>
            <a:r>
              <a:rPr lang="en-US" dirty="0" err="1" smtClean="0"/>
              <a:t>mtcars$cyl</a:t>
            </a:r>
            <a:endParaRPr lang="en-US" dirty="0" smtClean="0"/>
          </a:p>
          <a:p>
            <a:r>
              <a:rPr lang="en-US" dirty="0" smtClean="0"/>
              <a:t>F = 31.624,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= 2.000, </a:t>
            </a:r>
            <a:r>
              <a:rPr lang="en-US" dirty="0" err="1" smtClean="0"/>
              <a:t>denom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= 18.032, p-value = 1.271e-06</a:t>
            </a:r>
          </a:p>
          <a:p>
            <a:endParaRPr lang="en-US" dirty="0" smtClean="0"/>
          </a:p>
          <a:p>
            <a:r>
              <a:rPr lang="en-US" dirty="0" smtClean="0"/>
              <a:t>&gt;  F Value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r>
              <a:rPr lang="en-US" dirty="0" smtClean="0"/>
              <a:t> - </a:t>
            </a:r>
            <a:r>
              <a:rPr lang="en-US" dirty="0" err="1" smtClean="0"/>
              <a:t>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 model.1 </a:t>
            </a:r>
            <a:r>
              <a:rPr lang="en-US" b="1" dirty="0" smtClean="0">
                <a:solidFill>
                  <a:srgbClr val="FF0000"/>
                </a:solidFill>
              </a:rPr>
              <a:t>= lm </a:t>
            </a:r>
            <a:r>
              <a:rPr lang="en-US" dirty="0" smtClean="0"/>
              <a:t>(mpg ~ </a:t>
            </a:r>
            <a:r>
              <a:rPr lang="en-US" dirty="0" err="1" smtClean="0"/>
              <a:t>wt</a:t>
            </a:r>
            <a:r>
              <a:rPr lang="en-US" dirty="0" smtClean="0"/>
              <a:t> + </a:t>
            </a:r>
            <a:r>
              <a:rPr lang="en-US" dirty="0" err="1" smtClean="0"/>
              <a:t>cyl</a:t>
            </a:r>
            <a:r>
              <a:rPr lang="en-US" dirty="0" smtClean="0"/>
              <a:t> + </a:t>
            </a:r>
            <a:r>
              <a:rPr lang="en-US" dirty="0" err="1" smtClean="0"/>
              <a:t>wt:cyl</a:t>
            </a:r>
            <a:r>
              <a:rPr lang="en-US" dirty="0" smtClean="0"/>
              <a:t>,    data = 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library(car)</a:t>
            </a:r>
          </a:p>
          <a:p>
            <a:r>
              <a:rPr lang="en-US" dirty="0" smtClean="0"/>
              <a:t>Loading required package: </a:t>
            </a:r>
            <a:r>
              <a:rPr lang="en-US" dirty="0" err="1" smtClean="0"/>
              <a:t>carData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Anova</a:t>
            </a:r>
            <a:r>
              <a:rPr lang="en-US" dirty="0" smtClean="0"/>
              <a:t>(model.1, </a:t>
            </a:r>
            <a:r>
              <a:rPr lang="en-US" b="1" dirty="0" smtClean="0"/>
              <a:t>type="II")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 Table (Type II tests)</a:t>
            </a:r>
          </a:p>
          <a:p>
            <a:endParaRPr lang="en-US" dirty="0" smtClean="0"/>
          </a:p>
          <a:p>
            <a:r>
              <a:rPr lang="en-US" dirty="0" smtClean="0"/>
              <a:t>Response: mpg</a:t>
            </a:r>
          </a:p>
          <a:p>
            <a:r>
              <a:rPr lang="en-US" dirty="0" smtClean="0"/>
              <a:t>           Sum </a:t>
            </a:r>
            <a:r>
              <a:rPr lang="en-US" dirty="0" err="1" smtClean="0"/>
              <a:t>Sq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b="1" dirty="0" smtClean="0"/>
              <a:t>F value    </a:t>
            </a:r>
            <a:r>
              <a:rPr lang="en-US" dirty="0" err="1" smtClean="0"/>
              <a:t>Pr</a:t>
            </a:r>
            <a:r>
              <a:rPr lang="en-US" dirty="0" smtClean="0"/>
              <a:t>(&gt;F)    </a:t>
            </a:r>
          </a:p>
          <a:p>
            <a:r>
              <a:rPr lang="en-US" dirty="0" err="1" smtClean="0"/>
              <a:t>wt</a:t>
            </a:r>
            <a:r>
              <a:rPr lang="en-US" dirty="0" smtClean="0"/>
              <a:t>        117.162  1 20.8983 8.943e-05 ***</a:t>
            </a:r>
          </a:p>
          <a:p>
            <a:r>
              <a:rPr lang="en-US" dirty="0" err="1" smtClean="0"/>
              <a:t>cyl</a:t>
            </a:r>
            <a:r>
              <a:rPr lang="en-US" dirty="0" smtClean="0"/>
              <a:t>        87.150  1 15.5450 0.0004899 ***</a:t>
            </a:r>
          </a:p>
          <a:p>
            <a:r>
              <a:rPr lang="en-US" dirty="0" err="1" smtClean="0"/>
              <a:t>wt:cyl</a:t>
            </a:r>
            <a:r>
              <a:rPr lang="en-US" dirty="0" smtClean="0"/>
              <a:t>     34.196  1  6.0995 0.0198824 *  </a:t>
            </a:r>
          </a:p>
          <a:p>
            <a:r>
              <a:rPr lang="en-US" dirty="0" smtClean="0"/>
              <a:t>Residuals 156.976 28                     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r>
              <a:rPr lang="en-US" dirty="0" smtClean="0"/>
              <a:t>&gt;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&gt; summary(model.1)</a:t>
            </a:r>
          </a:p>
          <a:p>
            <a:endParaRPr lang="en-US" dirty="0" smtClean="0"/>
          </a:p>
          <a:p>
            <a:r>
              <a:rPr lang="en-US" dirty="0" smtClean="0"/>
              <a:t>Call:</a:t>
            </a:r>
          </a:p>
          <a:p>
            <a:r>
              <a:rPr lang="en-US" dirty="0" smtClean="0"/>
              <a:t>lm(formula = mpg ~ </a:t>
            </a:r>
            <a:r>
              <a:rPr lang="en-US" dirty="0" err="1" smtClean="0"/>
              <a:t>wt</a:t>
            </a:r>
            <a:r>
              <a:rPr lang="en-US" dirty="0" smtClean="0"/>
              <a:t> + </a:t>
            </a:r>
            <a:r>
              <a:rPr lang="en-US" dirty="0" err="1" smtClean="0"/>
              <a:t>cyl</a:t>
            </a:r>
            <a:r>
              <a:rPr lang="en-US" dirty="0" smtClean="0"/>
              <a:t> + </a:t>
            </a:r>
            <a:r>
              <a:rPr lang="en-US" dirty="0" err="1" smtClean="0"/>
              <a:t>wt:cyl</a:t>
            </a:r>
            <a:r>
              <a:rPr lang="en-US" dirty="0" smtClean="0"/>
              <a:t>, data = 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Residuals:</a:t>
            </a:r>
          </a:p>
          <a:p>
            <a:r>
              <a:rPr lang="en-US" dirty="0" smtClean="0"/>
              <a:t>    Min      1Q  Median      3Q     Max </a:t>
            </a:r>
          </a:p>
          <a:p>
            <a:r>
              <a:rPr lang="en-US" dirty="0" smtClean="0"/>
              <a:t>-4.2288 -1.3495 -0.5042  1.4647  5.2344 </a:t>
            </a:r>
          </a:p>
          <a:p>
            <a:endParaRPr lang="en-US" dirty="0" smtClean="0"/>
          </a:p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 </a:t>
            </a:r>
          </a:p>
          <a:p>
            <a:r>
              <a:rPr lang="en-US" dirty="0" smtClean="0"/>
              <a:t>(Intercept)  54.3068     6.1275   8.863 1.29e-09 ***</a:t>
            </a:r>
          </a:p>
          <a:p>
            <a:r>
              <a:rPr lang="en-US" dirty="0" err="1" smtClean="0"/>
              <a:t>wt</a:t>
            </a:r>
            <a:r>
              <a:rPr lang="en-US" dirty="0" smtClean="0"/>
              <a:t>           -8.6556     2.3201  -3.731 0.000861 ***</a:t>
            </a:r>
          </a:p>
          <a:p>
            <a:r>
              <a:rPr lang="en-US" dirty="0" err="1" smtClean="0"/>
              <a:t>cyl</a:t>
            </a:r>
            <a:r>
              <a:rPr lang="en-US" dirty="0" smtClean="0"/>
              <a:t>          -3.8032     1.0050  -3.784 0.000747 ***</a:t>
            </a:r>
          </a:p>
          <a:p>
            <a:r>
              <a:rPr lang="en-US" dirty="0" err="1" smtClean="0"/>
              <a:t>wt:cyl</a:t>
            </a:r>
            <a:r>
              <a:rPr lang="en-US" dirty="0" smtClean="0"/>
              <a:t>        0.8084     0.3273   2.470 0.019882 * 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endParaRPr lang="en-US" dirty="0" smtClean="0"/>
          </a:p>
          <a:p>
            <a:r>
              <a:rPr lang="en-US" dirty="0" smtClean="0"/>
              <a:t>Residual standard error: 2.368 on 28 degrees of freedom</a:t>
            </a:r>
          </a:p>
          <a:p>
            <a:r>
              <a:rPr lang="en-US" dirty="0" smtClean="0"/>
              <a:t>Multiple R-squared:  0.8606,	Adjusted R-squared:  0.8457 </a:t>
            </a:r>
          </a:p>
          <a:p>
            <a:r>
              <a:rPr lang="en-US" dirty="0" smtClean="0"/>
              <a:t>F-statistic: 57.62 on 3 and 28 DF,  p-value: 4.231e-12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plot(x   = </a:t>
            </a:r>
            <a:r>
              <a:rPr lang="en-US" dirty="0" err="1" smtClean="0"/>
              <a:t>mtcars$mpg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y   = </a:t>
            </a:r>
            <a:r>
              <a:rPr lang="en-US" dirty="0" err="1" smtClean="0"/>
              <a:t>mtcars$wt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col = </a:t>
            </a:r>
            <a:r>
              <a:rPr lang="en-US" dirty="0" err="1" smtClean="0"/>
              <a:t>mtcars$cyl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pch</a:t>
            </a:r>
            <a:r>
              <a:rPr lang="en-US" dirty="0" smtClean="0"/>
              <a:t> = 16,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xlab</a:t>
            </a:r>
            <a:r>
              <a:rPr lang="en-US" dirty="0" smtClean="0"/>
              <a:t> = "MPG",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ylab</a:t>
            </a:r>
            <a:r>
              <a:rPr lang="en-US" dirty="0" smtClean="0"/>
              <a:t> = "WT")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3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67</TotalTime>
  <Words>593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R</vt:lpstr>
      <vt:lpstr>PowerPoint Presentation</vt:lpstr>
      <vt:lpstr>PowerPoint Presentation</vt:lpstr>
      <vt:lpstr>R code</vt:lpstr>
      <vt:lpstr>ANOVA – R code</vt:lpstr>
      <vt:lpstr>Oneway - Anova</vt:lpstr>
      <vt:lpstr>PowerPoint Presentation</vt:lpstr>
      <vt:lpstr>summary</vt:lpstr>
      <vt:lpstr>plot</vt:lpstr>
      <vt:lpstr>Plot mpg v wt v cyl</vt:lpstr>
      <vt:lpstr>plot(model.1,2)</vt:lpstr>
      <vt:lpstr>covariance</vt:lpstr>
      <vt:lpstr>PowerPoint Presentation</vt:lpstr>
      <vt:lpstr>PowerPoint Presentation</vt:lpstr>
      <vt:lpstr>ANALYSIS OF COVARIANCE (ANCOVA)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31</cp:revision>
  <dcterms:created xsi:type="dcterms:W3CDTF">2018-06-14T09:05:05Z</dcterms:created>
  <dcterms:modified xsi:type="dcterms:W3CDTF">2018-06-14T10:12:13Z</dcterms:modified>
</cp:coreProperties>
</file>