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849A0D-D264-4738-998B-8C25E4585FD1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8D62DA1-E1A4-4B08-A81E-7B9FF69F05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collaborators/name/Michael%20Friendly" TargetMode="External"/><Relationship Id="rId2" Type="http://schemas.openxmlformats.org/officeDocument/2006/relationships/hyperlink" Target="https://www.rdocumentation.org/packages/matlib/versions/0.9.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5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A1 = array(1:10)</a:t>
            </a:r>
          </a:p>
          <a:p>
            <a:r>
              <a:rPr lang="en-US" dirty="0" smtClean="0"/>
              <a:t>&gt; B1 = array(40:50)</a:t>
            </a:r>
          </a:p>
          <a:p>
            <a:r>
              <a:rPr lang="en-US" dirty="0" smtClean="0"/>
              <a:t>&gt; outer(A1,B1,"*")</a:t>
            </a:r>
          </a:p>
          <a:p>
            <a:r>
              <a:rPr lang="en-US" dirty="0"/>
              <a:t>&gt; outer(A1,B1</a:t>
            </a:r>
            <a:r>
              <a:rPr lang="en-US" b="1" dirty="0">
                <a:solidFill>
                  <a:srgbClr val="00B050"/>
                </a:solidFill>
              </a:rPr>
              <a:t>,"log")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7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 A1 = array(1:20, dim=c(4,5))</a:t>
            </a:r>
          </a:p>
          <a:p>
            <a:r>
              <a:rPr lang="en-US" dirty="0" smtClean="0"/>
              <a:t>&gt; B1 = array(40:60, dim=c(4,5))</a:t>
            </a:r>
          </a:p>
          <a:p>
            <a:r>
              <a:rPr lang="en-US" dirty="0" smtClean="0"/>
              <a:t>&gt; B1</a:t>
            </a:r>
          </a:p>
          <a:p>
            <a:r>
              <a:rPr lang="en-US" dirty="0" smtClean="0"/>
              <a:t>     [,1] [,2] [,3] [,4] [,5]</a:t>
            </a:r>
          </a:p>
          <a:p>
            <a:r>
              <a:rPr lang="en-US" dirty="0" smtClean="0"/>
              <a:t>[1,]   40   44   48   52   56</a:t>
            </a:r>
          </a:p>
          <a:p>
            <a:r>
              <a:rPr lang="en-US" dirty="0" smtClean="0"/>
              <a:t>[2,]   41   45   49   53   57</a:t>
            </a:r>
          </a:p>
          <a:p>
            <a:r>
              <a:rPr lang="en-US" dirty="0" smtClean="0"/>
              <a:t>[3,]   42   46   50   54   58</a:t>
            </a:r>
          </a:p>
          <a:p>
            <a:r>
              <a:rPr lang="en-US" dirty="0" smtClean="0"/>
              <a:t>[4,]   43   47   51   55   59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outer(A1,B1,"*")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X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7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Restructuring of </a:t>
            </a:r>
            <a:r>
              <a:rPr lang="en-US" dirty="0" smtClean="0"/>
              <a:t>data</a:t>
            </a:r>
          </a:p>
          <a:p>
            <a:r>
              <a:rPr lang="en-US" dirty="0"/>
              <a:t>The transpose (reversing rows and columns) is perhaps the simplest method of reshaping a dataset. Use the t() function to transpose a matrix or a data frame.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&gt; A1 &lt;- array(1:20,dim=c(4,5))</a:t>
            </a:r>
          </a:p>
          <a:p>
            <a:r>
              <a:rPr lang="pt-BR" dirty="0"/>
              <a:t>&gt; A1</a:t>
            </a:r>
          </a:p>
          <a:p>
            <a:r>
              <a:rPr lang="pt-BR" dirty="0"/>
              <a:t>     [,1] [,2] [,3] [,4] [,5]</a:t>
            </a:r>
          </a:p>
          <a:p>
            <a:r>
              <a:rPr lang="pt-BR" dirty="0"/>
              <a:t>[1,]    1    5    9   13   17</a:t>
            </a:r>
          </a:p>
          <a:p>
            <a:r>
              <a:rPr lang="pt-BR" dirty="0"/>
              <a:t>[2,]    2    6   10   14   18</a:t>
            </a:r>
          </a:p>
          <a:p>
            <a:r>
              <a:rPr lang="pt-BR" dirty="0"/>
              <a:t>[3,]    3    7   11   15   19</a:t>
            </a:r>
          </a:p>
          <a:p>
            <a:r>
              <a:rPr lang="pt-BR" dirty="0"/>
              <a:t>[4,]    4    8   12   16   20</a:t>
            </a:r>
          </a:p>
          <a:p>
            <a:r>
              <a:rPr lang="pt-BR" b="1" dirty="0">
                <a:solidFill>
                  <a:srgbClr val="FF0000"/>
                </a:solidFill>
              </a:rPr>
              <a:t>&gt; t(A1)</a:t>
            </a:r>
          </a:p>
          <a:p>
            <a:r>
              <a:rPr lang="pt-BR" dirty="0"/>
              <a:t>     [,1] [,2] [,3] [,4]</a:t>
            </a:r>
          </a:p>
          <a:p>
            <a:r>
              <a:rPr lang="pt-BR" dirty="0"/>
              <a:t>[1,]    1    2    3    4</a:t>
            </a:r>
          </a:p>
          <a:p>
            <a:r>
              <a:rPr lang="pt-BR" dirty="0"/>
              <a:t>[2,]    5    6    7    8</a:t>
            </a:r>
          </a:p>
          <a:p>
            <a:r>
              <a:rPr lang="pt-BR" dirty="0"/>
              <a:t>[3,]    9   10   11   12</a:t>
            </a:r>
          </a:p>
          <a:p>
            <a:r>
              <a:rPr lang="pt-BR" dirty="0"/>
              <a:t>[4,]   13   14   15   16</a:t>
            </a:r>
          </a:p>
          <a:p>
            <a:r>
              <a:rPr lang="pt-BR" dirty="0"/>
              <a:t>[5,]   17   18   19   20</a:t>
            </a:r>
          </a:p>
          <a:p>
            <a:r>
              <a:rPr lang="pt-BR" dirty="0"/>
              <a:t>&gt; </a:t>
            </a:r>
            <a:r>
              <a:rPr lang="pt-BR" b="1" dirty="0">
                <a:solidFill>
                  <a:srgbClr val="FF0000"/>
                </a:solidFill>
              </a:rPr>
              <a:t>dim(t(A1))</a:t>
            </a:r>
          </a:p>
          <a:p>
            <a:r>
              <a:rPr lang="pt-BR" dirty="0"/>
              <a:t>[1] 5 4</a:t>
            </a:r>
          </a:p>
          <a:p>
            <a:r>
              <a:rPr lang="pt-BR" dirty="0"/>
              <a:t>&gt; dim(A1)</a:t>
            </a:r>
          </a:p>
          <a:p>
            <a:r>
              <a:rPr lang="pt-BR" dirty="0"/>
              <a:t>[1] 4 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Mtcars</a:t>
            </a:r>
            <a:r>
              <a:rPr lang="en-US" b="1" dirty="0" smtClean="0">
                <a:solidFill>
                  <a:srgbClr val="FF0000"/>
                </a:solidFill>
              </a:rPr>
              <a:t> data</a:t>
            </a:r>
          </a:p>
          <a:p>
            <a:r>
              <a:rPr lang="en-US" dirty="0"/>
              <a:t>&gt; options(digits=3)</a:t>
            </a:r>
          </a:p>
          <a:p>
            <a:r>
              <a:rPr lang="en-US" dirty="0"/>
              <a:t>&gt; attach(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mtcars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fct</a:t>
            </a:r>
            <a:r>
              <a:rPr lang="en-US" dirty="0"/>
              <a:t> &lt;- factor(</a:t>
            </a:r>
            <a:r>
              <a:rPr lang="en-US" dirty="0" err="1"/>
              <a:t>mtcars$cyl</a:t>
            </a:r>
            <a:r>
              <a:rPr lang="en-US" dirty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cyl.group</a:t>
            </a:r>
            <a:r>
              <a:rPr lang="en-US" dirty="0"/>
              <a:t>=</a:t>
            </a:r>
            <a:r>
              <a:rPr lang="en-US" dirty="0" err="1"/>
              <a:t>cyl</a:t>
            </a:r>
            <a:r>
              <a:rPr lang="en-US" dirty="0"/>
              <a:t>), FUN=mean, na.rm=TRUE)</a:t>
            </a:r>
          </a:p>
          <a:p>
            <a:r>
              <a:rPr lang="en-US" dirty="0"/>
              <a:t>&gt; </a:t>
            </a:r>
            <a:r>
              <a:rPr lang="en-US" dirty="0" err="1" smtClean="0"/>
              <a:t>aggdata</a:t>
            </a:r>
            <a:endParaRPr lang="en-US" dirty="0" smtClean="0"/>
          </a:p>
          <a:p>
            <a:r>
              <a:rPr lang="en-US" dirty="0" smtClean="0"/>
              <a:t># aggregate summary data – Mean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 &lt;-aggregate(</a:t>
            </a:r>
            <a:r>
              <a:rPr lang="en-US" dirty="0" err="1"/>
              <a:t>mtcars</a:t>
            </a:r>
            <a:r>
              <a:rPr lang="en-US" dirty="0"/>
              <a:t>, by=list(</a:t>
            </a:r>
            <a:r>
              <a:rPr lang="en-US" dirty="0" err="1"/>
              <a:t>cyl.group</a:t>
            </a:r>
            <a:r>
              <a:rPr lang="en-US" dirty="0"/>
              <a:t>=</a:t>
            </a:r>
            <a:r>
              <a:rPr lang="en-US" dirty="0" err="1"/>
              <a:t>cyl,gear.group</a:t>
            </a:r>
            <a:r>
              <a:rPr lang="en-US" dirty="0"/>
              <a:t>=gear), FUN=mean, na.rm=TRUE)</a:t>
            </a:r>
          </a:p>
          <a:p>
            <a:r>
              <a:rPr lang="en-US" dirty="0"/>
              <a:t>&gt; </a:t>
            </a:r>
            <a:r>
              <a:rPr lang="en-US" dirty="0" err="1"/>
              <a:t>aggdata</a:t>
            </a:r>
            <a:r>
              <a:rPr lang="en-US" dirty="0"/>
              <a:t>[c("cyl.group","gear.group","mpg","</a:t>
            </a:r>
            <a:r>
              <a:rPr lang="en-US" dirty="0" err="1"/>
              <a:t>disp</a:t>
            </a:r>
            <a:r>
              <a:rPr lang="en-US" dirty="0"/>
              <a:t>")]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5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save.image</a:t>
            </a:r>
            <a:r>
              <a:rPr lang="en-US" dirty="0"/>
              <a:t>("workmay29A.txt")</a:t>
            </a:r>
          </a:p>
          <a:p>
            <a:r>
              <a:rPr lang="en-US" dirty="0"/>
              <a:t>&gt; load("workmay29A.txt")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Equations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00943"/>
            <a:ext cx="74676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6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Acoeff</a:t>
            </a:r>
            <a:r>
              <a:rPr lang="en-US" dirty="0"/>
              <a:t> = matrix(c(3,-1,2,2,-2,3,4,1,4),</a:t>
            </a:r>
            <a:r>
              <a:rPr lang="en-US" dirty="0" err="1"/>
              <a:t>nrow</a:t>
            </a:r>
            <a:r>
              <a:rPr lang="en-US" dirty="0"/>
              <a:t>=3,ncol=3,byrow=TRUE)</a:t>
            </a:r>
          </a:p>
          <a:p>
            <a:r>
              <a:rPr lang="en-US" dirty="0"/>
              <a:t>&gt; </a:t>
            </a:r>
            <a:r>
              <a:rPr lang="en-US" dirty="0" err="1"/>
              <a:t>xcoeff</a:t>
            </a:r>
            <a:r>
              <a:rPr lang="en-US" dirty="0"/>
              <a:t> = array(c(8,2,9))</a:t>
            </a:r>
          </a:p>
          <a:p>
            <a:endParaRPr lang="en-US" dirty="0"/>
          </a:p>
          <a:p>
            <a:r>
              <a:rPr lang="en-US" dirty="0" smtClean="0"/>
              <a:t>Find X</a:t>
            </a:r>
          </a:p>
          <a:p>
            <a:r>
              <a:rPr lang="en-US" dirty="0" smtClean="0"/>
              <a:t>&gt; </a:t>
            </a:r>
            <a:r>
              <a:rPr lang="en-US" dirty="0"/>
              <a:t>solve(</a:t>
            </a:r>
            <a:r>
              <a:rPr lang="en-US" dirty="0" err="1"/>
              <a:t>Acoeff,xcoeff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showEqn</a:t>
            </a:r>
            <a:endParaRPr lang="en-US" b="1" dirty="0"/>
          </a:p>
          <a:p>
            <a:r>
              <a:rPr lang="en-US" dirty="0"/>
              <a:t>From </a:t>
            </a:r>
            <a:r>
              <a:rPr lang="en-US" dirty="0" err="1">
                <a:hlinkClick r:id="rId2"/>
              </a:rPr>
              <a:t>matlib</a:t>
            </a:r>
            <a:r>
              <a:rPr lang="en-US" dirty="0">
                <a:hlinkClick r:id="rId2"/>
              </a:rPr>
              <a:t> v0.9.1</a:t>
            </a:r>
            <a:r>
              <a:rPr lang="en-US" dirty="0"/>
              <a:t>by </a:t>
            </a:r>
            <a:r>
              <a:rPr lang="en-US" dirty="0">
                <a:hlinkClick r:id="rId3"/>
              </a:rPr>
              <a:t>Michael Friendly</a:t>
            </a:r>
            <a:endParaRPr lang="en-US" dirty="0"/>
          </a:p>
          <a:p>
            <a:pPr fontAlgn="ctr"/>
            <a:r>
              <a:rPr lang="en-US" dirty="0"/>
              <a:t>33thPercentile</a:t>
            </a:r>
          </a:p>
          <a:p>
            <a:r>
              <a:rPr lang="en-US" b="1" dirty="0"/>
              <a:t>Show Matrices (A, B) As Linear Equations</a:t>
            </a:r>
          </a:p>
          <a:p>
            <a:r>
              <a:rPr lang="en-US" dirty="0"/>
              <a:t>Shows what matrices </a:t>
            </a:r>
            <a:r>
              <a:rPr lang="en-US" dirty="0" err="1"/>
              <a:t>A,b</a:t>
            </a:r>
            <a:r>
              <a:rPr lang="en-US" dirty="0"/>
              <a:t> look like as the system of linear equations, Ax=b, but written out as a set of equations.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install.packages</a:t>
            </a:r>
            <a:r>
              <a:rPr lang="en-US" b="1" dirty="0">
                <a:solidFill>
                  <a:srgbClr val="FF0000"/>
                </a:solidFill>
              </a:rPr>
              <a:t>("</a:t>
            </a:r>
            <a:r>
              <a:rPr lang="en-US" b="1" dirty="0" err="1">
                <a:solidFill>
                  <a:srgbClr val="FF0000"/>
                </a:solidFill>
              </a:rPr>
              <a:t>matlib</a:t>
            </a:r>
            <a:r>
              <a:rPr lang="en-US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US" dirty="0"/>
              <a:t>package ‘crayon’ </a:t>
            </a:r>
          </a:p>
          <a:p>
            <a:r>
              <a:rPr lang="en-US" dirty="0"/>
              <a:t>package ‘</a:t>
            </a:r>
            <a:r>
              <a:rPr lang="en-US" dirty="0" err="1"/>
              <a:t>rlang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lazyeval</a:t>
            </a:r>
            <a:r>
              <a:rPr lang="en-US" dirty="0"/>
              <a:t>’ </a:t>
            </a:r>
          </a:p>
          <a:p>
            <a:r>
              <a:rPr lang="en-US" dirty="0"/>
              <a:t>package ‘ggplot2’ </a:t>
            </a:r>
          </a:p>
          <a:p>
            <a:r>
              <a:rPr lang="en-US" dirty="0"/>
              <a:t>package ‘</a:t>
            </a:r>
            <a:r>
              <a:rPr lang="en-US" dirty="0" err="1"/>
              <a:t>miniUI</a:t>
            </a:r>
            <a:r>
              <a:rPr lang="en-US" dirty="0"/>
              <a:t>’ </a:t>
            </a:r>
          </a:p>
          <a:p>
            <a:r>
              <a:rPr lang="en-US" dirty="0"/>
              <a:t>package ‘base64enc’ </a:t>
            </a:r>
          </a:p>
          <a:p>
            <a:r>
              <a:rPr lang="en-US" dirty="0"/>
              <a:t>package ‘</a:t>
            </a:r>
            <a:r>
              <a:rPr lang="en-US" dirty="0" err="1"/>
              <a:t>SparseM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MatrixModels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sp</a:t>
            </a:r>
            <a:r>
              <a:rPr lang="en-US" dirty="0"/>
              <a:t>’ </a:t>
            </a:r>
          </a:p>
          <a:p>
            <a:r>
              <a:rPr lang="en-US" dirty="0"/>
              <a:t>package ‘haven’ </a:t>
            </a:r>
          </a:p>
          <a:p>
            <a:r>
              <a:rPr lang="en-US" dirty="0"/>
              <a:t>package ‘curl’ </a:t>
            </a:r>
          </a:p>
          <a:p>
            <a:r>
              <a:rPr lang="en-US" dirty="0"/>
              <a:t>package ‘</a:t>
            </a:r>
            <a:r>
              <a:rPr lang="en-US" dirty="0" err="1"/>
              <a:t>data.table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openxlsx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tibble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minqa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nloptr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RcppEigen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htmlwidgets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htmltools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knitr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jsonlite</a:t>
            </a:r>
            <a:r>
              <a:rPr lang="en-US" dirty="0"/>
              <a:t>’ </a:t>
            </a:r>
          </a:p>
          <a:p>
            <a:r>
              <a:rPr lang="en-US" dirty="0"/>
              <a:t>package ‘shiny’ </a:t>
            </a:r>
          </a:p>
          <a:p>
            <a:r>
              <a:rPr lang="en-US" dirty="0"/>
              <a:t>package ‘</a:t>
            </a:r>
            <a:r>
              <a:rPr lang="en-US" dirty="0" err="1"/>
              <a:t>magrittr</a:t>
            </a:r>
            <a:r>
              <a:rPr lang="en-US" dirty="0"/>
              <a:t>’ </a:t>
            </a:r>
          </a:p>
          <a:p>
            <a:r>
              <a:rPr lang="en-US" dirty="0"/>
              <a:t>package ‘crosstalk’ </a:t>
            </a:r>
          </a:p>
          <a:p>
            <a:r>
              <a:rPr lang="en-US" dirty="0"/>
              <a:t>package ‘</a:t>
            </a:r>
            <a:r>
              <a:rPr lang="en-US" dirty="0" err="1"/>
              <a:t>manipulateWidget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carData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abind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pbkrtest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quantreg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maptools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rio</a:t>
            </a:r>
            <a:r>
              <a:rPr lang="en-US" dirty="0"/>
              <a:t>’ </a:t>
            </a:r>
          </a:p>
          <a:p>
            <a:r>
              <a:rPr lang="en-US" dirty="0"/>
              <a:t>package ‘lme4’ </a:t>
            </a:r>
          </a:p>
          <a:p>
            <a:r>
              <a:rPr lang="en-US" dirty="0"/>
              <a:t>package ‘</a:t>
            </a:r>
            <a:r>
              <a:rPr lang="en-US" dirty="0" err="1"/>
              <a:t>xtable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rgl</a:t>
            </a:r>
            <a:r>
              <a:rPr lang="en-US" dirty="0"/>
              <a:t>’ </a:t>
            </a:r>
            <a:r>
              <a:rPr lang="en-US" dirty="0" smtClean="0"/>
              <a:t>  package </a:t>
            </a:r>
            <a:r>
              <a:rPr lang="en-US" dirty="0"/>
              <a:t>‘car’ </a:t>
            </a:r>
            <a:r>
              <a:rPr lang="en-US" dirty="0" smtClean="0"/>
              <a:t> package </a:t>
            </a:r>
            <a:r>
              <a:rPr lang="en-US" dirty="0"/>
              <a:t>‘</a:t>
            </a:r>
            <a:r>
              <a:rPr lang="en-US" dirty="0" err="1"/>
              <a:t>matlib</a:t>
            </a:r>
            <a:r>
              <a:rPr lang="en-US" dirty="0"/>
              <a:t>’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Vectors</a:t>
            </a:r>
          </a:p>
          <a:p>
            <a:r>
              <a:rPr lang="en-US" dirty="0" smtClean="0"/>
              <a:t>Character()</a:t>
            </a:r>
          </a:p>
          <a:p>
            <a:r>
              <a:rPr lang="en-US" dirty="0" smtClean="0"/>
              <a:t>Numeric()</a:t>
            </a:r>
          </a:p>
          <a:p>
            <a:r>
              <a:rPr lang="en-US" dirty="0" smtClean="0"/>
              <a:t>List any Mode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0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package ‘</a:t>
            </a:r>
            <a:r>
              <a:rPr lang="en-US" dirty="0" err="1"/>
              <a:t>colorspace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RColorBrewer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dichromat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munsell</a:t>
            </a:r>
            <a:r>
              <a:rPr lang="en-US" dirty="0"/>
              <a:t>’ </a:t>
            </a:r>
          </a:p>
          <a:p>
            <a:r>
              <a:rPr lang="en-US" dirty="0"/>
              <a:t>package ‘labeling’ </a:t>
            </a:r>
          </a:p>
          <a:p>
            <a:r>
              <a:rPr lang="en-US" dirty="0"/>
              <a:t>package ‘</a:t>
            </a:r>
            <a:r>
              <a:rPr lang="en-US" dirty="0" err="1"/>
              <a:t>viridisLite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pkgconfig</a:t>
            </a:r>
            <a:r>
              <a:rPr lang="en-US" dirty="0"/>
              <a:t>’ </a:t>
            </a:r>
          </a:p>
          <a:p>
            <a:r>
              <a:rPr lang="en-US" dirty="0"/>
              <a:t>package ‘rematch’ </a:t>
            </a:r>
          </a:p>
          <a:p>
            <a:r>
              <a:rPr lang="en-US" dirty="0"/>
              <a:t>package ‘</a:t>
            </a:r>
            <a:r>
              <a:rPr lang="en-US" dirty="0" err="1"/>
              <a:t>assertthat</a:t>
            </a:r>
            <a:r>
              <a:rPr lang="en-US" dirty="0"/>
              <a:t>’ </a:t>
            </a:r>
          </a:p>
          <a:p>
            <a:r>
              <a:rPr lang="en-US" dirty="0"/>
              <a:t>package ‘utf8’ </a:t>
            </a:r>
          </a:p>
          <a:p>
            <a:r>
              <a:rPr lang="en-US" dirty="0"/>
              <a:t>package ‘glue’ </a:t>
            </a:r>
          </a:p>
          <a:p>
            <a:r>
              <a:rPr lang="en-US" dirty="0"/>
              <a:t>package ‘</a:t>
            </a:r>
            <a:r>
              <a:rPr lang="en-US" dirty="0" err="1"/>
              <a:t>stringi</a:t>
            </a:r>
            <a:r>
              <a:rPr lang="en-US" dirty="0"/>
              <a:t>’ </a:t>
            </a:r>
          </a:p>
          <a:p>
            <a:r>
              <a:rPr lang="en-US" dirty="0"/>
              <a:t>package ‘BH’ </a:t>
            </a:r>
          </a:p>
          <a:p>
            <a:r>
              <a:rPr lang="en-US" dirty="0"/>
              <a:t>package ‘</a:t>
            </a:r>
            <a:r>
              <a:rPr lang="en-US" dirty="0" err="1"/>
              <a:t>gtable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plyr</a:t>
            </a:r>
            <a:r>
              <a:rPr lang="en-US" dirty="0"/>
              <a:t>’ </a:t>
            </a:r>
          </a:p>
          <a:p>
            <a:r>
              <a:rPr lang="en-US" dirty="0"/>
              <a:t>package ‘reshape2’ </a:t>
            </a:r>
          </a:p>
          <a:p>
            <a:r>
              <a:rPr lang="en-US" dirty="0"/>
              <a:t>package ‘scales’ </a:t>
            </a:r>
          </a:p>
          <a:p>
            <a:r>
              <a:rPr lang="en-US" dirty="0"/>
              <a:t>package ‘</a:t>
            </a:r>
            <a:r>
              <a:rPr lang="en-US" dirty="0" err="1"/>
              <a:t>forcats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hms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cellranger</a:t>
            </a:r>
            <a:r>
              <a:rPr lang="en-US" dirty="0"/>
              <a:t>’ </a:t>
            </a:r>
          </a:p>
          <a:p>
            <a:r>
              <a:rPr lang="en-US" dirty="0"/>
              <a:t>package ‘zip’ </a:t>
            </a:r>
          </a:p>
          <a:p>
            <a:r>
              <a:rPr lang="en-US" dirty="0"/>
              <a:t>package ‘cli’ </a:t>
            </a:r>
          </a:p>
          <a:p>
            <a:r>
              <a:rPr lang="en-US" dirty="0"/>
              <a:t>package ‘pillar’ </a:t>
            </a:r>
          </a:p>
          <a:p>
            <a:r>
              <a:rPr lang="en-US" dirty="0"/>
              <a:t>package ‘</a:t>
            </a:r>
            <a:r>
              <a:rPr lang="en-US" dirty="0" err="1"/>
              <a:t>yaml</a:t>
            </a:r>
            <a:r>
              <a:rPr lang="en-US" dirty="0"/>
              <a:t>’ </a:t>
            </a:r>
          </a:p>
          <a:p>
            <a:r>
              <a:rPr lang="en-US" dirty="0"/>
              <a:t>package ‘digest’ </a:t>
            </a:r>
          </a:p>
          <a:p>
            <a:r>
              <a:rPr lang="en-US" dirty="0"/>
              <a:t>package ‘</a:t>
            </a:r>
            <a:r>
              <a:rPr lang="en-US" dirty="0" err="1"/>
              <a:t>Rcpp</a:t>
            </a:r>
            <a:r>
              <a:rPr lang="en-US" dirty="0"/>
              <a:t>’ </a:t>
            </a:r>
          </a:p>
          <a:p>
            <a:r>
              <a:rPr lang="en-US" dirty="0"/>
              <a:t>package ‘evaluate’ </a:t>
            </a:r>
          </a:p>
          <a:p>
            <a:r>
              <a:rPr lang="en-US" dirty="0"/>
              <a:t>package ‘</a:t>
            </a:r>
            <a:r>
              <a:rPr lang="en-US" dirty="0" err="1"/>
              <a:t>highr</a:t>
            </a:r>
            <a:r>
              <a:rPr lang="en-US" dirty="0"/>
              <a:t>’ </a:t>
            </a:r>
          </a:p>
          <a:p>
            <a:r>
              <a:rPr lang="en-US" dirty="0"/>
              <a:t>package ‘markdown’ </a:t>
            </a:r>
          </a:p>
          <a:p>
            <a:r>
              <a:rPr lang="en-US" dirty="0"/>
              <a:t>package ‘</a:t>
            </a:r>
            <a:r>
              <a:rPr lang="en-US" dirty="0" err="1"/>
              <a:t>stringr</a:t>
            </a:r>
            <a:r>
              <a:rPr lang="en-US" dirty="0"/>
              <a:t>’ </a:t>
            </a:r>
          </a:p>
          <a:p>
            <a:r>
              <a:rPr lang="en-US" dirty="0"/>
              <a:t>package ‘</a:t>
            </a:r>
            <a:r>
              <a:rPr lang="en-US" dirty="0" err="1"/>
              <a:t>httpuv</a:t>
            </a:r>
            <a:r>
              <a:rPr lang="en-US" dirty="0"/>
              <a:t>’ </a:t>
            </a:r>
          </a:p>
          <a:p>
            <a:r>
              <a:rPr lang="en-US" dirty="0"/>
              <a:t>package ‘mime’ </a:t>
            </a:r>
          </a:p>
          <a:p>
            <a:r>
              <a:rPr lang="en-US" dirty="0"/>
              <a:t>package ‘R6’ </a:t>
            </a:r>
          </a:p>
          <a:p>
            <a:r>
              <a:rPr lang="en-US" dirty="0"/>
              <a:t>package ‘</a:t>
            </a:r>
            <a:r>
              <a:rPr lang="en-US" dirty="0" err="1"/>
              <a:t>sourcetools</a:t>
            </a:r>
            <a:r>
              <a:rPr lang="en-US" dirty="0"/>
              <a:t>’ </a:t>
            </a:r>
          </a:p>
          <a:p>
            <a:r>
              <a:rPr lang="en-US" dirty="0"/>
              <a:t>package ‘later’ </a:t>
            </a:r>
          </a:p>
          <a:p>
            <a:r>
              <a:rPr lang="en-US" dirty="0"/>
              <a:t>package ‘promises’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 library(</a:t>
            </a:r>
            <a:r>
              <a:rPr lang="en-US" dirty="0" err="1"/>
              <a:t>matlib</a:t>
            </a:r>
            <a:r>
              <a:rPr lang="en-US" dirty="0"/>
              <a:t>)</a:t>
            </a:r>
          </a:p>
          <a:p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</a:t>
            </a:r>
            <a:r>
              <a:rPr lang="en-US" dirty="0" smtClean="0"/>
              <a:t>)</a:t>
            </a:r>
          </a:p>
          <a:p>
            <a:r>
              <a:rPr lang="en-US" dirty="0"/>
              <a:t>3*x1 - 1*x2 + 2*x3 = 8 </a:t>
            </a:r>
            <a:endParaRPr lang="en-US" dirty="0" smtClean="0"/>
          </a:p>
          <a:p>
            <a:r>
              <a:rPr lang="en-US" dirty="0" smtClean="0"/>
              <a:t>2*x1 </a:t>
            </a:r>
            <a:r>
              <a:rPr lang="en-US" dirty="0"/>
              <a:t>- 2*x2 + 3*x3 = 2 </a:t>
            </a:r>
            <a:endParaRPr lang="en-US" dirty="0" smtClean="0"/>
          </a:p>
          <a:p>
            <a:r>
              <a:rPr lang="en-US" dirty="0" smtClean="0"/>
              <a:t>4*x1 </a:t>
            </a:r>
            <a:r>
              <a:rPr lang="en-US" dirty="0"/>
              <a:t>+ 1*x2 </a:t>
            </a:r>
            <a:r>
              <a:rPr lang="en-US" dirty="0" smtClean="0"/>
              <a:t>+ </a:t>
            </a:r>
            <a:r>
              <a:rPr lang="en-US" dirty="0"/>
              <a:t>4*x3 = 9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&gt; solve(</a:t>
            </a:r>
            <a:r>
              <a:rPr lang="en-US" dirty="0" err="1"/>
              <a:t>Acoeff,xcoeff</a:t>
            </a:r>
            <a:r>
              <a:rPr lang="en-US" dirty="0"/>
              <a:t> , fractions = TRUE)</a:t>
            </a:r>
          </a:p>
          <a:p>
            <a:r>
              <a:rPr lang="en-US" dirty="0"/>
              <a:t>[1]  3.941  0.294 -1.765</a:t>
            </a:r>
          </a:p>
          <a:p>
            <a:r>
              <a:rPr lang="en-US" dirty="0"/>
              <a:t>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1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x &lt;- solve(</a:t>
            </a:r>
            <a:r>
              <a:rPr lang="en-US" dirty="0" err="1"/>
              <a:t>Acoeff,xcoeff</a:t>
            </a:r>
            <a:r>
              <a:rPr lang="en-US" dirty="0"/>
              <a:t>)</a:t>
            </a:r>
          </a:p>
          <a:p>
            <a:r>
              <a:rPr lang="en-US" dirty="0"/>
              <a:t>&gt; x &lt;- solve(</a:t>
            </a:r>
            <a:r>
              <a:rPr lang="en-US" dirty="0" err="1"/>
              <a:t>Acoeff,xcoeff,vars</a:t>
            </a:r>
            <a:r>
              <a:rPr lang="en-US" dirty="0"/>
              <a:t>=x)</a:t>
            </a:r>
          </a:p>
          <a:p>
            <a:r>
              <a:rPr lang="en-US" dirty="0"/>
              <a:t>&gt; x</a:t>
            </a:r>
          </a:p>
          <a:p>
            <a:r>
              <a:rPr lang="en-US" dirty="0"/>
              <a:t>[1]  3.941  0.294 -1.765</a:t>
            </a:r>
          </a:p>
          <a:p>
            <a:r>
              <a:rPr lang="en-US" dirty="0"/>
              <a:t>&gt; </a:t>
            </a:r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Acoeff,xcoeff,vars</a:t>
            </a:r>
            <a:r>
              <a:rPr lang="en-US" dirty="0"/>
              <a:t>=x</a:t>
            </a:r>
            <a:r>
              <a:rPr lang="en-US" dirty="0" smtClean="0"/>
              <a:t>)</a:t>
            </a:r>
          </a:p>
          <a:p>
            <a:r>
              <a:rPr lang="en-US" dirty="0"/>
              <a:t>&gt; </a:t>
            </a:r>
            <a:r>
              <a:rPr lang="en-US" dirty="0" err="1"/>
              <a:t>showEqn</a:t>
            </a:r>
            <a:r>
              <a:rPr lang="en-US" dirty="0"/>
              <a:t>(</a:t>
            </a:r>
            <a:r>
              <a:rPr lang="en-US" dirty="0" err="1"/>
              <a:t>Acoeff,xcoeff,vars</a:t>
            </a:r>
            <a:r>
              <a:rPr lang="en-US" dirty="0"/>
              <a:t>=</a:t>
            </a:r>
            <a:r>
              <a:rPr lang="en-US" dirty="0" err="1"/>
              <a:t>sprintf</a:t>
            </a:r>
            <a:r>
              <a:rPr lang="en-US" dirty="0"/>
              <a:t>("%.3f",x))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with X in </a:t>
            </a:r>
            <a:r>
              <a:rPr lang="en-US" dirty="0" smtClean="0"/>
              <a:t>equation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6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 is a vector, group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b="1" dirty="0"/>
              <a:t>state </a:t>
            </a:r>
            <a:r>
              <a:rPr lang="en-US" dirty="0"/>
              <a:t>&lt;- c("</a:t>
            </a:r>
            <a:r>
              <a:rPr lang="en-US" dirty="0" err="1"/>
              <a:t>hyd</a:t>
            </a:r>
            <a:r>
              <a:rPr lang="en-US" dirty="0"/>
              <a:t>","Ban","</a:t>
            </a:r>
            <a:r>
              <a:rPr lang="en-US" dirty="0" err="1"/>
              <a:t>che</a:t>
            </a:r>
            <a:r>
              <a:rPr lang="en-US" dirty="0"/>
              <a:t>","</a:t>
            </a:r>
            <a:r>
              <a:rPr lang="en-US" dirty="0" err="1"/>
              <a:t>hyd</a:t>
            </a:r>
            <a:r>
              <a:rPr lang="en-US" dirty="0"/>
              <a:t>","Mum", "del","</a:t>
            </a:r>
            <a:r>
              <a:rPr lang="en-US" dirty="0" err="1"/>
              <a:t>cal</a:t>
            </a:r>
            <a:r>
              <a:rPr lang="en-US" dirty="0"/>
              <a:t>","</a:t>
            </a:r>
            <a:r>
              <a:rPr lang="en-US" dirty="0" err="1"/>
              <a:t>che</a:t>
            </a:r>
            <a:r>
              <a:rPr lang="en-US" dirty="0"/>
              <a:t>")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/>
              <a:t>state </a:t>
            </a:r>
            <a:r>
              <a:rPr lang="en-US" dirty="0" smtClean="0">
                <a:effectLst/>
              </a:rPr>
              <a:t>[1] </a:t>
            </a:r>
          </a:p>
          <a:p>
            <a:r>
              <a:rPr lang="en-US" dirty="0" smtClean="0">
                <a:effectLst/>
              </a:rPr>
              <a:t>"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" "Ban" "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" "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" "Mum" "del" "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" "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" </a:t>
            </a:r>
          </a:p>
          <a:p>
            <a:r>
              <a:rPr lang="en-US" b="1" dirty="0" smtClean="0"/>
              <a:t>&gt; </a:t>
            </a:r>
            <a:r>
              <a:rPr lang="en-US" b="1" dirty="0"/>
              <a:t>factor(state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>
                <a:effectLst/>
              </a:rPr>
              <a:t>[1]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Ban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Mum del 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b="1" dirty="0" smtClean="0">
                <a:effectLst/>
              </a:rPr>
              <a:t>Levels: </a:t>
            </a:r>
            <a:r>
              <a:rPr lang="en-US" dirty="0" smtClean="0">
                <a:effectLst/>
              </a:rPr>
              <a:t>Ban </a:t>
            </a:r>
            <a:r>
              <a:rPr lang="en-US" dirty="0" err="1" smtClean="0">
                <a:effectLst/>
              </a:rPr>
              <a:t>cal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che</a:t>
            </a:r>
            <a:r>
              <a:rPr lang="en-US" dirty="0" smtClean="0">
                <a:effectLst/>
              </a:rPr>
              <a:t> del </a:t>
            </a:r>
            <a:r>
              <a:rPr lang="en-US" dirty="0" err="1" smtClean="0">
                <a:effectLst/>
              </a:rPr>
              <a:t>hyd</a:t>
            </a:r>
            <a:r>
              <a:rPr lang="en-US" dirty="0" smtClean="0">
                <a:effectLst/>
              </a:rPr>
              <a:t> Mum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 levels returns null - </a:t>
            </a:r>
            <a:r>
              <a:rPr lang="en-US" b="1" dirty="0" err="1" smtClean="0">
                <a:solidFill>
                  <a:srgbClr val="FF0000"/>
                </a:solidFill>
              </a:rPr>
              <a:t>Impt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You can only run </a:t>
            </a:r>
            <a:r>
              <a:rPr lang="en-US" dirty="0" smtClean="0"/>
              <a:t>levels</a:t>
            </a:r>
            <a:r>
              <a:rPr lang="en-US" dirty="0"/>
              <a:t> on a factor vector, not on a data frame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4789"/>
              </p:ext>
            </p:extLst>
          </p:nvPr>
        </p:nvGraphicFramePr>
        <p:xfrm>
          <a:off x="542925" y="3291681"/>
          <a:ext cx="8058150" cy="1630680"/>
        </p:xfrm>
        <a:graphic>
          <a:graphicData uri="http://schemas.openxmlformats.org/drawingml/2006/table">
            <a:tbl>
              <a:tblPr/>
              <a:tblGrid>
                <a:gridCol w="8058150"/>
              </a:tblGrid>
              <a:tr h="0">
                <a:tc>
                  <a:txBody>
                    <a:bodyPr/>
                    <a:lstStyle/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x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&lt;- factor(state) </a:t>
                      </a:r>
                      <a:endParaRPr lang="en-US" sz="1400" dirty="0" smtClean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levels(x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)</a:t>
                      </a:r>
                    </a:p>
                    <a:p>
                      <a:pPr marL="285750" indent="-285750" algn="l" fontAlgn="t">
                        <a:buFont typeface="Wingdings" pitchFamily="2" charset="2"/>
                        <a:buChar char="Ø"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[1] "Ban"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cal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che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"del" "</a:t>
                      </a:r>
                      <a:r>
                        <a:rPr lang="en-US" sz="1400" dirty="0" err="1">
                          <a:effectLst/>
                          <a:latin typeface="Lucida Console"/>
                        </a:rPr>
                        <a:t>hyd</a:t>
                      </a:r>
                      <a:r>
                        <a:rPr lang="en-US" sz="1400" dirty="0">
                          <a:effectLst/>
                          <a:latin typeface="Lucida Console"/>
                        </a:rPr>
                        <a:t>" "Mum" </a:t>
                      </a: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  <a:latin typeface="Lucida Console"/>
                      </a:endParaRPr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0" marR="0" marT="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&gt;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  <a:latin typeface="Lucida Console"/>
                        </a:rPr>
                        <a:t>#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see the level of every column in your data frame, you can use </a:t>
                      </a:r>
                      <a:r>
                        <a:rPr lang="en-US" sz="1400" dirty="0" err="1" smtClean="0"/>
                        <a:t>lapply</a:t>
                      </a:r>
                      <a:r>
                        <a:rPr lang="en-US" sz="1400" dirty="0" smtClean="0"/>
                        <a:t> – not now</a:t>
                      </a:r>
                      <a:endParaRPr lang="en-US" sz="1400" dirty="0">
                        <a:solidFill>
                          <a:srgbClr val="0000FF"/>
                        </a:solidFill>
                        <a:effectLst/>
                        <a:latin typeface="Lucida Console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2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state</a:t>
            </a:r>
          </a:p>
          <a:p>
            <a:r>
              <a:rPr lang="en-US" dirty="0" smtClean="0"/>
              <a:t>[1] "</a:t>
            </a:r>
            <a:r>
              <a:rPr lang="en-US" dirty="0" err="1" smtClean="0"/>
              <a:t>hyd</a:t>
            </a:r>
            <a:r>
              <a:rPr lang="en-US" dirty="0" smtClean="0"/>
              <a:t>" "Ban" "</a:t>
            </a:r>
            <a:r>
              <a:rPr lang="en-US" dirty="0" err="1" smtClean="0"/>
              <a:t>che</a:t>
            </a:r>
            <a:r>
              <a:rPr lang="en-US" dirty="0" smtClean="0"/>
              <a:t>" "</a:t>
            </a:r>
            <a:r>
              <a:rPr lang="en-US" dirty="0" err="1" smtClean="0"/>
              <a:t>hyd</a:t>
            </a:r>
            <a:r>
              <a:rPr lang="en-US" dirty="0" smtClean="0"/>
              <a:t>" "Mum" "del" "</a:t>
            </a:r>
            <a:r>
              <a:rPr lang="en-US" dirty="0" err="1" smtClean="0"/>
              <a:t>cal</a:t>
            </a:r>
            <a:r>
              <a:rPr lang="en-US" dirty="0" smtClean="0"/>
              <a:t>" "</a:t>
            </a:r>
            <a:r>
              <a:rPr lang="en-US" dirty="0" err="1" smtClean="0"/>
              <a:t>che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income </a:t>
            </a:r>
            <a:r>
              <a:rPr lang="en-US" dirty="0" smtClean="0"/>
              <a:t>&lt;- c(10,15,18,22,15,14,13,22)</a:t>
            </a:r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tapply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income,state,mean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Ban 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del </a:t>
            </a:r>
            <a:r>
              <a:rPr lang="en-US" dirty="0" err="1" smtClean="0"/>
              <a:t>hyd</a:t>
            </a:r>
            <a:r>
              <a:rPr lang="en-US" dirty="0" smtClean="0"/>
              <a:t> Mum </a:t>
            </a:r>
          </a:p>
          <a:p>
            <a:r>
              <a:rPr lang="en-US" dirty="0" smtClean="0"/>
              <a:t> 15  13  20  14  16  15 </a:t>
            </a:r>
          </a:p>
          <a:p>
            <a:r>
              <a:rPr lang="en-US" b="1" dirty="0"/>
              <a:t>Apply A Function Over A Ragged Array</a:t>
            </a:r>
          </a:p>
          <a:p>
            <a:r>
              <a:rPr lang="en-US" dirty="0"/>
              <a:t>Apply a function to each cell of a ragged array, that is to each (non-empty) group of values given by a unique combination of the levels of certain factors.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stdError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function(x)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(x)/length(x))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stdError</a:t>
            </a:r>
            <a:endParaRPr lang="en-US" dirty="0" smtClean="0"/>
          </a:p>
          <a:p>
            <a:r>
              <a:rPr lang="en-US" dirty="0" smtClean="0"/>
              <a:t>function(x)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(x)/length(x))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income,state,</a:t>
            </a:r>
            <a:r>
              <a:rPr lang="en-US" b="1" dirty="0" err="1" smtClean="0">
                <a:solidFill>
                  <a:srgbClr val="FF0000"/>
                </a:solidFill>
              </a:rPr>
              <a:t>stdError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Ban </a:t>
            </a:r>
            <a:r>
              <a:rPr lang="en-US" dirty="0" err="1" smtClean="0"/>
              <a:t>cal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del </a:t>
            </a:r>
            <a:r>
              <a:rPr lang="en-US" dirty="0" err="1" smtClean="0"/>
              <a:t>hyd</a:t>
            </a:r>
            <a:r>
              <a:rPr lang="en-US" dirty="0" smtClean="0"/>
              <a:t> Mum </a:t>
            </a:r>
          </a:p>
          <a:p>
            <a:r>
              <a:rPr lang="en-US" dirty="0" smtClean="0"/>
              <a:t> NA  </a:t>
            </a:r>
            <a:r>
              <a:rPr lang="en-US" dirty="0" err="1" smtClean="0"/>
              <a:t>NA</a:t>
            </a:r>
            <a:r>
              <a:rPr lang="en-US" dirty="0" smtClean="0"/>
              <a:t>   2  NA   6  NA </a:t>
            </a:r>
          </a:p>
          <a:p>
            <a:r>
              <a:rPr lang="en-US" dirty="0" smtClean="0"/>
              <a:t>Ragged =  Vector+ </a:t>
            </a:r>
            <a:r>
              <a:rPr lang="en-US" dirty="0" err="1" smtClean="0"/>
              <a:t>Labelling</a:t>
            </a:r>
            <a:r>
              <a:rPr lang="en-US" dirty="0" smtClean="0"/>
              <a:t> factor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ordered(state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Array()</a:t>
            </a:r>
          </a:p>
          <a:p>
            <a:r>
              <a:rPr lang="en-US" dirty="0" smtClean="0"/>
              <a:t>Matrix() – 2D array</a:t>
            </a:r>
          </a:p>
          <a:p>
            <a:endParaRPr lang="en-US" dirty="0"/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array(1:20, dim=c(4,5))</a:t>
            </a:r>
          </a:p>
          <a:p>
            <a:r>
              <a:rPr lang="en-US" dirty="0" smtClean="0"/>
              <a:t>     [,1] [,2] [,3] [,4] [,5]</a:t>
            </a:r>
          </a:p>
          <a:p>
            <a:r>
              <a:rPr lang="en-US" dirty="0" smtClean="0"/>
              <a:t>[1,]    1    5    9   13   17</a:t>
            </a:r>
          </a:p>
          <a:p>
            <a:r>
              <a:rPr lang="en-US" dirty="0" smtClean="0"/>
              <a:t>[2,]    2    6   10   14   18</a:t>
            </a:r>
          </a:p>
          <a:p>
            <a:r>
              <a:rPr lang="en-US" dirty="0" smtClean="0"/>
              <a:t>[3,]    3    7   11   15   19</a:t>
            </a:r>
          </a:p>
          <a:p>
            <a:r>
              <a:rPr lang="en-US" dirty="0" smtClean="0"/>
              <a:t>[4,]    4    8   12   16   20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4 Rows, 5 columns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Array(</a:t>
            </a:r>
            <a:r>
              <a:rPr lang="en-US" b="1" dirty="0" err="1" smtClean="0">
                <a:solidFill>
                  <a:srgbClr val="00B050"/>
                </a:solidFill>
              </a:rPr>
              <a:t>data_vector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dimension_vector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&gt; z= 10</a:t>
            </a:r>
          </a:p>
          <a:p>
            <a:r>
              <a:rPr lang="en-US" dirty="0" smtClean="0"/>
              <a:t>&gt; A1 = array(1:20, dim=c(4,5))</a:t>
            </a:r>
          </a:p>
          <a:p>
            <a:r>
              <a:rPr lang="en-US" dirty="0" smtClean="0"/>
              <a:t>&gt; outer(A1,z,*)</a:t>
            </a:r>
          </a:p>
          <a:p>
            <a:r>
              <a:rPr lang="en-US" dirty="0" smtClean="0"/>
              <a:t>Error: unexpected '*' in "outer(A1,z,*"</a:t>
            </a:r>
          </a:p>
          <a:p>
            <a:r>
              <a:rPr lang="en-US" dirty="0" smtClean="0"/>
              <a:t>&gt; </a:t>
            </a:r>
            <a:r>
              <a:rPr lang="en-US" b="1" dirty="0" smtClean="0">
                <a:solidFill>
                  <a:srgbClr val="FF0000"/>
                </a:solidFill>
              </a:rPr>
              <a:t>outer(A1,z,'*')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outer() function applies a function to two arrays.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outer(x, y, FUN="*", ...)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x %o% y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: arrays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FUN: function to use on the outer products, default is multiply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s-ES" b="1" dirty="0" smtClean="0">
                <a:solidFill>
                  <a:srgbClr val="00B050"/>
                </a:solidFill>
              </a:rPr>
              <a:t>&gt; x %o% y  #</a:t>
            </a:r>
            <a:r>
              <a:rPr lang="es-ES" b="1" dirty="0" err="1" smtClean="0">
                <a:solidFill>
                  <a:srgbClr val="00B050"/>
                </a:solidFill>
              </a:rPr>
              <a:t>equal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to</a:t>
            </a:r>
            <a:r>
              <a:rPr lang="es-ES" b="1" dirty="0" smtClean="0">
                <a:solidFill>
                  <a:srgbClr val="00B050"/>
                </a:solidFill>
              </a:rPr>
              <a:t> </a:t>
            </a:r>
            <a:r>
              <a:rPr lang="es-ES" b="1" dirty="0" err="1" smtClean="0">
                <a:solidFill>
                  <a:srgbClr val="00B050"/>
                </a:solidFill>
              </a:rPr>
              <a:t>outer</a:t>
            </a:r>
            <a:r>
              <a:rPr lang="es-ES" b="1" dirty="0" smtClean="0">
                <a:solidFill>
                  <a:srgbClr val="00B050"/>
                </a:solidFill>
              </a:rPr>
              <a:t>(</a:t>
            </a:r>
            <a:r>
              <a:rPr lang="es-ES" b="1" dirty="0" err="1" smtClean="0">
                <a:solidFill>
                  <a:srgbClr val="00B050"/>
                </a:solidFill>
              </a:rPr>
              <a:t>x,y</a:t>
            </a:r>
            <a:r>
              <a:rPr lang="es-ES" b="1" dirty="0" smtClean="0">
                <a:solidFill>
                  <a:srgbClr val="00B050"/>
                </a:solidFill>
              </a:rPr>
              <a:t>,"*")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</a:t>
            </a:r>
            <a:r>
              <a:rPr lang="en-US" dirty="0" err="1" smtClean="0"/>
              <a:t>eg</a:t>
            </a:r>
            <a:r>
              <a:rPr lang="en-US" dirty="0" smtClean="0"/>
              <a:t>. - Multiply)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6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157</TotalTime>
  <Words>1174</Words>
  <Application>Microsoft Office PowerPoint</Application>
  <PresentationFormat>On-screen Show (4:3)</PresentationFormat>
  <Paragraphs>219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Grid</vt:lpstr>
      <vt:lpstr>R objects</vt:lpstr>
      <vt:lpstr>PowerPoint Presentation</vt:lpstr>
      <vt:lpstr>Factor</vt:lpstr>
      <vt:lpstr>PowerPoint Presentation</vt:lpstr>
      <vt:lpstr>tapply</vt:lpstr>
      <vt:lpstr>PowerPoint Presentation</vt:lpstr>
      <vt:lpstr>PowerPoint Presentation</vt:lpstr>
      <vt:lpstr>Array</vt:lpstr>
      <vt:lpstr>Outer (eg. - Multiply)</vt:lpstr>
      <vt:lpstr>PowerPoint Presentation</vt:lpstr>
      <vt:lpstr>Matrix X Matrix</vt:lpstr>
      <vt:lpstr>Transpose</vt:lpstr>
      <vt:lpstr>T()</vt:lpstr>
      <vt:lpstr>Aggregate</vt:lpstr>
      <vt:lpstr>General</vt:lpstr>
      <vt:lpstr>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with X in equation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objects</dc:title>
  <dc:creator>radhapavan</dc:creator>
  <cp:lastModifiedBy>radhapavan</cp:lastModifiedBy>
  <cp:revision>45</cp:revision>
  <dcterms:created xsi:type="dcterms:W3CDTF">2018-05-29T19:13:29Z</dcterms:created>
  <dcterms:modified xsi:type="dcterms:W3CDTF">2018-06-03T23:22:26Z</dcterms:modified>
</cp:coreProperties>
</file>