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4" d="100"/>
          <a:sy n="94" d="100"/>
        </p:scale>
        <p:origin x="-1254" y="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960"/>
            <a:ext cx="1981200" cy="1828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89935688-FE89-46D4-B859-2B7F6FE6B0F4}" type="datetimeFigureOut">
              <a:rPr lang="en-US" smtClean="0"/>
              <a:t>6/23/2018</a:t>
            </a:fld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2900C7C-AF0F-4ED9-B749-D3FF39FBC23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052960"/>
            <a:ext cx="6324600" cy="182880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35688-FE89-46D4-B859-2B7F6FE6B0F4}" type="datetimeFigureOut">
              <a:rPr lang="en-US" smtClean="0"/>
              <a:t>6/23/2018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00C7C-AF0F-4ED9-B749-D3FF39FBC23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2400" y="147319"/>
            <a:ext cx="6705600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47319"/>
            <a:ext cx="1956046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274638"/>
            <a:ext cx="1676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35688-FE89-46D4-B859-2B7F6FE6B0F4}" type="datetimeFigureOut">
              <a:rPr lang="en-US" smtClean="0"/>
              <a:t>6/23/2018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72900C7C-AF0F-4ED9-B749-D3FF39FBC23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35688-FE89-46D4-B859-2B7F6FE6B0F4}" type="datetimeFigureOut">
              <a:rPr lang="en-US" smtClean="0"/>
              <a:t>6/23/2018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00C7C-AF0F-4ED9-B749-D3FF39FBC23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2799" y="2892277"/>
            <a:ext cx="16002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9935688-FE89-46D4-B859-2B7F6FE6B0F4}" type="datetimeFigureOut">
              <a:rPr lang="en-US" smtClean="0"/>
              <a:t>6/23/2018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72900C7C-AF0F-4ED9-B749-D3FF39FBC23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1000" y="2892277"/>
            <a:ext cx="6324600" cy="164592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35688-FE89-46D4-B859-2B7F6FE6B0F4}" type="datetimeFigureOut">
              <a:rPr lang="en-US" smtClean="0"/>
              <a:t>6/23/2018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00C7C-AF0F-4ED9-B749-D3FF39FBC23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22438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399"/>
            <a:ext cx="4040188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399"/>
            <a:ext cx="4041775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35688-FE89-46D4-B859-2B7F6FE6B0F4}" type="datetimeFigureOut">
              <a:rPr lang="en-US" smtClean="0"/>
              <a:t>6/23/2018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00C7C-AF0F-4ED9-B749-D3FF39FBC23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35688-FE89-46D4-B859-2B7F6FE6B0F4}" type="datetimeFigureOut">
              <a:rPr lang="en-US" smtClean="0"/>
              <a:t>6/23/2018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00C7C-AF0F-4ED9-B749-D3FF39FBC23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150919"/>
            <a:ext cx="8831802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35688-FE89-46D4-B859-2B7F6FE6B0F4}" type="datetimeFigureOut">
              <a:rPr lang="en-US" smtClean="0"/>
              <a:t>6/23/2018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00C7C-AF0F-4ED9-B749-D3FF39FBC23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0"/>
            <a:ext cx="5867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9752" y="2130552"/>
            <a:ext cx="1673352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35688-FE89-46D4-B859-2B7F6FE6B0F4}" type="datetimeFigureOut">
              <a:rPr lang="en-US" smtClean="0"/>
              <a:t>6/23/2018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2900C7C-AF0F-4ED9-B749-D3FF39FBC23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159752" y="457200"/>
            <a:ext cx="1675660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" y="152400"/>
            <a:ext cx="6705600" cy="65532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2800" y="2133600"/>
            <a:ext cx="1676400" cy="297180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35688-FE89-46D4-B859-2B7F6FE6B0F4}" type="datetimeFigureOut">
              <a:rPr lang="en-US" smtClean="0"/>
              <a:t>6/23/2018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00C7C-AF0F-4ED9-B749-D3FF39FBC23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162800" y="460248"/>
            <a:ext cx="1676400" cy="1673352"/>
          </a:xfrm>
        </p:spPr>
        <p:txBody>
          <a:bodyPr anchor="b"/>
          <a:lstStyle>
            <a:lvl1pPr algn="l">
              <a:defRPr sz="2000" spc="15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1634971"/>
            <a:ext cx="8831802" cy="50454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399" y="152400"/>
            <a:ext cx="8814047" cy="13464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999" y="1719071"/>
            <a:ext cx="8407893" cy="440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89935688-FE89-46D4-B859-2B7F6FE6B0F4}" type="datetimeFigureOut">
              <a:rPr lang="en-US" smtClean="0"/>
              <a:t>6/23/2018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fld id="{72900C7C-AF0F-4ED9-B749-D3FF39FBC236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200" kern="1200" cap="all" spc="200" baseline="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sz="2000" kern="1200" spc="150" baseline="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800" kern="1200" spc="100" baseline="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600" kern="1200" spc="100" baseline="0">
          <a:solidFill>
            <a:schemeClr val="tx2"/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buClr>
          <a:schemeClr val="accent4"/>
        </a:buClr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spcBef>
          <a:spcPct val="20000"/>
        </a:spcBef>
        <a:buClr>
          <a:schemeClr val="accent6"/>
        </a:buClr>
        <a:buFont typeface="Wingdings" pitchFamily="2" charset="2"/>
        <a:buChar char="§"/>
        <a:defRPr sz="1300" kern="1200" spc="100" baseline="0">
          <a:solidFill>
            <a:schemeClr val="tx2"/>
          </a:solidFill>
          <a:latin typeface="+mn-lt"/>
          <a:ea typeface="+mn-ea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Logistic Regression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07990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'residuals </a:t>
            </a:r>
            <a:r>
              <a:rPr lang="en-US" dirty="0"/>
              <a:t>vs fitted', 'normal q-q', 'scale-location', and 'residuals vs leverage' </a:t>
            </a:r>
            <a:r>
              <a:rPr lang="en-US" dirty="0" smtClean="0"/>
              <a:t>plots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4424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5258" y="1719263"/>
            <a:ext cx="8198883" cy="440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9643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the binomial or binary logistic regression, the outcome can have only two possible types of values (e.g. </a:t>
            </a:r>
            <a:r>
              <a:rPr lang="en-US" b="1" dirty="0" smtClean="0"/>
              <a:t>“Yes” or “No</a:t>
            </a:r>
            <a:r>
              <a:rPr lang="en-US" dirty="0" smtClean="0"/>
              <a:t>”, “Success” or “Failure”). Multinomial logistic refers to cases where the outcome can have three or more possible types of values (e.g., “good” vs. “very good” vs. “best” ).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658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 fit logistic regression model, </a:t>
            </a:r>
            <a:r>
              <a:rPr lang="en-US" dirty="0" err="1" smtClean="0"/>
              <a:t>glm</a:t>
            </a:r>
            <a:r>
              <a:rPr lang="en-US" dirty="0" smtClean="0"/>
              <a:t>() function is used in R which is similar to lm(), but </a:t>
            </a:r>
            <a:r>
              <a:rPr lang="en-US" dirty="0" err="1" smtClean="0"/>
              <a:t>glm</a:t>
            </a:r>
            <a:r>
              <a:rPr lang="en-US" dirty="0" smtClean="0"/>
              <a:t>() includes additional parameters. The format is</a:t>
            </a:r>
          </a:p>
          <a:p>
            <a:r>
              <a:rPr lang="en-US" dirty="0" err="1" smtClean="0"/>
              <a:t>glm</a:t>
            </a:r>
            <a:r>
              <a:rPr lang="en-US" dirty="0" smtClean="0"/>
              <a:t>(Y~X1+X2+X3, family=binomial(link=”logit”),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Glm</a:t>
            </a:r>
            <a:r>
              <a:rPr lang="en-US" dirty="0" smtClean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3517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exam_1- Exam-1 score</a:t>
            </a:r>
          </a:p>
          <a:p>
            <a:r>
              <a:rPr lang="en-US" dirty="0" smtClean="0"/>
              <a:t>exam_2- Exam-2 score</a:t>
            </a:r>
          </a:p>
          <a:p>
            <a:r>
              <a:rPr lang="en-US" dirty="0" smtClean="0"/>
              <a:t>admitted- 1 if admitted or 0 if not admitted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Generalized Linear Models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4799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data &lt;- read.csv("C:\\Users\\</a:t>
            </a:r>
            <a:r>
              <a:rPr lang="en-US" dirty="0" err="1" smtClean="0"/>
              <a:t>radhapavan</a:t>
            </a:r>
            <a:r>
              <a:rPr lang="en-US" dirty="0" smtClean="0"/>
              <a:t>\\Documents\\GitHub\\</a:t>
            </a:r>
            <a:r>
              <a:rPr lang="en-US" dirty="0" err="1" smtClean="0"/>
              <a:t>Rprogram</a:t>
            </a:r>
            <a:r>
              <a:rPr lang="en-US" dirty="0" smtClean="0"/>
              <a:t>\\Files\\Marks.csv")</a:t>
            </a:r>
          </a:p>
          <a:p>
            <a:r>
              <a:rPr lang="en-US" dirty="0" smtClean="0"/>
              <a:t>print(head(data))</a:t>
            </a:r>
          </a:p>
          <a:p>
            <a:r>
              <a:rPr lang="en-US" dirty="0" smtClean="0"/>
              <a:t># </a:t>
            </a:r>
            <a:r>
              <a:rPr lang="en-US" b="1" dirty="0" smtClean="0"/>
              <a:t>Predictor variables</a:t>
            </a:r>
          </a:p>
          <a:p>
            <a:r>
              <a:rPr lang="en-US" dirty="0" smtClean="0"/>
              <a:t>exam_1&lt;-data$exam_1</a:t>
            </a:r>
          </a:p>
          <a:p>
            <a:r>
              <a:rPr lang="en-US" dirty="0" smtClean="0"/>
              <a:t>exam_2&lt;-data$exam_2</a:t>
            </a:r>
          </a:p>
          <a:p>
            <a:endParaRPr lang="en-US" dirty="0" smtClean="0"/>
          </a:p>
          <a:p>
            <a:r>
              <a:rPr lang="en-US" dirty="0" smtClean="0"/>
              <a:t># </a:t>
            </a:r>
            <a:r>
              <a:rPr lang="en-US" b="1" dirty="0" smtClean="0"/>
              <a:t>Response variables</a:t>
            </a:r>
          </a:p>
          <a:p>
            <a:r>
              <a:rPr lang="en-US" dirty="0" smtClean="0"/>
              <a:t>admitted&lt;-</a:t>
            </a:r>
            <a:r>
              <a:rPr lang="en-US" dirty="0" err="1" smtClean="0"/>
              <a:t>data$admitted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Model_1&lt;-</a:t>
            </a:r>
            <a:r>
              <a:rPr lang="en-US" dirty="0" err="1" smtClean="0"/>
              <a:t>glm</a:t>
            </a:r>
            <a:r>
              <a:rPr lang="en-US" dirty="0" smtClean="0"/>
              <a:t>(admitted ~ exam_1 +exam_2, family = binomial("logit"), data=data)</a:t>
            </a:r>
          </a:p>
          <a:p>
            <a:r>
              <a:rPr lang="en-US" dirty="0" smtClean="0"/>
              <a:t>print(Model_1)</a:t>
            </a:r>
          </a:p>
          <a:p>
            <a:endParaRPr lang="en-US" dirty="0" smtClean="0"/>
          </a:p>
          <a:p>
            <a:r>
              <a:rPr lang="en-US" dirty="0" err="1" smtClean="0"/>
              <a:t>in_frame</a:t>
            </a:r>
            <a:r>
              <a:rPr lang="en-US" dirty="0" smtClean="0"/>
              <a:t>&lt;-</a:t>
            </a:r>
            <a:r>
              <a:rPr lang="en-US" dirty="0" err="1" smtClean="0"/>
              <a:t>data.frame</a:t>
            </a:r>
            <a:r>
              <a:rPr lang="en-US" dirty="0" smtClean="0"/>
              <a:t>(exam_1=60,exam_2=86)</a:t>
            </a:r>
          </a:p>
          <a:p>
            <a:r>
              <a:rPr lang="en-US" dirty="0" smtClean="0"/>
              <a:t>print(</a:t>
            </a:r>
            <a:r>
              <a:rPr lang="en-US" dirty="0" err="1" smtClean="0"/>
              <a:t>in_frame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smtClean="0"/>
              <a:t>pre &lt;- predict(Model_1,in_frame, type="response")</a:t>
            </a:r>
          </a:p>
          <a:p>
            <a:r>
              <a:rPr lang="en-US" dirty="0" smtClean="0"/>
              <a:t>print(pre)</a:t>
            </a:r>
          </a:p>
          <a:p>
            <a:r>
              <a:rPr lang="en-US" dirty="0" smtClean="0"/>
              <a:t>Plot(Model_1)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Marks data - sample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315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Plot(Model_1)</a:t>
            </a:r>
          </a:p>
          <a:p>
            <a:r>
              <a:rPr lang="en-US" dirty="0" smtClean="0"/>
              <a:t>Predictor = exam_1, exam_2 ( Input)</a:t>
            </a:r>
          </a:p>
          <a:p>
            <a:r>
              <a:rPr lang="en-US" dirty="0" smtClean="0"/>
              <a:t>Response = Admitted ( which we want to know) - Output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70166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Residual V Fitted – Predicted Value</a:t>
            </a:r>
          </a:p>
          <a:p>
            <a:r>
              <a:rPr lang="en-US" dirty="0" smtClean="0"/>
              <a:t>Normal Q-Q – Theoretical quantile</a:t>
            </a:r>
          </a:p>
          <a:p>
            <a:r>
              <a:rPr lang="en-US" dirty="0" smtClean="0"/>
              <a:t>Scale – Location - Predicted value</a:t>
            </a:r>
          </a:p>
          <a:p>
            <a:r>
              <a:rPr lang="en-US" dirty="0" smtClean="0"/>
              <a:t>Residuary v leverage - Leverage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 outputs - 4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43716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pl</a:t>
            </a:r>
            <a:r>
              <a:rPr lang="en-US" dirty="0" smtClean="0"/>
              <a:t> &lt;- </a:t>
            </a:r>
            <a:r>
              <a:rPr lang="en-US" b="1" dirty="0" err="1" smtClean="0"/>
              <a:t>ggplot</a:t>
            </a:r>
            <a:r>
              <a:rPr lang="en-US" dirty="0" smtClean="0"/>
              <a:t>(data, </a:t>
            </a:r>
            <a:r>
              <a:rPr lang="en-US" dirty="0" err="1" smtClean="0"/>
              <a:t>aes</a:t>
            </a:r>
            <a:r>
              <a:rPr lang="en-US" dirty="0" smtClean="0"/>
              <a:t>(admitted, </a:t>
            </a:r>
            <a:r>
              <a:rPr lang="en-US" dirty="0" err="1" smtClean="0"/>
              <a:t>as.numeric</a:t>
            </a:r>
            <a:r>
              <a:rPr lang="en-US" dirty="0" smtClean="0"/>
              <a:t>(exam_1+exam_2), color=exam_1+exam_2)) +</a:t>
            </a:r>
          </a:p>
          <a:p>
            <a:r>
              <a:rPr lang="en-US" dirty="0" err="1" smtClean="0"/>
              <a:t>stat_smooth</a:t>
            </a:r>
            <a:r>
              <a:rPr lang="en-US" dirty="0" smtClean="0"/>
              <a:t>(method="loess", formula=admitted~exam_1 +exam_2, alpha=0.5, size=4, </a:t>
            </a:r>
            <a:r>
              <a:rPr lang="en-US" dirty="0" err="1" smtClean="0"/>
              <a:t>aes</a:t>
            </a:r>
            <a:r>
              <a:rPr lang="en-US" dirty="0" smtClean="0"/>
              <a:t>(fill=admitted)) +</a:t>
            </a:r>
          </a:p>
          <a:p>
            <a:r>
              <a:rPr lang="en-US" dirty="0" err="1" smtClean="0"/>
              <a:t>geom_point</a:t>
            </a:r>
            <a:r>
              <a:rPr lang="en-US" dirty="0" smtClean="0"/>
              <a:t>(position=</a:t>
            </a:r>
            <a:r>
              <a:rPr lang="en-US" dirty="0" err="1" smtClean="0"/>
              <a:t>position_jitter</a:t>
            </a:r>
            <a:r>
              <a:rPr lang="en-US" dirty="0" smtClean="0"/>
              <a:t>(height=0.03, width=0)) +</a:t>
            </a:r>
          </a:p>
          <a:p>
            <a:r>
              <a:rPr lang="en-US" dirty="0" err="1" smtClean="0"/>
              <a:t>xlab</a:t>
            </a:r>
            <a:r>
              <a:rPr lang="en-US" dirty="0" smtClean="0"/>
              <a:t>("</a:t>
            </a:r>
            <a:r>
              <a:rPr lang="en-US" dirty="0" err="1" smtClean="0"/>
              <a:t>Pr</a:t>
            </a:r>
            <a:r>
              <a:rPr lang="en-US" dirty="0" smtClean="0"/>
              <a:t> (admitted)") + </a:t>
            </a:r>
            <a:r>
              <a:rPr lang="en-US" dirty="0" err="1" smtClean="0"/>
              <a:t>ylab</a:t>
            </a:r>
            <a:r>
              <a:rPr lang="en-US" dirty="0" smtClean="0"/>
              <a:t>("Exam1+Exam2")</a:t>
            </a:r>
          </a:p>
          <a:p>
            <a:endParaRPr lang="en-US" dirty="0" smtClean="0"/>
          </a:p>
          <a:p>
            <a:r>
              <a:rPr lang="en-US" b="1" dirty="0" err="1" smtClean="0"/>
              <a:t>ggsave</a:t>
            </a:r>
            <a:r>
              <a:rPr lang="en-US" dirty="0" smtClean="0"/>
              <a:t>("AP1d.pdf", plot=</a:t>
            </a:r>
            <a:r>
              <a:rPr lang="en-US" dirty="0" err="1" smtClean="0"/>
              <a:t>pl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ggplot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9545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7456" y="1719263"/>
            <a:ext cx="7834488" cy="440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 output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7263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rid">
  <a:themeElements>
    <a:clrScheme name="Grid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Grid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Grid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Grid</Template>
  <TotalTime>198</TotalTime>
  <Words>319</Words>
  <Application>Microsoft Office PowerPoint</Application>
  <PresentationFormat>On-screen Show (4:3)</PresentationFormat>
  <Paragraphs>46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Grid</vt:lpstr>
      <vt:lpstr>R</vt:lpstr>
      <vt:lpstr>PowerPoint Presentation</vt:lpstr>
      <vt:lpstr>Glm()</vt:lpstr>
      <vt:lpstr>Generalized Linear Models </vt:lpstr>
      <vt:lpstr>Marks data - sample</vt:lpstr>
      <vt:lpstr>PowerPoint Presentation</vt:lpstr>
      <vt:lpstr>Plot outputs - 4</vt:lpstr>
      <vt:lpstr>ggplot</vt:lpstr>
      <vt:lpstr>Plot output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</dc:title>
  <dc:creator>radhapavan</dc:creator>
  <cp:lastModifiedBy>radha</cp:lastModifiedBy>
  <cp:revision>23</cp:revision>
  <dcterms:created xsi:type="dcterms:W3CDTF">2018-06-09T22:18:07Z</dcterms:created>
  <dcterms:modified xsi:type="dcterms:W3CDTF">2018-06-23T11:04:12Z</dcterms:modified>
</cp:coreProperties>
</file>