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5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A34E326-D19C-4394-BC2E-EC7FE3CE459C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Scalar_multiplica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Transpos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ot_produc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in_diagona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tionary.org/wiki/row" TargetMode="External"/><Relationship Id="rId3" Type="http://schemas.openxmlformats.org/officeDocument/2006/relationships/hyperlink" Target="https://en.wikipedia.org/wiki/Rectangle" TargetMode="External"/><Relationship Id="rId7" Type="http://schemas.openxmlformats.org/officeDocument/2006/relationships/hyperlink" Target="https://en.wikipedia.org/wiki/Expression_(mathematics)" TargetMode="External"/><Relationship Id="rId2" Type="http://schemas.openxmlformats.org/officeDocument/2006/relationships/hyperlink" Target="https://en.wikipedia.org/wiki/Mathema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ymbol_(formal)" TargetMode="External"/><Relationship Id="rId5" Type="http://schemas.openxmlformats.org/officeDocument/2006/relationships/hyperlink" Target="https://en.wikipedia.org/wiki/Number" TargetMode="External"/><Relationship Id="rId4" Type="http://schemas.openxmlformats.org/officeDocument/2006/relationships/hyperlink" Target="https://en.wiktionary.org/wiki/array" TargetMode="External"/><Relationship Id="rId9" Type="http://schemas.openxmlformats.org/officeDocument/2006/relationships/hyperlink" Target="https://en.wiktionary.org/wiki/colum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algebra/matrix-inverse.html" TargetMode="External"/><Relationship Id="rId2" Type="http://schemas.openxmlformats.org/officeDocument/2006/relationships/hyperlink" Target="https://www.mathsisfun.com/algebra/matrix-multiplying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trix_addi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lumn_vecto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Matrix ( Theory and R code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5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X [ 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Scalar multiplication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752725"/>
            <a:ext cx="56769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59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i="1" dirty="0"/>
              <a:t>transpose</a:t>
            </a:r>
            <a:r>
              <a:rPr lang="en-US" dirty="0"/>
              <a:t> of an </a:t>
            </a:r>
            <a:r>
              <a:rPr lang="en-US" b="1" i="1" dirty="0"/>
              <a:t>m</a:t>
            </a:r>
            <a:r>
              <a:rPr lang="en-US" b="1" dirty="0"/>
              <a:t>-by-</a:t>
            </a:r>
            <a:r>
              <a:rPr lang="en-US" b="1" i="1" dirty="0"/>
              <a:t>n</a:t>
            </a:r>
            <a:r>
              <a:rPr lang="en-US" dirty="0"/>
              <a:t> matrix </a:t>
            </a:r>
            <a:r>
              <a:rPr lang="en-US" b="1" dirty="0"/>
              <a:t>A</a:t>
            </a:r>
            <a:r>
              <a:rPr lang="en-US" dirty="0"/>
              <a:t> is </a:t>
            </a:r>
            <a:r>
              <a:rPr lang="en-US" dirty="0" smtClean="0"/>
              <a:t>the</a:t>
            </a:r>
          </a:p>
          <a:p>
            <a:r>
              <a:rPr lang="en-US" dirty="0"/>
              <a:t> </a:t>
            </a:r>
            <a:r>
              <a:rPr lang="en-US" b="1" i="1" dirty="0"/>
              <a:t>n</a:t>
            </a:r>
            <a:r>
              <a:rPr lang="en-US" b="1" dirty="0"/>
              <a:t>-by-</a:t>
            </a:r>
            <a:r>
              <a:rPr lang="en-US" b="1" i="1" dirty="0"/>
              <a:t>m</a:t>
            </a:r>
            <a:r>
              <a:rPr lang="en-US" dirty="0"/>
              <a:t> matrix </a:t>
            </a:r>
            <a:r>
              <a:rPr lang="en-US" b="1" dirty="0"/>
              <a:t>A</a:t>
            </a:r>
            <a:r>
              <a:rPr lang="en-US" baseline="30000" dirty="0"/>
              <a:t>T</a:t>
            </a:r>
            <a:r>
              <a:rPr lang="en-US" dirty="0"/>
              <a:t> (also denoted </a:t>
            </a:r>
            <a:r>
              <a:rPr lang="en-US" b="1" dirty="0" err="1"/>
              <a:t>A</a:t>
            </a:r>
            <a:r>
              <a:rPr lang="en-US" baseline="30000" dirty="0" err="1"/>
              <a:t>tr</a:t>
            </a:r>
            <a:r>
              <a:rPr lang="en-US" dirty="0"/>
              <a:t> or </a:t>
            </a:r>
            <a:r>
              <a:rPr lang="en-US" baseline="30000" dirty="0" err="1"/>
              <a:t>t</a:t>
            </a:r>
            <a:r>
              <a:rPr lang="en-US" b="1" dirty="0" err="1"/>
              <a:t>A</a:t>
            </a:r>
            <a:r>
              <a:rPr lang="en-US" dirty="0"/>
              <a:t>) formed by turning rows into columns and vice </a:t>
            </a:r>
            <a:r>
              <a:rPr lang="en-US" dirty="0" smtClean="0"/>
              <a:t>versa.</a:t>
            </a:r>
          </a:p>
          <a:p>
            <a:r>
              <a:rPr lang="en-US" dirty="0"/>
              <a:t>turning rows into columns and vice versa: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Transposition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19600"/>
            <a:ext cx="28289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823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Multiplication</a:t>
            </a:r>
            <a:r>
              <a:rPr lang="en-US" dirty="0"/>
              <a:t> of two matrices is defined </a:t>
            </a:r>
            <a:r>
              <a:rPr lang="en-US" b="1" dirty="0"/>
              <a:t>if and only if the number of columns of the left matrix is the same as the number of rows of the right matrix.</a:t>
            </a:r>
            <a:r>
              <a:rPr lang="en-US" dirty="0"/>
              <a:t> If </a:t>
            </a:r>
            <a:r>
              <a:rPr lang="en-US" b="1" dirty="0"/>
              <a:t>A</a:t>
            </a:r>
            <a:r>
              <a:rPr lang="en-US" dirty="0"/>
              <a:t> is an </a:t>
            </a:r>
            <a:r>
              <a:rPr lang="en-US" i="1" dirty="0"/>
              <a:t>m</a:t>
            </a:r>
            <a:r>
              <a:rPr lang="en-US" dirty="0"/>
              <a:t>-by-</a:t>
            </a:r>
            <a:r>
              <a:rPr lang="en-US" i="1" dirty="0"/>
              <a:t>n</a:t>
            </a:r>
            <a:r>
              <a:rPr lang="en-US" dirty="0"/>
              <a:t> matrix and </a:t>
            </a:r>
            <a:r>
              <a:rPr lang="en-US" b="1" dirty="0"/>
              <a:t>B</a:t>
            </a:r>
            <a:r>
              <a:rPr lang="en-US" dirty="0"/>
              <a:t> is an </a:t>
            </a:r>
            <a:r>
              <a:rPr lang="en-US" i="1" dirty="0"/>
              <a:t>n</a:t>
            </a:r>
            <a:r>
              <a:rPr lang="en-US" dirty="0"/>
              <a:t>-by-</a:t>
            </a:r>
            <a:r>
              <a:rPr lang="en-US" i="1" dirty="0"/>
              <a:t>p</a:t>
            </a:r>
            <a:r>
              <a:rPr lang="en-US" dirty="0"/>
              <a:t> matrix, then their </a:t>
            </a:r>
            <a:r>
              <a:rPr lang="en-US" i="1" dirty="0"/>
              <a:t>matrix product</a:t>
            </a:r>
            <a:r>
              <a:rPr lang="en-US" dirty="0"/>
              <a:t> </a:t>
            </a:r>
            <a:r>
              <a:rPr lang="en-US" b="1" dirty="0"/>
              <a:t>AB</a:t>
            </a:r>
            <a:r>
              <a:rPr lang="en-US" dirty="0"/>
              <a:t> is the </a:t>
            </a:r>
            <a:r>
              <a:rPr lang="en-US" i="1" dirty="0"/>
              <a:t>m</a:t>
            </a:r>
            <a:r>
              <a:rPr lang="en-US" dirty="0"/>
              <a:t>-by-</a:t>
            </a:r>
            <a:r>
              <a:rPr lang="en-US" i="1" dirty="0"/>
              <a:t>p</a:t>
            </a:r>
            <a:r>
              <a:rPr lang="en-US" dirty="0"/>
              <a:t> matrix whose entries are given by </a:t>
            </a:r>
            <a:r>
              <a:rPr lang="en-US" dirty="0">
                <a:hlinkClick r:id="rId2" tooltip="Dot product"/>
              </a:rPr>
              <a:t>dot product</a:t>
            </a:r>
            <a:r>
              <a:rPr lang="en-US" dirty="0"/>
              <a:t> of the corresponding row of </a:t>
            </a:r>
            <a:r>
              <a:rPr lang="en-US" b="1" dirty="0"/>
              <a:t>A</a:t>
            </a:r>
            <a:r>
              <a:rPr lang="en-US" dirty="0"/>
              <a:t> and the corresponding column of </a:t>
            </a:r>
            <a:r>
              <a:rPr lang="en-US" b="1" dirty="0"/>
              <a:t>B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5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equations</a:t>
            </a:r>
            <a:br>
              <a:rPr lang="en-US" dirty="0"/>
            </a:b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8" y="2571750"/>
            <a:ext cx="43529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9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Diagonal and triangular matrix</a:t>
            </a:r>
          </a:p>
          <a:p>
            <a:r>
              <a:rPr lang="en-US" dirty="0" smtClean="0"/>
              <a:t>Identity Matrix </a:t>
            </a:r>
            <a:r>
              <a:rPr lang="en-US" i="1" dirty="0"/>
              <a:t>n</a:t>
            </a:r>
            <a:r>
              <a:rPr lang="en-US" dirty="0"/>
              <a:t>-by-</a:t>
            </a:r>
            <a:r>
              <a:rPr lang="en-US" i="1" dirty="0"/>
              <a:t>n</a:t>
            </a:r>
            <a:r>
              <a:rPr lang="en-US" dirty="0"/>
              <a:t> matrix in which all the elements on the </a:t>
            </a:r>
            <a:r>
              <a:rPr lang="en-US" dirty="0">
                <a:hlinkClick r:id="rId2" tooltip="Main diagonal"/>
              </a:rPr>
              <a:t>main diagonal</a:t>
            </a:r>
            <a:r>
              <a:rPr lang="en-US" dirty="0"/>
              <a:t> are equal to 1 and all other elements are equal to 0</a:t>
            </a:r>
            <a:r>
              <a:rPr lang="en-US" dirty="0" smtClean="0"/>
              <a:t>, ( [1,0],[0,1]</a:t>
            </a:r>
          </a:p>
          <a:p>
            <a:r>
              <a:rPr lang="en-US" b="1" dirty="0"/>
              <a:t>Symmetric </a:t>
            </a:r>
            <a:r>
              <a:rPr lang="en-US" b="1" dirty="0" smtClean="0"/>
              <a:t>( Square </a:t>
            </a:r>
            <a:r>
              <a:rPr lang="en-US" b="1" dirty="0" err="1" smtClean="0"/>
              <a:t>nxn</a:t>
            </a:r>
            <a:r>
              <a:rPr lang="en-US" b="1" dirty="0" smtClean="0"/>
              <a:t>)</a:t>
            </a:r>
          </a:p>
          <a:p>
            <a:r>
              <a:rPr lang="en-US" b="1" dirty="0"/>
              <a:t>Determinant</a:t>
            </a:r>
          </a:p>
          <a:p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6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-&gt; 1/x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Inverse of a Matrix?</a:t>
            </a:r>
            <a:br>
              <a:rPr lang="en-US" dirty="0"/>
            </a:b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309813"/>
            <a:ext cx="741997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4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2188"/>
            <a:ext cx="7862888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25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706755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91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52413"/>
            <a:ext cx="8915400" cy="635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9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828801"/>
            <a:ext cx="77914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 </a:t>
            </a:r>
            <a:r>
              <a:rPr lang="en-US" dirty="0">
                <a:hlinkClick r:id="rId2" tooltip="Mathematics"/>
              </a:rPr>
              <a:t>mathematics</a:t>
            </a:r>
            <a:r>
              <a:rPr lang="en-US" dirty="0"/>
              <a:t>, a </a:t>
            </a:r>
            <a:r>
              <a:rPr lang="en-US" b="1" dirty="0"/>
              <a:t>matrix</a:t>
            </a:r>
            <a:r>
              <a:rPr lang="en-US" dirty="0"/>
              <a:t> (plural: </a:t>
            </a:r>
            <a:r>
              <a:rPr lang="en-US" b="1" dirty="0"/>
              <a:t>matrices</a:t>
            </a:r>
            <a:r>
              <a:rPr lang="en-US" dirty="0"/>
              <a:t>) is a </a:t>
            </a:r>
            <a:r>
              <a:rPr lang="en-US" dirty="0">
                <a:hlinkClick r:id="rId3" tooltip="Rectangle"/>
              </a:rPr>
              <a:t>rectangular</a:t>
            </a:r>
            <a:r>
              <a:rPr lang="en-US" dirty="0"/>
              <a:t> </a:t>
            </a:r>
            <a:r>
              <a:rPr lang="en-US" i="1" dirty="0" smtClean="0">
                <a:hlinkClick r:id="rId4" tooltip="wikt:array"/>
              </a:rPr>
              <a:t>array</a:t>
            </a:r>
            <a:r>
              <a:rPr lang="en-US" dirty="0"/>
              <a:t> of </a:t>
            </a:r>
            <a:r>
              <a:rPr lang="en-US" dirty="0">
                <a:hlinkClick r:id="rId5" tooltip="Number"/>
              </a:rPr>
              <a:t>numbers</a:t>
            </a:r>
            <a:r>
              <a:rPr lang="en-US" dirty="0"/>
              <a:t>, </a:t>
            </a:r>
            <a:r>
              <a:rPr lang="en-US" dirty="0">
                <a:hlinkClick r:id="rId6" tooltip="Symbol (formal)"/>
              </a:rPr>
              <a:t>symbols</a:t>
            </a:r>
            <a:r>
              <a:rPr lang="en-US" dirty="0"/>
              <a:t>, or </a:t>
            </a:r>
            <a:r>
              <a:rPr lang="en-US" dirty="0">
                <a:hlinkClick r:id="rId7" tooltip="Expression (mathematics)"/>
              </a:rPr>
              <a:t>expressions</a:t>
            </a:r>
            <a:r>
              <a:rPr lang="en-US" dirty="0"/>
              <a:t>, arranged in </a:t>
            </a:r>
            <a:r>
              <a:rPr lang="en-US" i="1" dirty="0" err="1">
                <a:hlinkClick r:id="rId8" tooltip="wikt:row"/>
              </a:rPr>
              <a:t>rows</a:t>
            </a:r>
            <a:r>
              <a:rPr lang="en-US" dirty="0" err="1"/>
              <a:t>and</a:t>
            </a:r>
            <a:r>
              <a:rPr lang="en-US" dirty="0"/>
              <a:t> </a:t>
            </a:r>
            <a:r>
              <a:rPr lang="en-US" i="1" dirty="0" err="1" smtClean="0">
                <a:hlinkClick r:id="rId9" tooltip="wikt:column"/>
              </a:rPr>
              <a:t>columns</a:t>
            </a:r>
            <a:r>
              <a:rPr lang="en-US" dirty="0" err="1" smtClean="0"/>
              <a:t>.For</a:t>
            </a:r>
            <a:r>
              <a:rPr lang="en-US" dirty="0" smtClean="0"/>
              <a:t> </a:t>
            </a:r>
            <a:r>
              <a:rPr lang="en-US" dirty="0"/>
              <a:t>example, the dimensions of the matrix below are 2 × 3 (read "two by three"), because there are two rows and three columns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1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276225"/>
            <a:ext cx="7600950" cy="581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0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819275"/>
            <a:ext cx="82486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6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77" y="1447800"/>
            <a:ext cx="785372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898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# Elements are arranged sequentially by row.</a:t>
            </a:r>
          </a:p>
          <a:p>
            <a:r>
              <a:rPr lang="en-US" dirty="0" smtClean="0"/>
              <a:t>M &lt;- matrix(c(3,3.5,3.2,3.6), </a:t>
            </a:r>
            <a:r>
              <a:rPr lang="en-US" dirty="0" err="1" smtClean="0"/>
              <a:t>nrow</a:t>
            </a:r>
            <a:r>
              <a:rPr lang="en-US" dirty="0" smtClean="0"/>
              <a:t> = 2,ncol=2, </a:t>
            </a:r>
            <a:r>
              <a:rPr lang="en-US" dirty="0" err="1" smtClean="0"/>
              <a:t>byrow</a:t>
            </a:r>
            <a:r>
              <a:rPr lang="en-US" dirty="0" smtClean="0"/>
              <a:t> = TRUE)</a:t>
            </a:r>
          </a:p>
          <a:p>
            <a:r>
              <a:rPr lang="en-US" dirty="0" smtClean="0"/>
              <a:t>print(M)</a:t>
            </a:r>
          </a:p>
          <a:p>
            <a:r>
              <a:rPr lang="en-US" dirty="0" smtClean="0"/>
              <a:t>print(1/M)</a:t>
            </a:r>
          </a:p>
          <a:p>
            <a:r>
              <a:rPr lang="en-US" dirty="0" smtClean="0"/>
              <a:t># Inverse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print(solve(M))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det</a:t>
            </a:r>
            <a:r>
              <a:rPr lang="en-US" dirty="0" smtClean="0"/>
              <a:t>(M))</a:t>
            </a:r>
          </a:p>
          <a:p>
            <a:r>
              <a:rPr lang="en-US" b="1" dirty="0" err="1"/>
              <a:t>det</a:t>
            </a:r>
            <a:r>
              <a:rPr lang="en-US" b="1" dirty="0"/>
              <a:t>(A) != 0, so inverse exists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8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 Access the element at 2nd column and 2nd row</a:t>
            </a:r>
          </a:p>
          <a:p>
            <a:r>
              <a:rPr lang="en-US" dirty="0"/>
              <a:t>print(M[2,2])</a:t>
            </a:r>
          </a:p>
          <a:p>
            <a:endParaRPr lang="en-US" dirty="0"/>
          </a:p>
          <a:p>
            <a:r>
              <a:rPr lang="en-US" dirty="0"/>
              <a:t># Access only the  2st row.</a:t>
            </a:r>
          </a:p>
          <a:p>
            <a:r>
              <a:rPr lang="en-US" dirty="0"/>
              <a:t>print(M[1,])</a:t>
            </a:r>
          </a:p>
          <a:p>
            <a:endParaRPr lang="en-US" dirty="0"/>
          </a:p>
          <a:p>
            <a:r>
              <a:rPr lang="en-US" dirty="0"/>
              <a:t># Access only the 2nd column.</a:t>
            </a:r>
          </a:p>
          <a:p>
            <a:r>
              <a:rPr lang="en-US" dirty="0"/>
              <a:t>print(M[,2])</a:t>
            </a:r>
          </a:p>
          <a:p>
            <a:r>
              <a:rPr lang="en-US" dirty="0"/>
              <a:t>print(M)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5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www.mathsisfun.com/algebra/matrix-multiplying.html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www.mathsisfun.com/algebra/matrix-inverse.html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42988" y="3746817"/>
          <a:ext cx="6777036" cy="662940"/>
        </p:xfrm>
        <a:graphic>
          <a:graphicData uri="http://schemas.openxmlformats.org/drawingml/2006/table">
            <a:tbl>
              <a:tblPr/>
              <a:tblGrid>
                <a:gridCol w="3388518"/>
                <a:gridCol w="3388518"/>
              </a:tblGrid>
              <a:tr h="331470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A * B</a:t>
                      </a:r>
                      <a:endParaRPr lang="en-US" sz="1800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Element-wise multiplication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31470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A %*% B</a:t>
                      </a:r>
                      <a:endParaRPr lang="en-US" sz="1800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Matrix multiplication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7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# Multiply</a:t>
            </a:r>
            <a:br>
              <a:rPr lang="en-US" i="1" dirty="0"/>
            </a:br>
            <a:r>
              <a:rPr lang="en-US" dirty="0"/>
              <a:t>X &lt;- matrix(c(1,2,3,4,5,6), </a:t>
            </a:r>
            <a:r>
              <a:rPr lang="en-US" dirty="0" err="1"/>
              <a:t>nrow</a:t>
            </a:r>
            <a:r>
              <a:rPr lang="en-US" dirty="0"/>
              <a:t> = 2,ncol=3, </a:t>
            </a:r>
            <a:r>
              <a:rPr lang="en-US" dirty="0" err="1"/>
              <a:t>byrow</a:t>
            </a:r>
            <a:r>
              <a:rPr lang="en-US" dirty="0"/>
              <a:t> = TRUE)</a:t>
            </a:r>
            <a:br>
              <a:rPr lang="en-US" dirty="0"/>
            </a:br>
            <a:r>
              <a:rPr lang="en-US" dirty="0"/>
              <a:t>Y &lt;- matrix(c(7,8,9,10,11,12), </a:t>
            </a:r>
            <a:r>
              <a:rPr lang="en-US" dirty="0" err="1"/>
              <a:t>nrow</a:t>
            </a:r>
            <a:r>
              <a:rPr lang="en-US" dirty="0"/>
              <a:t> = 3,ncol=2, </a:t>
            </a:r>
            <a:r>
              <a:rPr lang="en-US" dirty="0" err="1"/>
              <a:t>byrow</a:t>
            </a:r>
            <a:r>
              <a:rPr lang="en-US" dirty="0"/>
              <a:t> = TRUE)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print(X)</a:t>
            </a:r>
            <a:br>
              <a:rPr lang="en-US" dirty="0"/>
            </a:br>
            <a:r>
              <a:rPr lang="en-US" dirty="0"/>
              <a:t>print(Y)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print(X %*% Y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print*(X * Y ) # wrong !!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print(t(X</a:t>
            </a:r>
            <a:r>
              <a:rPr lang="en-US" dirty="0" smtClean="0"/>
              <a:t>))</a:t>
            </a:r>
          </a:p>
          <a:p>
            <a:r>
              <a:rPr lang="en-US" dirty="0" smtClean="0"/>
              <a:t>T()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92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 - Real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80975"/>
            <a:ext cx="7686675" cy="649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57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elements</a:t>
            </a:r>
            <a:r>
              <a:rPr lang="en-US" dirty="0"/>
              <a:t> or </a:t>
            </a:r>
            <a:r>
              <a:rPr lang="en-US" i="1" dirty="0"/>
              <a:t>entries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X 3 ( 2 by 3 Matrix)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3" y="2362200"/>
            <a:ext cx="2490787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467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3276600"/>
            <a:ext cx="63055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401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# print Multiply</a:t>
            </a:r>
            <a:br>
              <a:rPr lang="en-US" i="1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dirty="0"/>
              <a:t>price = matrix(c(3,4,2),</a:t>
            </a:r>
            <a:r>
              <a:rPr lang="en-US" dirty="0" err="1"/>
              <a:t>nrow</a:t>
            </a:r>
            <a:r>
              <a:rPr lang="en-US" dirty="0"/>
              <a:t>=1,ncol=3,byrow=TRUE)</a:t>
            </a:r>
            <a:br>
              <a:rPr lang="en-US" dirty="0"/>
            </a:br>
            <a:r>
              <a:rPr lang="en-US" dirty="0"/>
              <a:t>sales = matrix(c(13,9,7,15,8,7,4,6,6,4,0,3), </a:t>
            </a:r>
            <a:r>
              <a:rPr lang="en-US" dirty="0" err="1"/>
              <a:t>nrow</a:t>
            </a:r>
            <a:r>
              <a:rPr lang="en-US" dirty="0"/>
              <a:t>=3,ncol=4,byrow=TRUE)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print(price %*% sales)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86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695575"/>
            <a:ext cx="645795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795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452438"/>
            <a:ext cx="8410575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934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two matrices can be </a:t>
            </a:r>
            <a:r>
              <a:rPr lang="en-US" dirty="0">
                <a:hlinkClick r:id="rId2" tooltip="Matrix addition"/>
              </a:rPr>
              <a:t>added</a:t>
            </a:r>
            <a:r>
              <a:rPr lang="en-US" dirty="0"/>
              <a:t> or subtracted </a:t>
            </a:r>
            <a:r>
              <a:rPr lang="en-US" b="1" dirty="0"/>
              <a:t>element by element</a:t>
            </a:r>
            <a:r>
              <a:rPr lang="en-US" dirty="0"/>
              <a:t> </a:t>
            </a:r>
            <a:r>
              <a:rPr lang="en-US" dirty="0" smtClean="0"/>
              <a:t> If both are same size.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two matrices can be multiplied </a:t>
            </a:r>
            <a:r>
              <a:rPr lang="en-US" b="1" i="1" dirty="0">
                <a:solidFill>
                  <a:srgbClr val="FF0000"/>
                </a:solidFill>
              </a:rPr>
              <a:t>only when </a:t>
            </a:r>
            <a:r>
              <a:rPr lang="en-US" i="1" dirty="0"/>
              <a:t>the number of columns in the first equals the number of rows in the </a:t>
            </a:r>
            <a:r>
              <a:rPr lang="en-US" i="1" dirty="0" smtClean="0"/>
              <a:t>second</a:t>
            </a:r>
          </a:p>
          <a:p>
            <a:endParaRPr lang="en-US" i="1" dirty="0"/>
          </a:p>
          <a:p>
            <a:r>
              <a:rPr lang="en-US" i="1" dirty="0" smtClean="0"/>
              <a:t>No of columns in First == No of Rows in Second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5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 </a:t>
            </a:r>
            <a:r>
              <a:rPr lang="en-US" b="1" dirty="0"/>
              <a:t>v</a:t>
            </a:r>
            <a:r>
              <a:rPr lang="en-US" dirty="0"/>
              <a:t> is a </a:t>
            </a:r>
            <a:r>
              <a:rPr lang="en-US" dirty="0">
                <a:hlinkClick r:id="rId2" tooltip="Column vector"/>
              </a:rPr>
              <a:t>column vector</a:t>
            </a:r>
            <a:r>
              <a:rPr lang="en-US" dirty="0"/>
              <a:t> (a matrix with only one column)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tooltip="Column vector"/>
              </a:rPr>
              <a:t>column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8152369" cy="1914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8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For example, the (1,3) entry of the following matrix </a:t>
            </a:r>
            <a:r>
              <a:rPr lang="en-US" b="1" dirty="0"/>
              <a:t>A</a:t>
            </a:r>
            <a:r>
              <a:rPr lang="en-US" dirty="0"/>
              <a:t> is 5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57" y="2743200"/>
            <a:ext cx="31718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9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843213"/>
            <a:ext cx="59055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27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166</TotalTime>
  <Words>180</Words>
  <Application>Microsoft Office PowerPoint</Application>
  <PresentationFormat>On-screen Show (4:3)</PresentationFormat>
  <Paragraphs>61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Waveform</vt:lpstr>
      <vt:lpstr>R</vt:lpstr>
      <vt:lpstr>PowerPoint Presentation</vt:lpstr>
      <vt:lpstr>2 X 3 ( 2 by 3 Matrix)</vt:lpstr>
      <vt:lpstr>PowerPoint Presentation</vt:lpstr>
      <vt:lpstr>Multiply</vt:lpstr>
      <vt:lpstr>column vector</vt:lpstr>
      <vt:lpstr>Types</vt:lpstr>
      <vt:lpstr> For example, the (1,3) entry of the following matrix A is 5 </vt:lpstr>
      <vt:lpstr>Addition</vt:lpstr>
      <vt:lpstr>Scalar multiplication</vt:lpstr>
      <vt:lpstr>Transposition</vt:lpstr>
      <vt:lpstr>PowerPoint Presentation</vt:lpstr>
      <vt:lpstr>Linear equations </vt:lpstr>
      <vt:lpstr>PowerPoint Presentation</vt:lpstr>
      <vt:lpstr> Inverse of a Matrix?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 code</vt:lpstr>
      <vt:lpstr>PowerPoint Presentation</vt:lpstr>
      <vt:lpstr>PowerPoint Presentation</vt:lpstr>
      <vt:lpstr>PowerPoint Presentation</vt:lpstr>
      <vt:lpstr>PowerPoint Presentation</vt:lpstr>
      <vt:lpstr>Transpose</vt:lpstr>
      <vt:lpstr>Multiply - Real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radhapavan</dc:creator>
  <cp:lastModifiedBy>radhapavan</cp:lastModifiedBy>
  <cp:revision>50</cp:revision>
  <dcterms:created xsi:type="dcterms:W3CDTF">2018-06-02T03:45:07Z</dcterms:created>
  <dcterms:modified xsi:type="dcterms:W3CDTF">2018-06-03T23:33:10Z</dcterms:modified>
</cp:coreProperties>
</file>