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83" r:id="rId18"/>
    <p:sldId id="284" r:id="rId19"/>
    <p:sldId id="285" r:id="rId20"/>
    <p:sldId id="270" r:id="rId21"/>
    <p:sldId id="271" r:id="rId22"/>
    <p:sldId id="272" r:id="rId23"/>
    <p:sldId id="273" r:id="rId24"/>
    <p:sldId id="286" r:id="rId25"/>
    <p:sldId id="275" r:id="rId26"/>
    <p:sldId id="276" r:id="rId27"/>
    <p:sldId id="278" r:id="rId28"/>
    <p:sldId id="279" r:id="rId29"/>
    <p:sldId id="280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6967F43-1F7C-4E7F-9EAA-781D6EBE000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F517343-8B24-499A-83FD-C8B4EAD6D4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clismo.org/tutorial/R/probability.html#id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clismo.org/tutorial/R/probability.html#id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clismo.org/tutorial/R/probability.html#id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clismo.org/tutorial/R/probability.html#id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qnorm</a:t>
            </a:r>
            <a:r>
              <a:rPr lang="en-US" dirty="0"/>
              <a:t> which is the inverse of </a:t>
            </a:r>
            <a:r>
              <a:rPr lang="en-US" dirty="0" err="1" smtClean="0"/>
              <a:t>pnorm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idea behind </a:t>
            </a:r>
            <a:r>
              <a:rPr lang="en-US" i="1" dirty="0" err="1"/>
              <a:t>qnorm</a:t>
            </a:r>
            <a:r>
              <a:rPr lang="en-US" dirty="0"/>
              <a:t> is that you give it a probability, and it returns the number whose cumulative distribution matches the probability.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5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&lt;- </a:t>
            </a:r>
            <a:r>
              <a:rPr lang="en-US" dirty="0" err="1" smtClean="0"/>
              <a:t>seq</a:t>
            </a:r>
            <a:r>
              <a:rPr lang="en-US" dirty="0" smtClean="0"/>
              <a:t>(-</a:t>
            </a:r>
            <a:r>
              <a:rPr lang="en-US" dirty="0"/>
              <a:t>20</a:t>
            </a:r>
            <a:r>
              <a:rPr lang="en-US" dirty="0" smtClean="0"/>
              <a:t>,</a:t>
            </a:r>
            <a:r>
              <a:rPr lang="en-US" dirty="0"/>
              <a:t>20</a:t>
            </a:r>
            <a:r>
              <a:rPr lang="en-US" dirty="0" smtClean="0"/>
              <a:t>,by=</a:t>
            </a:r>
            <a:r>
              <a:rPr lang="en-US" dirty="0"/>
              <a:t>.1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y &lt;- </a:t>
            </a:r>
            <a:r>
              <a:rPr lang="en-US" dirty="0" err="1" smtClean="0"/>
              <a:t>qnorm</a:t>
            </a:r>
            <a:r>
              <a:rPr lang="en-US" dirty="0" smtClean="0"/>
              <a:t>(</a:t>
            </a:r>
            <a:r>
              <a:rPr lang="en-US" dirty="0" err="1" smtClean="0"/>
              <a:t>x,mean</a:t>
            </a:r>
            <a:r>
              <a:rPr lang="en-US" dirty="0" smtClean="0"/>
              <a:t>=</a:t>
            </a:r>
            <a:r>
              <a:rPr lang="en-US" dirty="0"/>
              <a:t>3</a:t>
            </a:r>
            <a:r>
              <a:rPr lang="en-US" dirty="0" smtClean="0"/>
              <a:t>,sd=</a:t>
            </a: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=FALSE)</a:t>
            </a:r>
            <a:br>
              <a:rPr lang="en-US" dirty="0" smtClean="0"/>
            </a:br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crashed on the non-numeric </a:t>
            </a:r>
            <a:r>
              <a:rPr lang="en-US" dirty="0" smtClean="0"/>
              <a:t>argument – not a number</a:t>
            </a:r>
          </a:p>
          <a:p>
            <a:r>
              <a:rPr lang="en-US" dirty="0"/>
              <a:t>Only positive values of n are allowed into the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nans produced error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&lt;- </a:t>
            </a:r>
            <a:r>
              <a:rPr lang="en-US" dirty="0" err="1" smtClean="0"/>
              <a:t>seq</a:t>
            </a:r>
            <a:r>
              <a:rPr lang="en-US" dirty="0" smtClean="0"/>
              <a:t>(-</a:t>
            </a:r>
            <a:r>
              <a:rPr lang="en-US" dirty="0"/>
              <a:t>20</a:t>
            </a:r>
            <a:r>
              <a:rPr lang="en-US" dirty="0" smtClean="0"/>
              <a:t>,</a:t>
            </a:r>
            <a:r>
              <a:rPr lang="en-US" dirty="0"/>
              <a:t>20</a:t>
            </a:r>
            <a:r>
              <a:rPr lang="en-US" dirty="0" smtClean="0"/>
              <a:t>,by=</a:t>
            </a:r>
            <a:r>
              <a:rPr lang="en-US" dirty="0"/>
              <a:t>.1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y &lt;- </a:t>
            </a:r>
            <a:r>
              <a:rPr lang="en-US" dirty="0" err="1" smtClean="0"/>
              <a:t>pnorm</a:t>
            </a:r>
            <a:r>
              <a:rPr lang="en-US" dirty="0" smtClean="0"/>
              <a:t>(</a:t>
            </a:r>
            <a:r>
              <a:rPr lang="en-US" dirty="0" err="1" smtClean="0"/>
              <a:t>x,mean</a:t>
            </a:r>
            <a:r>
              <a:rPr lang="en-US" dirty="0" smtClean="0"/>
              <a:t>=</a:t>
            </a:r>
            <a:r>
              <a:rPr lang="en-US" dirty="0"/>
              <a:t>3</a:t>
            </a:r>
            <a:r>
              <a:rPr lang="en-US" dirty="0" smtClean="0"/>
              <a:t>,sd=</a:t>
            </a: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=FALSE)</a:t>
            </a:r>
            <a:br>
              <a:rPr lang="en-US" dirty="0" smtClean="0"/>
            </a:br>
            <a:r>
              <a:rPr lang="en-US" dirty="0" smtClean="0"/>
              <a:t>z &lt;- </a:t>
            </a:r>
            <a:r>
              <a:rPr lang="en-US" b="1" dirty="0" err="1" smtClean="0"/>
              <a:t>qnorm</a:t>
            </a:r>
            <a:r>
              <a:rPr lang="en-US" dirty="0" smtClean="0"/>
              <a:t>(y)</a:t>
            </a:r>
            <a:br>
              <a:rPr lang="en-US" dirty="0" smtClean="0"/>
            </a:br>
            <a:r>
              <a:rPr lang="en-US" dirty="0" smtClean="0"/>
              <a:t>plot(</a:t>
            </a:r>
            <a:r>
              <a:rPr lang="en-US" dirty="0" err="1" smtClean="0"/>
              <a:t>x,z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pdf("plots.pdf</a:t>
            </a:r>
            <a:r>
              <a:rPr lang="en-US" dirty="0" smtClean="0"/>
              <a:t>")</a:t>
            </a:r>
          </a:p>
          <a:p>
            <a:r>
              <a:rPr lang="en-US" dirty="0"/>
              <a:t>pdf("plots.pdf", width=6, height=3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pdf("plots.pdf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/>
              <a:t>plot(...) </a:t>
            </a:r>
            <a:endParaRPr lang="en-US" dirty="0" smtClean="0"/>
          </a:p>
          <a:p>
            <a:r>
              <a:rPr lang="en-US" dirty="0" smtClean="0"/>
              <a:t>plot</a:t>
            </a:r>
            <a:r>
              <a:rPr lang="en-US" dirty="0"/>
              <a:t>(...) </a:t>
            </a:r>
            <a:endParaRPr lang="en-US" dirty="0" smtClean="0"/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# include title for readability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6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pdf("plots2.pdf")</a:t>
            </a:r>
          </a:p>
          <a:p>
            <a:r>
              <a:rPr lang="en-US" dirty="0" smtClean="0"/>
              <a:t>v &lt;- c(0,1,2)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dnorm</a:t>
            </a:r>
            <a:r>
              <a:rPr lang="en-US" dirty="0" smtClean="0"/>
              <a:t>(v))</a:t>
            </a:r>
          </a:p>
          <a:p>
            <a:r>
              <a:rPr lang="en-US" dirty="0" smtClean="0"/>
              <a:t>x &lt;- </a:t>
            </a:r>
            <a:r>
              <a:rPr lang="en-US" dirty="0" err="1" smtClean="0"/>
              <a:t>seq</a:t>
            </a:r>
            <a:r>
              <a:rPr lang="en-US" dirty="0" smtClean="0"/>
              <a:t>(-20,20,by=.1)</a:t>
            </a:r>
          </a:p>
          <a:p>
            <a:r>
              <a:rPr lang="en-US" dirty="0" smtClean="0"/>
              <a:t>y &lt;- </a:t>
            </a:r>
            <a:r>
              <a:rPr lang="en-US" dirty="0" err="1" smtClean="0"/>
              <a:t>pnorm</a:t>
            </a:r>
            <a:r>
              <a:rPr lang="en-US" dirty="0" smtClean="0"/>
              <a:t>(</a:t>
            </a:r>
            <a:r>
              <a:rPr lang="en-US" dirty="0" err="1" smtClean="0"/>
              <a:t>x,mean</a:t>
            </a:r>
            <a:r>
              <a:rPr lang="en-US" dirty="0" smtClean="0"/>
              <a:t>=3,sd=4, </a:t>
            </a:r>
            <a:r>
              <a:rPr lang="en-US" dirty="0" err="1" smtClean="0"/>
              <a:t>lower.tail</a:t>
            </a:r>
            <a:r>
              <a:rPr lang="en-US" dirty="0" smtClean="0"/>
              <a:t>=FALSE)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, main="P Norm Tail = FALSE")</a:t>
            </a:r>
          </a:p>
          <a:p>
            <a:r>
              <a:rPr lang="en-US" dirty="0" smtClean="0"/>
              <a:t>y &lt;- </a:t>
            </a:r>
            <a:r>
              <a:rPr lang="en-US" dirty="0" err="1" smtClean="0"/>
              <a:t>pnorm</a:t>
            </a:r>
            <a:r>
              <a:rPr lang="en-US" dirty="0" smtClean="0"/>
              <a:t>(</a:t>
            </a:r>
            <a:r>
              <a:rPr lang="en-US" dirty="0" err="1" smtClean="0"/>
              <a:t>x,mean</a:t>
            </a:r>
            <a:r>
              <a:rPr lang="en-US" dirty="0" smtClean="0"/>
              <a:t>=3,sd=4, </a:t>
            </a:r>
            <a:r>
              <a:rPr lang="en-US" dirty="0" err="1" smtClean="0"/>
              <a:t>lower.tail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z &lt;- </a:t>
            </a:r>
            <a:r>
              <a:rPr lang="en-US" dirty="0" err="1" smtClean="0"/>
              <a:t>qnorm</a:t>
            </a:r>
            <a:r>
              <a:rPr lang="en-US" dirty="0" smtClean="0"/>
              <a:t>(y)</a:t>
            </a:r>
          </a:p>
          <a:p>
            <a:r>
              <a:rPr lang="en-US" dirty="0" smtClean="0"/>
              <a:t>z &lt;- </a:t>
            </a:r>
            <a:r>
              <a:rPr lang="en-US" dirty="0" err="1" smtClean="0"/>
              <a:t>qnorm</a:t>
            </a:r>
            <a:r>
              <a:rPr lang="en-US" dirty="0" smtClean="0"/>
              <a:t>(y)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, main="P Norm Tail = TRUE")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x,z</a:t>
            </a:r>
            <a:r>
              <a:rPr lang="en-US" dirty="0" smtClean="0"/>
              <a:t>, main="Q Norm </a:t>
            </a:r>
            <a:r>
              <a:rPr lang="en-US" dirty="0" err="1" smtClean="0"/>
              <a:t>Fisrt</a:t>
            </a:r>
            <a:r>
              <a:rPr lang="en-US" dirty="0" smtClean="0"/>
              <a:t> sample")</a:t>
            </a:r>
          </a:p>
          <a:p>
            <a:r>
              <a:rPr lang="en-US" dirty="0" smtClean="0"/>
              <a:t>x &lt;- </a:t>
            </a:r>
            <a:r>
              <a:rPr lang="en-US" dirty="0" err="1" smtClean="0"/>
              <a:t>seq</a:t>
            </a:r>
            <a:r>
              <a:rPr lang="en-US" dirty="0" smtClean="0"/>
              <a:t>(0,1,by=.05)</a:t>
            </a:r>
          </a:p>
          <a:p>
            <a:r>
              <a:rPr lang="en-US" dirty="0" smtClean="0"/>
              <a:t>y &lt;- </a:t>
            </a:r>
            <a:r>
              <a:rPr lang="en-US" dirty="0" err="1" smtClean="0"/>
              <a:t>qnorm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, main="Q Norm 2nd sample")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9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can generate random numbers whose distribution is normal.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 &lt;- </a:t>
            </a:r>
            <a:r>
              <a:rPr lang="en-US" dirty="0" err="1" smtClean="0"/>
              <a:t>rnorm</a:t>
            </a:r>
            <a:r>
              <a:rPr lang="en-US" dirty="0" smtClean="0"/>
              <a:t>(4,mean=3,sd=3)</a:t>
            </a:r>
          </a:p>
          <a:p>
            <a:r>
              <a:rPr lang="en-US" dirty="0" smtClean="0"/>
              <a:t>print(r)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#Check with histogram output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rnorm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118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Question:</a:t>
            </a:r>
            <a:r>
              <a:rPr lang="en-US" dirty="0"/>
              <a:t> Suppose </a:t>
            </a:r>
            <a:r>
              <a:rPr lang="en-US" b="1" dirty="0" smtClean="0"/>
              <a:t>keyboard weights </a:t>
            </a:r>
            <a:r>
              <a:rPr lang="en-US" dirty="0"/>
              <a:t>produced at Acme </a:t>
            </a:r>
            <a:r>
              <a:rPr lang="en-US" dirty="0" err="1"/>
              <a:t>Widgit</a:t>
            </a:r>
            <a:r>
              <a:rPr lang="en-US" dirty="0"/>
              <a:t> Works have weights that are </a:t>
            </a:r>
            <a:r>
              <a:rPr lang="en-US" b="1" dirty="0"/>
              <a:t>normally distributed </a:t>
            </a:r>
            <a:r>
              <a:rPr lang="en-US" dirty="0"/>
              <a:t>with </a:t>
            </a:r>
            <a:r>
              <a:rPr lang="en-US" b="1" dirty="0"/>
              <a:t>mea</a:t>
            </a:r>
            <a:r>
              <a:rPr lang="en-US" dirty="0"/>
              <a:t>n 17.46 grams and </a:t>
            </a:r>
            <a:r>
              <a:rPr lang="en-US" b="1" dirty="0"/>
              <a:t>variance</a:t>
            </a:r>
            <a:r>
              <a:rPr lang="en-US" dirty="0"/>
              <a:t> 375.67 grams. What is the probability that a randomly chosen </a:t>
            </a:r>
            <a:r>
              <a:rPr lang="en-US" dirty="0" smtClean="0"/>
              <a:t>Keyboard </a:t>
            </a:r>
            <a:r>
              <a:rPr lang="en-US" dirty="0"/>
              <a:t>weighs more then </a:t>
            </a:r>
            <a:r>
              <a:rPr lang="en-US" b="1" dirty="0">
                <a:solidFill>
                  <a:srgbClr val="FF0000"/>
                </a:solidFill>
              </a:rPr>
              <a:t>19 grams</a:t>
            </a:r>
            <a:r>
              <a:rPr lang="en-US" dirty="0"/>
              <a:t>?</a:t>
            </a:r>
          </a:p>
          <a:p>
            <a:r>
              <a:rPr lang="en-US" b="1" dirty="0"/>
              <a:t>Question Rephrased: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What is 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 &gt; 19) when 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 has the N(17.46, 375.67) distribution?</a:t>
            </a:r>
          </a:p>
          <a:p>
            <a:r>
              <a:rPr lang="en-US" b="1" dirty="0"/>
              <a:t>Caution:</a:t>
            </a:r>
            <a:r>
              <a:rPr lang="en-US" dirty="0"/>
              <a:t> R wants the s. d. as the parameter, not the variance. We'll need to take a </a:t>
            </a:r>
            <a:r>
              <a:rPr lang="en-US" b="1" dirty="0"/>
              <a:t>square root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2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What is P(X &gt; 19) when X has the N(17.46, 375.67) distribution?</a:t>
            </a:r>
          </a:p>
          <a:p>
            <a:r>
              <a:rPr lang="en-US" dirty="0" err="1"/>
              <a:t>pvalue</a:t>
            </a:r>
            <a:r>
              <a:rPr lang="en-US" dirty="0"/>
              <a:t> &lt;- </a:t>
            </a:r>
            <a:r>
              <a:rPr lang="en-US" dirty="0" err="1"/>
              <a:t>pnorm</a:t>
            </a:r>
            <a:r>
              <a:rPr lang="en-US" dirty="0"/>
              <a:t>(19, mean=17.46, </a:t>
            </a:r>
            <a:r>
              <a:rPr lang="en-US" dirty="0" err="1"/>
              <a:t>sd</a:t>
            </a:r>
            <a:r>
              <a:rPr lang="en-US" dirty="0"/>
              <a:t>=</a:t>
            </a:r>
            <a:r>
              <a:rPr lang="en-US" dirty="0" err="1"/>
              <a:t>sqrt</a:t>
            </a:r>
            <a:r>
              <a:rPr lang="en-US" dirty="0"/>
              <a:t>(375.67))</a:t>
            </a:r>
          </a:p>
          <a:p>
            <a:r>
              <a:rPr lang="en-US" dirty="0"/>
              <a:t>print(paste("</a:t>
            </a:r>
            <a:r>
              <a:rPr lang="en-US" dirty="0" err="1"/>
              <a:t>Pvalue</a:t>
            </a:r>
            <a:r>
              <a:rPr lang="en-US" dirty="0"/>
              <a:t>", round(pvalue,3)))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Question:</a:t>
            </a:r>
            <a:r>
              <a:rPr lang="en-US" dirty="0"/>
              <a:t> Suppose IQ scores are normally distributed with </a:t>
            </a:r>
            <a:r>
              <a:rPr lang="en-US" b="1" dirty="0"/>
              <a:t>mean 100 and standard deviation 15.</a:t>
            </a:r>
            <a:r>
              <a:rPr lang="en-US" dirty="0"/>
              <a:t> What is the 95th percentile of the distribution of IQ scores?</a:t>
            </a:r>
          </a:p>
          <a:p>
            <a:r>
              <a:rPr lang="en-US" b="1" dirty="0"/>
              <a:t>Question Rephrased:</a:t>
            </a:r>
            <a:r>
              <a:rPr lang="en-US" dirty="0"/>
              <a:t> What is </a:t>
            </a:r>
            <a:r>
              <a:rPr lang="en-US" i="1" dirty="0"/>
              <a:t>F</a:t>
            </a:r>
            <a:r>
              <a:rPr lang="en-US" baseline="30000" dirty="0"/>
              <a:t>-1</a:t>
            </a:r>
            <a:r>
              <a:rPr lang="en-US" dirty="0"/>
              <a:t>(0.95) when </a:t>
            </a:r>
            <a:r>
              <a:rPr lang="en-US" i="1" dirty="0"/>
              <a:t>X</a:t>
            </a:r>
            <a:r>
              <a:rPr lang="en-US" dirty="0"/>
              <a:t> has the N(100, 15</a:t>
            </a:r>
            <a:r>
              <a:rPr lang="en-US" baseline="30000" dirty="0"/>
              <a:t>2</a:t>
            </a:r>
            <a:r>
              <a:rPr lang="en-US" dirty="0"/>
              <a:t>) distribution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# What is F-1(0.95) when X has the N(100, 15^2) distribution?</a:t>
            </a:r>
          </a:p>
          <a:p>
            <a:r>
              <a:rPr lang="en-US" dirty="0" err="1"/>
              <a:t>qvalue</a:t>
            </a:r>
            <a:r>
              <a:rPr lang="en-US" dirty="0"/>
              <a:t> &lt;-</a:t>
            </a:r>
            <a:r>
              <a:rPr lang="en-US" dirty="0" err="1"/>
              <a:t>qnorm</a:t>
            </a:r>
            <a:r>
              <a:rPr lang="en-US" dirty="0"/>
              <a:t>(0.95, mean=100, </a:t>
            </a:r>
            <a:r>
              <a:rPr lang="en-US" dirty="0" err="1"/>
              <a:t>sd</a:t>
            </a:r>
            <a:r>
              <a:rPr lang="en-US" dirty="0"/>
              <a:t>=15)</a:t>
            </a:r>
          </a:p>
          <a:p>
            <a:r>
              <a:rPr lang="en-US" dirty="0"/>
              <a:t>print(paste("</a:t>
            </a:r>
            <a:r>
              <a:rPr lang="en-US" dirty="0" err="1"/>
              <a:t>qvalue</a:t>
            </a:r>
            <a:r>
              <a:rPr lang="en-US" dirty="0"/>
              <a:t>", round(qvalue,3)))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Qnorm</a:t>
            </a:r>
            <a:r>
              <a:rPr lang="en-US" dirty="0" smtClean="0"/>
              <a:t> - </a:t>
            </a:r>
            <a:r>
              <a:rPr lang="en-US" dirty="0" err="1" smtClean="0"/>
              <a:t>Examle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rnorm</a:t>
            </a:r>
            <a:endParaRPr lang="en-US" dirty="0"/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rnorm</a:t>
            </a:r>
            <a:r>
              <a:rPr lang="en-US" dirty="0"/>
              <a:t>(1000, mean=100, </a:t>
            </a:r>
            <a:r>
              <a:rPr lang="en-US" dirty="0" err="1"/>
              <a:t>sd</a:t>
            </a:r>
            <a:r>
              <a:rPr lang="en-US" dirty="0"/>
              <a:t>=15)</a:t>
            </a:r>
          </a:p>
          <a:p>
            <a:r>
              <a:rPr lang="en-US" dirty="0" err="1"/>
              <a:t>hist</a:t>
            </a:r>
            <a:r>
              <a:rPr lang="en-US" dirty="0"/>
              <a:t>(x, probability=TRUE)</a:t>
            </a:r>
          </a:p>
          <a:p>
            <a:r>
              <a:rPr lang="en-US" dirty="0"/>
              <a:t>xx &lt;- </a:t>
            </a:r>
            <a:r>
              <a:rPr lang="en-US" dirty="0" err="1"/>
              <a:t>seq</a:t>
            </a:r>
            <a:r>
              <a:rPr lang="en-US" dirty="0"/>
              <a:t>(min(x), max(x), length=100)</a:t>
            </a:r>
          </a:p>
          <a:p>
            <a:r>
              <a:rPr lang="en-US" dirty="0"/>
              <a:t>lines(xx, </a:t>
            </a:r>
            <a:r>
              <a:rPr lang="en-US" dirty="0" err="1"/>
              <a:t>dnorm</a:t>
            </a:r>
            <a:r>
              <a:rPr lang="en-US" dirty="0"/>
              <a:t>(xx, mean=100, </a:t>
            </a:r>
            <a:r>
              <a:rPr lang="en-US" dirty="0" err="1"/>
              <a:t>sd</a:t>
            </a:r>
            <a:r>
              <a:rPr lang="en-US" dirty="0"/>
              <a:t>=15))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Rnorm</a:t>
            </a:r>
            <a:r>
              <a:rPr lang="en-US" dirty="0" smtClean="0"/>
              <a:t>  for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7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help.search</a:t>
            </a:r>
            <a:r>
              <a:rPr lang="en-US" dirty="0"/>
              <a:t>(“distribution</a:t>
            </a:r>
            <a:r>
              <a:rPr lang="en-US" dirty="0" smtClean="0"/>
              <a:t>”)</a:t>
            </a:r>
          </a:p>
          <a:p>
            <a:r>
              <a:rPr lang="en-US" dirty="0"/>
              <a:t>help(Distributions)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Normal</a:t>
            </a:r>
          </a:p>
          <a:p>
            <a:r>
              <a:rPr lang="en-US" dirty="0" smtClean="0"/>
              <a:t>help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/>
              <a:t>TDist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/>
              <a:t> </a:t>
            </a:r>
            <a:r>
              <a:rPr lang="en-US" b="1" dirty="0"/>
              <a:t>One difference </a:t>
            </a:r>
            <a:r>
              <a:rPr lang="en-US" dirty="0"/>
              <a:t>is that the commands assume that the </a:t>
            </a:r>
            <a:r>
              <a:rPr lang="en-US" b="1" dirty="0"/>
              <a:t>values are normalized to mean zero </a:t>
            </a:r>
            <a:r>
              <a:rPr lang="en-US" dirty="0"/>
              <a:t>and </a:t>
            </a:r>
            <a:r>
              <a:rPr lang="en-US" b="1" dirty="0"/>
              <a:t>standard deviation one</a:t>
            </a:r>
            <a:r>
              <a:rPr lang="en-US" dirty="0"/>
              <a:t>, so you have to </a:t>
            </a:r>
            <a:r>
              <a:rPr lang="en-US" b="1" dirty="0"/>
              <a:t>use a little algebra </a:t>
            </a:r>
            <a:r>
              <a:rPr lang="en-US" dirty="0"/>
              <a:t>to use these functions in practice.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t 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4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difference is that you have to specify the </a:t>
            </a:r>
            <a:r>
              <a:rPr lang="en-US" b="1" dirty="0"/>
              <a:t>number of degrees of freedom</a:t>
            </a:r>
            <a:r>
              <a:rPr lang="en-US" dirty="0"/>
              <a:t>. The commands follow the same kind of naming convention, and the names of the commands are </a:t>
            </a:r>
            <a:r>
              <a:rPr lang="en-US" i="1" dirty="0" err="1"/>
              <a:t>dt</a:t>
            </a:r>
            <a:r>
              <a:rPr lang="en-US" dirty="0"/>
              <a:t>, </a:t>
            </a:r>
            <a:r>
              <a:rPr lang="en-US" i="1" dirty="0" err="1"/>
              <a:t>pt</a:t>
            </a:r>
            <a:r>
              <a:rPr lang="en-US" dirty="0"/>
              <a:t>, </a:t>
            </a:r>
            <a:r>
              <a:rPr lang="en-US" i="1" dirty="0" err="1"/>
              <a:t>qt</a:t>
            </a:r>
            <a:r>
              <a:rPr lang="en-US" dirty="0"/>
              <a:t>, and </a:t>
            </a:r>
            <a:r>
              <a:rPr lang="en-US" i="1" dirty="0"/>
              <a:t>rt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Binomial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/>
              <a:t>These commands work just like the commands for the normal distribution.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binomial distribution requires </a:t>
            </a:r>
            <a:r>
              <a:rPr lang="en-US" b="1" dirty="0"/>
              <a:t>two extra parameters</a:t>
            </a:r>
            <a:r>
              <a:rPr lang="en-US" dirty="0"/>
              <a:t>, the </a:t>
            </a:r>
            <a:r>
              <a:rPr lang="en-US" b="1" dirty="0"/>
              <a:t>number of trials </a:t>
            </a:r>
            <a:r>
              <a:rPr lang="en-US" dirty="0"/>
              <a:t>and the </a:t>
            </a:r>
            <a:r>
              <a:rPr lang="en-US" b="1" dirty="0"/>
              <a:t>probability of success for a single trial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Dbinom,qbinom</a:t>
            </a:r>
            <a:r>
              <a:rPr lang="en-US" dirty="0" smtClean="0"/>
              <a:t> 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Binomial 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5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x &lt;- </a:t>
            </a:r>
            <a:r>
              <a:rPr lang="es-ES" dirty="0" err="1" smtClean="0"/>
              <a:t>seq</a:t>
            </a:r>
            <a:r>
              <a:rPr lang="es-ES" dirty="0" smtClean="0"/>
              <a:t>(0,100,by=1)</a:t>
            </a:r>
          </a:p>
          <a:p>
            <a:r>
              <a:rPr lang="es-ES" dirty="0" smtClean="0"/>
              <a:t>y &lt;- </a:t>
            </a:r>
            <a:r>
              <a:rPr lang="es-ES" b="1" dirty="0" err="1" smtClean="0"/>
              <a:t>dbinom</a:t>
            </a:r>
            <a:r>
              <a:rPr lang="es-ES" dirty="0" smtClean="0"/>
              <a:t>(x,100,0.6)</a:t>
            </a:r>
          </a:p>
          <a:p>
            <a:r>
              <a:rPr lang="es-ES" dirty="0" err="1" smtClean="0"/>
              <a:t>plot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n-US" b="1" dirty="0"/>
              <a:t>Question:</a:t>
            </a:r>
            <a:r>
              <a:rPr lang="en-US" dirty="0"/>
              <a:t> Suppose </a:t>
            </a:r>
            <a:r>
              <a:rPr lang="en-US" dirty="0" smtClean="0"/>
              <a:t>keyboard </a:t>
            </a:r>
            <a:r>
              <a:rPr lang="en-US" dirty="0"/>
              <a:t>produced at Acme </a:t>
            </a:r>
            <a:r>
              <a:rPr lang="en-US" dirty="0" err="1"/>
              <a:t>Widgit</a:t>
            </a:r>
            <a:r>
              <a:rPr lang="en-US" dirty="0"/>
              <a:t> Works have probability 0.005 of being defective. Suppose </a:t>
            </a:r>
            <a:r>
              <a:rPr lang="en-US" dirty="0"/>
              <a:t>keyboard</a:t>
            </a:r>
            <a:r>
              <a:rPr lang="en-US" dirty="0" smtClean="0"/>
              <a:t> </a:t>
            </a:r>
            <a:r>
              <a:rPr lang="en-US" dirty="0"/>
              <a:t>are shipped in cartons containing 25 </a:t>
            </a:r>
            <a:r>
              <a:rPr lang="en-US" dirty="0" smtClean="0"/>
              <a:t>keyboards. </a:t>
            </a:r>
            <a:r>
              <a:rPr lang="en-US" b="1" dirty="0"/>
              <a:t>What is the probability that a randomly chosen carton contains exactly one defective </a:t>
            </a:r>
            <a:r>
              <a:rPr lang="en-US" b="1" dirty="0" smtClean="0"/>
              <a:t>keyboard?</a:t>
            </a:r>
            <a:endParaRPr lang="en-US" b="1" dirty="0"/>
          </a:p>
          <a:p>
            <a:r>
              <a:rPr lang="en-US" b="1" dirty="0"/>
              <a:t>Question Rephrased:</a:t>
            </a:r>
            <a:r>
              <a:rPr lang="en-US" dirty="0"/>
              <a:t> What is 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 = 1) when </a:t>
            </a:r>
            <a:r>
              <a:rPr lang="en-US" i="1" dirty="0"/>
              <a:t>X</a:t>
            </a:r>
            <a:r>
              <a:rPr lang="en-US" dirty="0"/>
              <a:t> has the Bin(25, 0.005) distribution?</a:t>
            </a:r>
          </a:p>
          <a:p>
            <a:r>
              <a:rPr lang="en-US" b="1" dirty="0"/>
              <a:t>Answer</a:t>
            </a:r>
            <a:r>
              <a:rPr lang="en-US" b="1" dirty="0" smtClean="0"/>
              <a:t>:</a:t>
            </a:r>
          </a:p>
          <a:p>
            <a:r>
              <a:rPr lang="en-US" i="1" dirty="0"/>
              <a:t>#What is P(X = 1) when X has the Bin(25, 0.005) distribution?</a:t>
            </a:r>
            <a:br>
              <a:rPr lang="en-US" i="1" dirty="0"/>
            </a:br>
            <a:r>
              <a:rPr lang="en-US" dirty="0"/>
              <a:t>z &lt;- </a:t>
            </a:r>
            <a:r>
              <a:rPr lang="en-US" dirty="0" err="1"/>
              <a:t>dbinom</a:t>
            </a:r>
            <a:r>
              <a:rPr lang="en-US" dirty="0"/>
              <a:t>(</a:t>
            </a:r>
            <a:r>
              <a:rPr lang="en-US" dirty="0"/>
              <a:t>1</a:t>
            </a:r>
            <a:r>
              <a:rPr lang="en-US" dirty="0"/>
              <a:t>, </a:t>
            </a:r>
            <a:r>
              <a:rPr lang="en-US" dirty="0"/>
              <a:t>25</a:t>
            </a:r>
            <a:r>
              <a:rPr lang="en-US" dirty="0"/>
              <a:t>, </a:t>
            </a:r>
            <a:r>
              <a:rPr lang="en-US" dirty="0"/>
              <a:t>0.005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print(paste(</a:t>
            </a:r>
            <a:r>
              <a:rPr lang="en-US" b="1" dirty="0"/>
              <a:t>"Binomial </a:t>
            </a:r>
            <a:r>
              <a:rPr lang="en-US" b="1" dirty="0" err="1"/>
              <a:t>prob</a:t>
            </a:r>
            <a:r>
              <a:rPr lang="en-US" b="1" dirty="0"/>
              <a:t>"</a:t>
            </a:r>
            <a:r>
              <a:rPr lang="en-US" dirty="0"/>
              <a:t>, round(z,</a:t>
            </a:r>
            <a:r>
              <a:rPr lang="en-US" dirty="0"/>
              <a:t>3</a:t>
            </a:r>
            <a:r>
              <a:rPr lang="en-US" dirty="0"/>
              <a:t>)))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a randomly chosen carton </a:t>
            </a:r>
            <a:r>
              <a:rPr lang="en-US" dirty="0" smtClean="0"/>
              <a:t>contains </a:t>
            </a:r>
            <a:r>
              <a:rPr lang="en-US" dirty="0"/>
              <a:t>no more than one defective </a:t>
            </a:r>
            <a:r>
              <a:rPr lang="en-US" dirty="0" err="1"/>
              <a:t>widgit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/>
              <a:t>pbinom</a:t>
            </a:r>
            <a:r>
              <a:rPr lang="en-US" dirty="0"/>
              <a:t>(1, 25, 0.005)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Consolas" pitchFamily="49" charset="0"/>
              </a:rPr>
              <a:t>help(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Consolas" pitchFamily="49" charset="0"/>
              </a:rPr>
              <a:t>Chisquare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The first difference is that it is assumed that you have normalized the value so no mean can be specified</a:t>
            </a:r>
            <a:r>
              <a:rPr lang="en-US" dirty="0" smtClean="0"/>
              <a:t>.</a:t>
            </a:r>
          </a:p>
          <a:p>
            <a:r>
              <a:rPr lang="en-US" dirty="0"/>
              <a:t>The other difference is that you have to specify the number of degrees of freedom. </a:t>
            </a:r>
            <a:endParaRPr lang="en-US" dirty="0" smtClean="0"/>
          </a:p>
          <a:p>
            <a:r>
              <a:rPr lang="en-US" i="1" dirty="0" err="1"/>
              <a:t>dchisq</a:t>
            </a:r>
            <a:r>
              <a:rPr lang="en-US" dirty="0"/>
              <a:t>, </a:t>
            </a:r>
            <a:r>
              <a:rPr lang="en-US" i="1" dirty="0" err="1"/>
              <a:t>pchisq</a:t>
            </a:r>
            <a:r>
              <a:rPr lang="en-US" dirty="0"/>
              <a:t>, </a:t>
            </a:r>
            <a:r>
              <a:rPr lang="en-US" i="1" dirty="0" err="1"/>
              <a:t>qchisq</a:t>
            </a:r>
            <a:r>
              <a:rPr lang="en-US" dirty="0"/>
              <a:t>, and </a:t>
            </a:r>
            <a:r>
              <a:rPr lang="en-US" i="1" dirty="0" err="1"/>
              <a:t>rchisq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qchisq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0.05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df</a:t>
            </a:r>
            <a:r>
              <a:rPr lang="en-US" b="1" dirty="0" smtClean="0">
                <a:effectLst/>
              </a:rPr>
              <a:t>=</a:t>
            </a:r>
            <a:r>
              <a:rPr lang="en-US" dirty="0"/>
              <a:t>10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Chi-Squared 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9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t.test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x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i="1" dirty="0"/>
              <a:t># finding P value</a:t>
            </a:r>
            <a:br>
              <a:rPr lang="en-US" i="1" dirty="0"/>
            </a:br>
            <a:r>
              <a:rPr lang="en-US" dirty="0" smtClean="0"/>
              <a:t>x = c(</a:t>
            </a:r>
            <a:r>
              <a:rPr lang="en-US" dirty="0"/>
              <a:t>9.0</a:t>
            </a:r>
            <a:r>
              <a:rPr lang="en-US" dirty="0" smtClean="0"/>
              <a:t>,</a:t>
            </a:r>
            <a:r>
              <a:rPr lang="en-US" dirty="0"/>
              <a:t>9.5</a:t>
            </a:r>
            <a:r>
              <a:rPr lang="en-US" dirty="0" smtClean="0"/>
              <a:t>,</a:t>
            </a:r>
            <a:r>
              <a:rPr lang="en-US" dirty="0"/>
              <a:t>9.6</a:t>
            </a:r>
            <a:r>
              <a:rPr lang="en-US" dirty="0" smtClean="0"/>
              <a:t>,</a:t>
            </a:r>
            <a:r>
              <a:rPr lang="en-US" dirty="0"/>
              <a:t>10.2</a:t>
            </a:r>
            <a:r>
              <a:rPr lang="en-US" dirty="0" smtClean="0"/>
              <a:t>,</a:t>
            </a:r>
            <a:r>
              <a:rPr lang="en-US" dirty="0"/>
              <a:t>11.6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t.test</a:t>
            </a:r>
            <a:r>
              <a:rPr lang="en-US" dirty="0" smtClean="0"/>
              <a:t>(x))</a:t>
            </a:r>
          </a:p>
          <a:p>
            <a:endParaRPr lang="en-US" dirty="0"/>
          </a:p>
          <a:p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x,mu</a:t>
            </a:r>
            <a:r>
              <a:rPr lang="en-US" b="1" dirty="0"/>
              <a:t>=</a:t>
            </a:r>
            <a:r>
              <a:rPr lang="en-US" dirty="0"/>
              <a:t>10</a:t>
            </a:r>
            <a:r>
              <a:rPr lang="en-US" dirty="0" smtClean="0"/>
              <a:t>) # </a:t>
            </a:r>
            <a:r>
              <a:rPr lang="en-US" i="1" dirty="0"/>
              <a:t>mu</a:t>
            </a:r>
            <a:r>
              <a:rPr lang="en-US" dirty="0"/>
              <a:t> </a:t>
            </a:r>
            <a:r>
              <a:rPr lang="en-US" dirty="0" smtClean="0"/>
              <a:t>argument = mean</a:t>
            </a:r>
          </a:p>
          <a:p>
            <a:r>
              <a:rPr lang="en-US" dirty="0" err="1" smtClean="0"/>
              <a:t>t.test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effectLst/>
              </a:rPr>
              <a:t>,</a:t>
            </a:r>
            <a:r>
              <a:rPr lang="en-US" dirty="0" err="1" smtClean="0"/>
              <a:t>mu</a:t>
            </a:r>
            <a:r>
              <a:rPr lang="en-US" b="1" dirty="0" smtClean="0">
                <a:effectLst/>
              </a:rPr>
              <a:t>=</a:t>
            </a:r>
            <a:r>
              <a:rPr lang="en-US" dirty="0"/>
              <a:t>10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alternative</a:t>
            </a:r>
            <a:r>
              <a:rPr lang="en-US" b="1" dirty="0" smtClean="0">
                <a:effectLst/>
              </a:rPr>
              <a:t>=</a:t>
            </a:r>
            <a:r>
              <a:rPr lang="en-US" dirty="0"/>
              <a:t>"less"</a:t>
            </a:r>
            <a:r>
              <a:rPr lang="en-US" dirty="0" smtClean="0">
                <a:effectLst/>
              </a:rPr>
              <a:t>)</a:t>
            </a:r>
            <a:r>
              <a:rPr lang="en-US" dirty="0" smtClean="0"/>
              <a:t>  # alternate H1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Analysis – in next slide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Calculating </a:t>
            </a:r>
            <a:r>
              <a:rPr lang="en-US" b="1" i="1" dirty="0"/>
              <a:t>p</a:t>
            </a:r>
            <a:r>
              <a:rPr lang="en-US" b="1" dirty="0"/>
              <a:t> Values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3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 err="1"/>
              <a:t>t.test</a:t>
            </a:r>
            <a:r>
              <a:rPr lang="en-US" i="1" dirty="0"/>
              <a:t>()</a:t>
            </a:r>
            <a:r>
              <a:rPr lang="en-US" dirty="0"/>
              <a:t> command also accepts a second data set to compare two sets of </a:t>
            </a:r>
            <a:r>
              <a:rPr lang="en-US" dirty="0" smtClean="0"/>
              <a:t>samples</a:t>
            </a:r>
          </a:p>
          <a:p>
            <a:r>
              <a:rPr lang="en-US" dirty="0"/>
              <a:t>&gt; </a:t>
            </a:r>
            <a:r>
              <a:rPr lang="en-US" dirty="0" smtClean="0"/>
              <a:t>x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9.0</a:t>
            </a:r>
            <a:r>
              <a:rPr lang="en-US" dirty="0" smtClean="0">
                <a:effectLst/>
              </a:rPr>
              <a:t>,</a:t>
            </a:r>
            <a:r>
              <a:rPr lang="en-US" dirty="0"/>
              <a:t>9.5</a:t>
            </a:r>
            <a:r>
              <a:rPr lang="en-US" dirty="0" smtClean="0">
                <a:effectLst/>
              </a:rPr>
              <a:t>,</a:t>
            </a:r>
            <a:r>
              <a:rPr lang="en-US" dirty="0"/>
              <a:t>9.6</a:t>
            </a:r>
            <a:r>
              <a:rPr lang="en-US" dirty="0" smtClean="0">
                <a:effectLst/>
              </a:rPr>
              <a:t>,</a:t>
            </a:r>
            <a:r>
              <a:rPr lang="en-US" dirty="0"/>
              <a:t>10.2</a:t>
            </a:r>
            <a:r>
              <a:rPr lang="en-US" dirty="0" smtClean="0">
                <a:effectLst/>
              </a:rPr>
              <a:t>,</a:t>
            </a:r>
            <a:r>
              <a:rPr lang="en-US" dirty="0"/>
              <a:t>11.6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y</a:t>
            </a:r>
            <a:r>
              <a:rPr lang="en-US" b="1" dirty="0" smtClean="0">
                <a:effectLst/>
              </a:rPr>
              <a:t>=</a:t>
            </a:r>
            <a:r>
              <a:rPr lang="en-US" b="1" dirty="0" smtClean="0"/>
              <a:t>c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9.9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8.7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9.8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10.5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8.9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8.3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9.8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9.0</a:t>
            </a:r>
            <a:r>
              <a:rPr lang="en-US" dirty="0" smtClean="0">
                <a:effectLst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t.test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effectLst/>
              </a:rPr>
              <a:t>,</a:t>
            </a:r>
            <a:r>
              <a:rPr lang="en-US" dirty="0" err="1" smtClean="0"/>
              <a:t>y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15" y="1719263"/>
            <a:ext cx="567657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dnorm</a:t>
            </a:r>
            <a:r>
              <a:rPr lang="en-US" dirty="0"/>
              <a:t> </a:t>
            </a:r>
            <a:r>
              <a:rPr lang="en-US" b="1" dirty="0"/>
              <a:t>is density function </a:t>
            </a:r>
            <a:r>
              <a:rPr lang="en-US" dirty="0" smtClean="0"/>
              <a:t>and</a:t>
            </a:r>
          </a:p>
          <a:p>
            <a:r>
              <a:rPr lang="en-US" dirty="0"/>
              <a:t> </a:t>
            </a:r>
            <a:r>
              <a:rPr lang="en-US" dirty="0" err="1"/>
              <a:t>pnorm</a:t>
            </a:r>
            <a:r>
              <a:rPr lang="en-US" dirty="0"/>
              <a:t> is </a:t>
            </a:r>
            <a:r>
              <a:rPr lang="en-US" b="1" dirty="0"/>
              <a:t>distribution function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9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09741"/>
          <a:ext cx="8229600" cy="1706880"/>
        </p:xfrm>
        <a:graphic>
          <a:graphicData uri="http://schemas.openxmlformats.org/drawingml/2006/table">
            <a:tbl>
              <a:tblPr/>
              <a:tblGrid>
                <a:gridCol w="658368"/>
                <a:gridCol w="7571232"/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“d”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returns the height of the probability density function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“p”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returns the cumulative density function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“q”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returns the inverse cumulative density function (quantiles)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“r”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returns randomly generated numbers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  <a:cs typeface="Arial" pitchFamily="34" charset="0"/>
              </a:rPr>
              <a:t>For every distribution there are four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  <a:cs typeface="Arial" pitchFamily="34" charset="0"/>
              </a:rPr>
              <a:t>commands. The commands for each distribution are prepended with a letter to indicate the functionality</a:t>
            </a:r>
            <a:endParaRPr lang="en-US" sz="2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961501"/>
            <a:ext cx="2279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  <a:cs typeface="Arial" pitchFamily="34" charset="0"/>
              </a:rPr>
              <a:t>: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13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 x</a:t>
            </a:r>
          </a:p>
          <a:p>
            <a:r>
              <a:rPr lang="en-US" dirty="0" smtClean="0"/>
              <a:t>t = 22.294, </a:t>
            </a:r>
            <a:r>
              <a:rPr lang="en-US" dirty="0" err="1" smtClean="0"/>
              <a:t>df</a:t>
            </a:r>
            <a:r>
              <a:rPr lang="en-US" dirty="0" smtClean="0"/>
              <a:t> = 4, p-value = 2.397e-05</a:t>
            </a:r>
          </a:p>
          <a:p>
            <a:r>
              <a:rPr lang="en-US" dirty="0" smtClean="0"/>
              <a:t>alternative hypothesis: true mean is not equal to 0</a:t>
            </a:r>
          </a:p>
          <a:p>
            <a:r>
              <a:rPr lang="en-US" dirty="0" smtClean="0"/>
              <a:t>95 percent confidence interval:</a:t>
            </a:r>
          </a:p>
          <a:p>
            <a:r>
              <a:rPr lang="en-US" dirty="0" smtClean="0"/>
              <a:t>  8.737095 11.222905</a:t>
            </a:r>
          </a:p>
          <a:p>
            <a:r>
              <a:rPr lang="en-US" dirty="0" smtClean="0"/>
              <a:t>sample estimates:</a:t>
            </a:r>
          </a:p>
          <a:p>
            <a:r>
              <a:rPr lang="en-US" dirty="0" smtClean="0"/>
              <a:t>mean of x </a:t>
            </a:r>
          </a:p>
          <a:p>
            <a:r>
              <a:rPr lang="en-US" dirty="0" smtClean="0"/>
              <a:t>     9.98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 for "probability", the cumulative distribution function (c. d. f.)</a:t>
            </a:r>
          </a:p>
          <a:p>
            <a:r>
              <a:rPr lang="en-US" dirty="0"/>
              <a:t>q for "quantile", the inverse c. d. f.</a:t>
            </a:r>
          </a:p>
          <a:p>
            <a:r>
              <a:rPr lang="en-US" dirty="0"/>
              <a:t>d for "density", the density function (p. f. or p. d. f.)</a:t>
            </a:r>
          </a:p>
          <a:p>
            <a:r>
              <a:rPr lang="en-US" dirty="0"/>
              <a:t>r for "random", a random variable having the specified distribution</a:t>
            </a:r>
          </a:p>
          <a:p>
            <a:endParaRPr lang="en-US" dirty="0" smtClean="0"/>
          </a:p>
          <a:p>
            <a:r>
              <a:rPr lang="en-US" dirty="0"/>
              <a:t>For a </a:t>
            </a:r>
            <a:r>
              <a:rPr lang="en-US" b="1" i="1" dirty="0"/>
              <a:t>continuous</a:t>
            </a:r>
            <a:r>
              <a:rPr lang="en-US" b="1" dirty="0"/>
              <a:t> distribution </a:t>
            </a:r>
            <a:r>
              <a:rPr lang="en-US" dirty="0"/>
              <a:t>(like the normal), the most useful functions for doing problems involving probability calculations are </a:t>
            </a:r>
            <a:r>
              <a:rPr lang="en-US" b="1" dirty="0"/>
              <a:t>the "p" and "q" functions </a:t>
            </a:r>
            <a:r>
              <a:rPr lang="en-US" dirty="0"/>
              <a:t>(c. d. f. and inverse c. d. f.), because the </a:t>
            </a:r>
            <a:r>
              <a:rPr lang="en-US" dirty="0" err="1"/>
              <a:t>the</a:t>
            </a:r>
            <a:r>
              <a:rPr lang="en-US" dirty="0"/>
              <a:t> density (p. d. f.) calculated by the "d" function can only be used to calculate probabilities via integrals and R doesn't do integrals.</a:t>
            </a:r>
          </a:p>
          <a:p>
            <a:r>
              <a:rPr lang="en-US" dirty="0"/>
              <a:t>For a </a:t>
            </a:r>
            <a:r>
              <a:rPr lang="en-US" i="1" dirty="0"/>
              <a:t>discrete</a:t>
            </a:r>
            <a:r>
              <a:rPr lang="en-US" dirty="0"/>
              <a:t> distribution (like the binomial), the </a:t>
            </a:r>
            <a:r>
              <a:rPr lang="en-US" b="1" dirty="0"/>
              <a:t>"d" function </a:t>
            </a:r>
            <a:r>
              <a:rPr lang="en-US" dirty="0"/>
              <a:t>calculates the density (p. f.), which in this case is a probability</a:t>
            </a:r>
          </a:p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 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 = 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/>
              <a:t>and hence is useful in calculating probabilities.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Dnorm</a:t>
            </a:r>
            <a:endParaRPr lang="en-US" dirty="0" smtClean="0"/>
          </a:p>
          <a:p>
            <a:r>
              <a:rPr lang="en-US" dirty="0"/>
              <a:t>The first function we look at it is </a:t>
            </a:r>
            <a:r>
              <a:rPr lang="en-US" i="1" dirty="0" err="1"/>
              <a:t>dnorm</a:t>
            </a:r>
            <a:r>
              <a:rPr lang="en-US" dirty="0"/>
              <a:t>. Given a set of values it returns </a:t>
            </a:r>
            <a:r>
              <a:rPr lang="en-US" b="1" dirty="0"/>
              <a:t>the height of the probability distribution </a:t>
            </a:r>
            <a:r>
              <a:rPr lang="en-US" dirty="0"/>
              <a:t>at each point. If you only give the points it assumes you want to use a mean of zero and standard deviation of one. There are options to use different values for the mean and standard deviation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Normal 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dnorm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0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err="1" smtClean="0"/>
              <a:t>dnorm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0</a:t>
            </a:r>
            <a:r>
              <a:rPr lang="en-US" dirty="0" smtClean="0">
                <a:effectLst/>
              </a:rPr>
              <a:t>)</a:t>
            </a:r>
            <a:r>
              <a:rPr lang="en-US" b="1" dirty="0" smtClean="0">
                <a:effectLst/>
              </a:rPr>
              <a:t>*</a:t>
            </a:r>
            <a:r>
              <a:rPr lang="en-US" b="1" dirty="0" err="1" smtClean="0">
                <a:effectLst/>
              </a:rPr>
              <a:t>sqrt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2</a:t>
            </a:r>
            <a:r>
              <a:rPr lang="en-US" b="1" dirty="0" smtClean="0">
                <a:effectLst/>
              </a:rPr>
              <a:t>*pi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err="1" smtClean="0"/>
              <a:t>dnorm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0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mean</a:t>
            </a:r>
            <a:r>
              <a:rPr lang="en-US" b="1" dirty="0" smtClean="0">
                <a:effectLst/>
              </a:rPr>
              <a:t>=</a:t>
            </a:r>
            <a:r>
              <a:rPr lang="en-US" dirty="0"/>
              <a:t>4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err="1" smtClean="0"/>
              <a:t>dnorm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0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mean</a:t>
            </a:r>
            <a:r>
              <a:rPr lang="en-US" b="1" dirty="0" smtClean="0">
                <a:effectLst/>
              </a:rPr>
              <a:t>=</a:t>
            </a:r>
            <a:r>
              <a:rPr lang="en-US" dirty="0"/>
              <a:t>4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sd</a:t>
            </a:r>
            <a:r>
              <a:rPr lang="en-US" b="1" dirty="0" smtClean="0">
                <a:effectLst/>
              </a:rPr>
              <a:t>=</a:t>
            </a:r>
            <a:r>
              <a:rPr lang="en-US" dirty="0"/>
              <a:t>10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 &lt;- c(</a:t>
            </a:r>
            <a:r>
              <a:rPr lang="en-US" dirty="0"/>
              <a:t>0</a:t>
            </a:r>
            <a:r>
              <a:rPr lang="en-US" dirty="0" smtClean="0"/>
              <a:t>,</a:t>
            </a:r>
            <a:r>
              <a:rPr lang="en-US" dirty="0"/>
              <a:t>1</a:t>
            </a:r>
            <a:r>
              <a:rPr lang="en-US" dirty="0" smtClean="0"/>
              <a:t>,</a:t>
            </a:r>
            <a:r>
              <a:rPr lang="en-US" dirty="0"/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dnorm</a:t>
            </a:r>
            <a:r>
              <a:rPr lang="en-US" dirty="0" smtClean="0"/>
              <a:t>(v))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s-ES" dirty="0" smtClean="0"/>
              <a:t>x &lt;- </a:t>
            </a:r>
            <a:r>
              <a:rPr lang="es-ES" dirty="0" err="1" smtClean="0"/>
              <a:t>seq</a:t>
            </a:r>
            <a:r>
              <a:rPr lang="es-ES" dirty="0" smtClean="0"/>
              <a:t>(-</a:t>
            </a:r>
            <a:r>
              <a:rPr lang="es-ES" dirty="0"/>
              <a:t>20</a:t>
            </a:r>
            <a:r>
              <a:rPr lang="es-ES" dirty="0" smtClean="0"/>
              <a:t>,</a:t>
            </a:r>
            <a:r>
              <a:rPr lang="es-ES" dirty="0"/>
              <a:t>20</a:t>
            </a:r>
            <a:r>
              <a:rPr lang="es-ES" dirty="0" smtClean="0"/>
              <a:t>,by=</a:t>
            </a:r>
            <a:r>
              <a:rPr lang="es-ES" dirty="0"/>
              <a:t>.1</a:t>
            </a:r>
            <a:r>
              <a:rPr lang="es-ES" dirty="0" smtClean="0"/>
              <a:t>)</a:t>
            </a:r>
            <a:br>
              <a:rPr lang="es-ES" dirty="0" smtClean="0"/>
            </a:br>
            <a:r>
              <a:rPr lang="es-ES" dirty="0" smtClean="0"/>
              <a:t>y &lt;- </a:t>
            </a:r>
            <a:r>
              <a:rPr lang="es-ES" dirty="0" err="1" smtClean="0"/>
              <a:t>dnorm</a:t>
            </a:r>
            <a:r>
              <a:rPr lang="es-ES" dirty="0" smtClean="0"/>
              <a:t>(x)</a:t>
            </a:r>
            <a:br>
              <a:rPr lang="es-ES" dirty="0" smtClean="0"/>
            </a:br>
            <a:r>
              <a:rPr lang="es-ES" dirty="0" err="1" smtClean="0"/>
              <a:t>plot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Note :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Plot</a:t>
            </a:r>
            <a:r>
              <a:rPr lang="es-ES" dirty="0" smtClean="0"/>
              <a:t> in / scripts folder  - Rplots.pdf</a:t>
            </a:r>
            <a:br>
              <a:rPr lang="es-E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456" y="1719263"/>
            <a:ext cx="783448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5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 </a:t>
            </a:r>
            <a:r>
              <a:rPr lang="en-US" dirty="0" smtClean="0"/>
              <a:t>Distribution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Instead of “d”, check with “q”</a:t>
            </a:r>
          </a:p>
          <a:p>
            <a:r>
              <a:rPr lang="en-US" dirty="0"/>
              <a:t>If you wish to find the probability that a </a:t>
            </a:r>
            <a:r>
              <a:rPr lang="en-US" b="1" dirty="0"/>
              <a:t>number is larger than the given number you </a:t>
            </a:r>
            <a:r>
              <a:rPr lang="en-US" dirty="0"/>
              <a:t>can use the </a:t>
            </a:r>
            <a:r>
              <a:rPr lang="en-US" i="1" dirty="0" err="1"/>
              <a:t>lower.tail</a:t>
            </a:r>
            <a:r>
              <a:rPr lang="en-US" dirty="0"/>
              <a:t> option: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1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256</TotalTime>
  <Words>560</Words>
  <Application>Microsoft Office PowerPoint</Application>
  <PresentationFormat>On-screen Show (4:3)</PresentationFormat>
  <Paragraphs>155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Grid</vt:lpstr>
      <vt:lpstr>R</vt:lpstr>
      <vt:lpstr>PowerPoint Presentation</vt:lpstr>
      <vt:lpstr>For every distribution there are four commands. The commands for each distribution are prepended with a letter to indicate the functionality</vt:lpstr>
      <vt:lpstr>PowerPoint Presentation</vt:lpstr>
      <vt:lpstr>Normal Distribution </vt:lpstr>
      <vt:lpstr>PowerPoint Presentation</vt:lpstr>
      <vt:lpstr>PowerPoint Presentation</vt:lpstr>
      <vt:lpstr>Plot</vt:lpstr>
      <vt:lpstr>pnorm</vt:lpstr>
      <vt:lpstr>qnorm</vt:lpstr>
      <vt:lpstr>nans produced error in r</vt:lpstr>
      <vt:lpstr>PowerPoint Presentation</vt:lpstr>
      <vt:lpstr>PDF</vt:lpstr>
      <vt:lpstr>code</vt:lpstr>
      <vt:lpstr>rnorm </vt:lpstr>
      <vt:lpstr>Problem:</vt:lpstr>
      <vt:lpstr>PowerPoint Presentation</vt:lpstr>
      <vt:lpstr>Qnorm - Examle</vt:lpstr>
      <vt:lpstr>Rnorm  for sample data</vt:lpstr>
      <vt:lpstr>t Distribution </vt:lpstr>
      <vt:lpstr>PowerPoint Presentation</vt:lpstr>
      <vt:lpstr>Binomial Distribution </vt:lpstr>
      <vt:lpstr>PowerPoint Presentation</vt:lpstr>
      <vt:lpstr>Question</vt:lpstr>
      <vt:lpstr>Chi-Squared Distribution </vt:lpstr>
      <vt:lpstr> Calculating p Values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49</cp:revision>
  <dcterms:created xsi:type="dcterms:W3CDTF">2018-06-08T16:52:22Z</dcterms:created>
  <dcterms:modified xsi:type="dcterms:W3CDTF">2018-06-08T21:09:04Z</dcterms:modified>
</cp:coreProperties>
</file>