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7" r:id="rId4"/>
    <p:sldId id="281" r:id="rId5"/>
    <p:sldId id="258" r:id="rId6"/>
    <p:sldId id="259" r:id="rId7"/>
    <p:sldId id="260" r:id="rId8"/>
    <p:sldId id="261" r:id="rId9"/>
    <p:sldId id="262" r:id="rId10"/>
    <p:sldId id="263" r:id="rId11"/>
    <p:sldId id="264" r:id="rId12"/>
    <p:sldId id="265" r:id="rId13"/>
    <p:sldId id="266" r:id="rId14"/>
    <p:sldId id="267" r:id="rId15"/>
    <p:sldId id="273" r:id="rId16"/>
    <p:sldId id="268" r:id="rId17"/>
    <p:sldId id="270" r:id="rId18"/>
    <p:sldId id="271" r:id="rId19"/>
    <p:sldId id="274" r:id="rId20"/>
    <p:sldId id="275" r:id="rId21"/>
    <p:sldId id="269" r:id="rId22"/>
    <p:sldId id="276" r:id="rId23"/>
    <p:sldId id="278" r:id="rId24"/>
    <p:sldId id="279" r:id="rId25"/>
    <p:sldId id="277"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94660"/>
  </p:normalViewPr>
  <p:slideViewPr>
    <p:cSldViewPr>
      <p:cViewPr>
        <p:scale>
          <a:sx n="94" d="100"/>
          <a:sy n="94" d="100"/>
        </p:scale>
        <p:origin x="-128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9A79318-D849-4BE5-A1CE-E3D8E91EA0A1}" type="datetimeFigureOut">
              <a:rPr lang="en-US" smtClean="0"/>
              <a:t>6/23/2018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0EF1ECC-694C-4729-A88C-365E068FE750}"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79318-D849-4BE5-A1CE-E3D8E91EA0A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1ECC-694C-4729-A88C-365E068FE7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79318-D849-4BE5-A1CE-E3D8E91EA0A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0EF1ECC-694C-4729-A88C-365E068FE7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79318-D849-4BE5-A1CE-E3D8E91EA0A1}"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1ECC-694C-4729-A88C-365E068FE75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9A79318-D849-4BE5-A1CE-E3D8E91EA0A1}" type="datetimeFigureOut">
              <a:rPr lang="en-US" smtClean="0"/>
              <a:t>6/23/2018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0EF1ECC-694C-4729-A88C-365E068FE750}"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79318-D849-4BE5-A1CE-E3D8E91EA0A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F1ECC-694C-4729-A88C-365E068FE75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79318-D849-4BE5-A1CE-E3D8E91EA0A1}" type="datetimeFigureOut">
              <a:rPr lang="en-US" smtClean="0"/>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EF1ECC-694C-4729-A88C-365E068FE75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A79318-D849-4BE5-A1CE-E3D8E91EA0A1}" type="datetimeFigureOut">
              <a:rPr lang="en-US" smtClean="0"/>
              <a:t>6/23/2018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EF1ECC-694C-4729-A88C-365E068FE750}"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9A79318-D849-4BE5-A1CE-E3D8E91EA0A1}" type="datetimeFigureOut">
              <a:rPr lang="en-US" smtClean="0"/>
              <a:t>6/23/2018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EF1ECC-694C-4729-A88C-365E068FE7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79318-D849-4BE5-A1CE-E3D8E91EA0A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90EF1ECC-694C-4729-A88C-365E068FE750}"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79318-D849-4BE5-A1CE-E3D8E91EA0A1}"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F1ECC-694C-4729-A88C-365E068FE750}"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9A79318-D849-4BE5-A1CE-E3D8E91EA0A1}" type="datetimeFigureOut">
              <a:rPr lang="en-US" smtClean="0"/>
              <a:t>6/23/2018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0EF1ECC-694C-4729-A88C-365E068FE7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tutor.com/node/42" TargetMode="External"/><Relationship Id="rId2" Type="http://schemas.openxmlformats.org/officeDocument/2006/relationships/hyperlink" Target="http://www.r-tutor.com/node/3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Probability Concepts</a:t>
            </a:r>
            <a:endParaRPr lang="en-US" dirty="0"/>
          </a:p>
        </p:txBody>
      </p:sp>
      <p:sp>
        <p:nvSpPr>
          <p:cNvPr id="2" name="Title 1"/>
          <p:cNvSpPr>
            <a:spLocks noGrp="1"/>
          </p:cNvSpPr>
          <p:nvPr>
            <p:ph type="title"/>
          </p:nvPr>
        </p:nvSpPr>
        <p:spPr/>
        <p:txBody>
          <a:bodyPr/>
          <a:lstStyle/>
          <a:p>
            <a:r>
              <a:rPr lang="en-US" dirty="0" smtClean="0"/>
              <a:t>R</a:t>
            </a:r>
            <a:endParaRPr lang="en-US" dirty="0"/>
          </a:p>
        </p:txBody>
      </p:sp>
    </p:spTree>
    <p:extLst>
      <p:ext uri="{BB962C8B-B14F-4D97-AF65-F5344CB8AC3E}">
        <p14:creationId xmlns:p14="http://schemas.microsoft.com/office/powerpoint/2010/main" val="1636121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0900" y="1751013"/>
            <a:ext cx="74676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a:t>
            </a:r>
            <a:r>
              <a:rPr lang="en-US" dirty="0" smtClean="0"/>
              <a:t> &gt; 72</a:t>
            </a:r>
            <a:endParaRPr lang="en-US" dirty="0"/>
          </a:p>
        </p:txBody>
      </p:sp>
    </p:spTree>
    <p:extLst>
      <p:ext uri="{BB962C8B-B14F-4D97-AF65-F5344CB8AC3E}">
        <p14:creationId xmlns:p14="http://schemas.microsoft.com/office/powerpoint/2010/main" val="324052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p_yellow1 &lt;- </a:t>
            </a:r>
            <a:r>
              <a:rPr lang="en-US" dirty="0" err="1" smtClean="0"/>
              <a:t>pnorm</a:t>
            </a:r>
            <a:r>
              <a:rPr lang="en-US" dirty="0" smtClean="0"/>
              <a:t>(72, </a:t>
            </a:r>
            <a:r>
              <a:rPr lang="en-US" dirty="0" err="1" smtClean="0"/>
              <a:t>pop_mean</a:t>
            </a:r>
            <a:r>
              <a:rPr lang="en-US" dirty="0" smtClean="0"/>
              <a:t>, </a:t>
            </a:r>
            <a:r>
              <a:rPr lang="en-US" dirty="0" err="1" smtClean="0"/>
              <a:t>pop_sd</a:t>
            </a:r>
            <a:r>
              <a:rPr lang="en-US" dirty="0" smtClean="0"/>
              <a:t>)    #using x, mu, and sigma</a:t>
            </a:r>
          </a:p>
          <a:p>
            <a:r>
              <a:rPr lang="en-US" dirty="0" smtClean="0"/>
              <a:t>p_yellow2 &lt;- </a:t>
            </a:r>
            <a:r>
              <a:rPr lang="en-US" dirty="0" err="1" smtClean="0"/>
              <a:t>pnorm</a:t>
            </a:r>
            <a:r>
              <a:rPr lang="en-US" dirty="0" smtClean="0"/>
              <a:t>(z)                       #using z-score of 2.107</a:t>
            </a:r>
          </a:p>
          <a:p>
            <a:r>
              <a:rPr lang="en-US" dirty="0" smtClean="0"/>
              <a:t>p_blue1 &lt;- 1 - p_yellow1   #using x, mu, and sigma</a:t>
            </a:r>
          </a:p>
          <a:p>
            <a:r>
              <a:rPr lang="en-US" dirty="0" smtClean="0"/>
              <a:t>p_blue2 &lt;- 1 - p_yellow2   #using z-score of 2.107</a:t>
            </a:r>
          </a:p>
          <a:p>
            <a:endParaRPr lang="en-US" dirty="0" smtClean="0"/>
          </a:p>
          <a:p>
            <a:r>
              <a:rPr lang="en-US" dirty="0" smtClean="0"/>
              <a:t>print(p_yellow1)</a:t>
            </a:r>
          </a:p>
          <a:p>
            <a:r>
              <a:rPr lang="en-US" dirty="0" smtClean="0"/>
              <a:t>print(p_yellow2)</a:t>
            </a:r>
          </a:p>
          <a:p>
            <a:r>
              <a:rPr lang="en-US" dirty="0" smtClean="0"/>
              <a:t>print(p_blue1)</a:t>
            </a:r>
          </a:p>
          <a:p>
            <a:r>
              <a:rPr lang="en-US" dirty="0" smtClean="0"/>
              <a:t>print(p_blue2)</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86940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50925" y="1884363"/>
            <a:ext cx="7067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558049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X axis =r  versus p(r) on y axis</a:t>
            </a:r>
          </a:p>
          <a:p>
            <a:endParaRPr lang="en-US" dirty="0"/>
          </a:p>
        </p:txBody>
      </p:sp>
      <p:sp>
        <p:nvSpPr>
          <p:cNvPr id="2" name="Title 1"/>
          <p:cNvSpPr>
            <a:spLocks noGrp="1"/>
          </p:cNvSpPr>
          <p:nvPr>
            <p:ph type="title"/>
          </p:nvPr>
        </p:nvSpPr>
        <p:spPr/>
        <p:txBody>
          <a:bodyPr>
            <a:normAutofit/>
          </a:bodyPr>
          <a:lstStyle/>
          <a:p>
            <a:r>
              <a:rPr lang="en-US" dirty="0" smtClean="0"/>
              <a:t>Binomial</a:t>
            </a:r>
            <a:br>
              <a:rPr lang="en-US"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30289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86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7162799" cy="2453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Poisson</a:t>
            </a:r>
            <a:endParaRPr lang="en-US" dirty="0"/>
          </a:p>
        </p:txBody>
      </p:sp>
    </p:spTree>
    <p:extLst>
      <p:ext uri="{BB962C8B-B14F-4D97-AF65-F5344CB8AC3E}">
        <p14:creationId xmlns:p14="http://schemas.microsoft.com/office/powerpoint/2010/main" val="3804275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6767" y="1719263"/>
            <a:ext cx="5875866" cy="440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9899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6800" y="2260600"/>
            <a:ext cx="44958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Poisson</a:t>
            </a:r>
            <a:endParaRPr lang="en-US" dirty="0"/>
          </a:p>
        </p:txBody>
      </p:sp>
    </p:spTree>
    <p:extLst>
      <p:ext uri="{BB962C8B-B14F-4D97-AF65-F5344CB8AC3E}">
        <p14:creationId xmlns:p14="http://schemas.microsoft.com/office/powerpoint/2010/main" val="3801668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0587" y="2465388"/>
            <a:ext cx="4848225"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cap="all" dirty="0"/>
              <a:t>POISSON DISTRIBUTION TABLE</a:t>
            </a:r>
          </a:p>
        </p:txBody>
      </p:sp>
    </p:spTree>
    <p:extLst>
      <p:ext uri="{BB962C8B-B14F-4D97-AF65-F5344CB8AC3E}">
        <p14:creationId xmlns:p14="http://schemas.microsoft.com/office/powerpoint/2010/main" val="3964380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6225" y="2212975"/>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35479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Usage</a:t>
            </a:r>
          </a:p>
          <a:p>
            <a:r>
              <a:rPr lang="en-US" dirty="0" err="1"/>
              <a:t>dpois</a:t>
            </a:r>
            <a:r>
              <a:rPr lang="en-US" dirty="0"/>
              <a:t>(x, lambda, log = FALSE) </a:t>
            </a:r>
            <a:endParaRPr lang="en-US" dirty="0" smtClean="0"/>
          </a:p>
          <a:p>
            <a:r>
              <a:rPr lang="en-US" dirty="0" err="1" smtClean="0"/>
              <a:t>ppois</a:t>
            </a:r>
            <a:r>
              <a:rPr lang="en-US" dirty="0" smtClean="0"/>
              <a:t>(q</a:t>
            </a:r>
            <a:r>
              <a:rPr lang="en-US" dirty="0"/>
              <a:t>, lambda, </a:t>
            </a:r>
            <a:r>
              <a:rPr lang="en-US" dirty="0" err="1"/>
              <a:t>lower.tail</a:t>
            </a:r>
            <a:r>
              <a:rPr lang="en-US" dirty="0"/>
              <a:t> = TRUE, </a:t>
            </a:r>
            <a:r>
              <a:rPr lang="en-US" dirty="0" err="1"/>
              <a:t>log.p</a:t>
            </a:r>
            <a:r>
              <a:rPr lang="en-US" dirty="0"/>
              <a:t> = FALSE) </a:t>
            </a:r>
            <a:endParaRPr lang="en-US" dirty="0" smtClean="0"/>
          </a:p>
          <a:p>
            <a:r>
              <a:rPr lang="en-US" dirty="0" err="1" smtClean="0"/>
              <a:t>qpois</a:t>
            </a:r>
            <a:r>
              <a:rPr lang="en-US" dirty="0" smtClean="0"/>
              <a:t>(p</a:t>
            </a:r>
            <a:r>
              <a:rPr lang="en-US" dirty="0"/>
              <a:t>, lambda, </a:t>
            </a:r>
            <a:r>
              <a:rPr lang="en-US" dirty="0" err="1"/>
              <a:t>lower.tail</a:t>
            </a:r>
            <a:r>
              <a:rPr lang="en-US" dirty="0"/>
              <a:t> = TRUE, </a:t>
            </a:r>
            <a:r>
              <a:rPr lang="en-US" dirty="0" err="1"/>
              <a:t>log.p</a:t>
            </a:r>
            <a:r>
              <a:rPr lang="en-US" dirty="0"/>
              <a:t> = </a:t>
            </a:r>
            <a:r>
              <a:rPr lang="en-US" dirty="0" smtClean="0"/>
              <a:t>FALSE)</a:t>
            </a:r>
          </a:p>
          <a:p>
            <a:r>
              <a:rPr lang="en-US" dirty="0" smtClean="0"/>
              <a:t> </a:t>
            </a:r>
            <a:r>
              <a:rPr lang="en-US" dirty="0" err="1"/>
              <a:t>rpois</a:t>
            </a:r>
            <a:r>
              <a:rPr lang="en-US" dirty="0"/>
              <a:t>(n, lambda)</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059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Important ones</a:t>
            </a:r>
          </a:p>
          <a:p>
            <a:r>
              <a:rPr lang="en-US" dirty="0" smtClean="0"/>
              <a:t>Normal Distribution</a:t>
            </a:r>
          </a:p>
          <a:p>
            <a:r>
              <a:rPr lang="en-US" dirty="0" smtClean="0"/>
              <a:t>Binomial </a:t>
            </a:r>
            <a:r>
              <a:rPr lang="en-US" dirty="0"/>
              <a:t>Distribution</a:t>
            </a:r>
          </a:p>
          <a:p>
            <a:r>
              <a:rPr lang="en-US" dirty="0" smtClean="0"/>
              <a:t>Poisson Distribution</a:t>
            </a:r>
          </a:p>
          <a:p>
            <a:r>
              <a:rPr lang="en-US" dirty="0" smtClean="0"/>
              <a:t>Chi-Square </a:t>
            </a:r>
            <a:r>
              <a:rPr lang="en-US" dirty="0"/>
              <a:t>Distribution</a:t>
            </a:r>
          </a:p>
          <a:p>
            <a:endParaRPr lang="en-US" dirty="0" smtClean="0"/>
          </a:p>
          <a:p>
            <a:r>
              <a:rPr lang="en-US" dirty="0" smtClean="0"/>
              <a:t>Many more actually.</a:t>
            </a:r>
            <a:endParaRPr lang="en-US" dirty="0"/>
          </a:p>
        </p:txBody>
      </p:sp>
      <p:sp>
        <p:nvSpPr>
          <p:cNvPr id="2" name="Title 1"/>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2938966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Problem</a:t>
            </a:r>
          </a:p>
          <a:p>
            <a:r>
              <a:rPr lang="en-US" dirty="0"/>
              <a:t>If there are </a:t>
            </a:r>
            <a:r>
              <a:rPr lang="en-US" b="1" dirty="0"/>
              <a:t>twelve cars crossing a bridge per minute on average</a:t>
            </a:r>
            <a:r>
              <a:rPr lang="en-US" dirty="0"/>
              <a:t>, find the probability of having </a:t>
            </a:r>
            <a:r>
              <a:rPr lang="en-US" b="1" dirty="0"/>
              <a:t>seventeen or more cars crossing the bridge in a particular minute</a:t>
            </a:r>
            <a:r>
              <a:rPr lang="en-US" b="1" dirty="0" smtClean="0"/>
              <a:t>.</a:t>
            </a:r>
          </a:p>
          <a:p>
            <a:r>
              <a:rPr lang="en-US" dirty="0" err="1" smtClean="0">
                <a:solidFill>
                  <a:srgbClr val="FF0000"/>
                </a:solidFill>
              </a:rPr>
              <a:t>ppois</a:t>
            </a:r>
            <a:r>
              <a:rPr lang="en-US" dirty="0" smtClean="0"/>
              <a:t>(16</a:t>
            </a:r>
            <a:r>
              <a:rPr lang="en-US" dirty="0"/>
              <a:t>, lambda=12)   # lower tail </a:t>
            </a:r>
            <a:endParaRPr lang="en-US" dirty="0" smtClean="0"/>
          </a:p>
          <a:p>
            <a:r>
              <a:rPr lang="en-US" dirty="0"/>
              <a:t>The probability of having </a:t>
            </a:r>
            <a:r>
              <a:rPr lang="en-US" i="1" dirty="0"/>
              <a:t>sixteen or less </a:t>
            </a:r>
            <a:r>
              <a:rPr lang="en-US" dirty="0"/>
              <a:t>cars crossing the bridge in a particular minute is given by the function </a:t>
            </a:r>
            <a:r>
              <a:rPr lang="en-US" dirty="0" err="1"/>
              <a:t>ppois</a:t>
            </a:r>
            <a:r>
              <a:rPr lang="en-US" dirty="0" smtClean="0"/>
              <a:t>.</a:t>
            </a:r>
          </a:p>
          <a:p>
            <a:r>
              <a:rPr lang="en-US" b="1" dirty="0" err="1">
                <a:solidFill>
                  <a:srgbClr val="FF0000"/>
                </a:solidFill>
              </a:rPr>
              <a:t>ppois</a:t>
            </a:r>
            <a:r>
              <a:rPr lang="en-US" dirty="0"/>
              <a:t>(16, lambda=12, lower=FALSE)  # upper </a:t>
            </a:r>
            <a:r>
              <a:rPr lang="en-US" dirty="0" smtClean="0"/>
              <a:t>tail</a:t>
            </a:r>
          </a:p>
          <a:p>
            <a:r>
              <a:rPr lang="en-US" dirty="0"/>
              <a:t>Hence the probability of having seventeen or more cars crossing the bridge in a minute is in the </a:t>
            </a:r>
            <a:r>
              <a:rPr lang="en-US" i="1" dirty="0"/>
              <a:t>upper tail </a:t>
            </a:r>
            <a:r>
              <a:rPr lang="en-US" dirty="0"/>
              <a:t>of the probability density function.</a:t>
            </a:r>
            <a:endParaRPr lang="en-US" dirty="0" smtClean="0"/>
          </a:p>
          <a:p>
            <a:endParaRPr lang="en-US" b="1" dirty="0"/>
          </a:p>
          <a:p>
            <a:endParaRPr lang="en-US" dirty="0"/>
          </a:p>
        </p:txBody>
      </p:sp>
      <p:sp>
        <p:nvSpPr>
          <p:cNvPr id="2" name="Title 1"/>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160656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Where the rate of occurrence of some event, </a:t>
            </a:r>
            <a:r>
              <a:rPr lang="en-US" b="1" dirty="0">
                <a:solidFill>
                  <a:srgbClr val="FF0000"/>
                </a:solidFill>
              </a:rPr>
              <a:t>r</a:t>
            </a:r>
            <a:r>
              <a:rPr lang="en-US" dirty="0"/>
              <a:t> (in this chart called </a:t>
            </a:r>
            <a:r>
              <a:rPr lang="en-US" b="1" dirty="0" smtClean="0">
                <a:solidFill>
                  <a:srgbClr val="FF0000"/>
                </a:solidFill>
              </a:rPr>
              <a:t>lambda</a:t>
            </a:r>
            <a:r>
              <a:rPr lang="en-US" dirty="0" smtClean="0"/>
              <a:t>) </a:t>
            </a:r>
            <a:r>
              <a:rPr lang="en-US" dirty="0"/>
              <a:t>is small, the range of likely possibilities will lie near the zero line</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8989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b="1" dirty="0"/>
              <a:t>binomial distribution </a:t>
            </a:r>
            <a:r>
              <a:rPr lang="en-US" dirty="0"/>
              <a:t>is a discrete probability distribution. It describes the outcome of </a:t>
            </a:r>
            <a:r>
              <a:rPr lang="en-US" i="1" dirty="0"/>
              <a:t>n </a:t>
            </a:r>
            <a:r>
              <a:rPr lang="en-US" dirty="0" err="1" smtClean="0"/>
              <a:t>indep</a:t>
            </a:r>
            <a:endParaRPr lang="en-US" dirty="0" smtClean="0"/>
          </a:p>
          <a:p>
            <a:r>
              <a:rPr lang="en-US" dirty="0"/>
              <a:t> Each trial is assumed to have </a:t>
            </a:r>
            <a:r>
              <a:rPr lang="en-US" b="1" dirty="0"/>
              <a:t>only two outcomes, either success or failure. </a:t>
            </a:r>
            <a:endParaRPr lang="en-US" b="1" dirty="0" smtClean="0"/>
          </a:p>
          <a:p>
            <a:r>
              <a:rPr lang="en-US" dirty="0"/>
              <a:t>If the probability of a successful trial is </a:t>
            </a:r>
            <a:r>
              <a:rPr lang="en-US" i="1" dirty="0"/>
              <a:t>p</a:t>
            </a:r>
            <a:r>
              <a:rPr lang="en-US" dirty="0"/>
              <a:t>, then the probability of having </a:t>
            </a:r>
            <a:r>
              <a:rPr lang="en-US" i="1" dirty="0"/>
              <a:t>x </a:t>
            </a:r>
            <a:r>
              <a:rPr lang="en-US" dirty="0"/>
              <a:t>successful outcomes in an experiment of </a:t>
            </a:r>
            <a:r>
              <a:rPr lang="en-US" i="1" dirty="0"/>
              <a:t>n</a:t>
            </a:r>
            <a:r>
              <a:rPr lang="en-US" dirty="0"/>
              <a:t> independent trials is as follows</a:t>
            </a:r>
            <a:r>
              <a:rPr lang="en-US" dirty="0" smtClean="0"/>
              <a:t>.</a:t>
            </a:r>
          </a:p>
          <a:p>
            <a:r>
              <a:rPr lang="en-US" dirty="0" err="1" smtClean="0"/>
              <a:t>P,x,n</a:t>
            </a:r>
            <a:endParaRPr lang="en-US" dirty="0"/>
          </a:p>
        </p:txBody>
      </p:sp>
      <p:sp>
        <p:nvSpPr>
          <p:cNvPr id="2" name="Title 1"/>
          <p:cNvSpPr>
            <a:spLocks noGrp="1"/>
          </p:cNvSpPr>
          <p:nvPr>
            <p:ph type="title"/>
          </p:nvPr>
        </p:nvSpPr>
        <p:spPr/>
        <p:txBody>
          <a:bodyPr/>
          <a:lstStyle/>
          <a:p>
            <a:r>
              <a:rPr lang="en-US" dirty="0"/>
              <a:t> </a:t>
            </a:r>
            <a:r>
              <a:rPr lang="en-US" b="1" dirty="0"/>
              <a:t>binomial distribution</a:t>
            </a:r>
            <a:endParaRPr lang="en-US" dirty="0"/>
          </a:p>
        </p:txBody>
      </p:sp>
    </p:spTree>
    <p:extLst>
      <p:ext uri="{BB962C8B-B14F-4D97-AF65-F5344CB8AC3E}">
        <p14:creationId xmlns:p14="http://schemas.microsoft.com/office/powerpoint/2010/main" val="3762836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b="1" dirty="0"/>
              <a:t>Problem</a:t>
            </a:r>
          </a:p>
          <a:p>
            <a:r>
              <a:rPr lang="en-US" dirty="0"/>
              <a:t>Suppose there are twelve multiple choice questions in an English class quiz. Each question has five possible answers, and only one of them is correct. Find the probability of having four or less correct answers if a student attempts to answer every question at random.</a:t>
            </a:r>
          </a:p>
          <a:p>
            <a:r>
              <a:rPr lang="en-US" b="1" dirty="0"/>
              <a:t>Solution</a:t>
            </a:r>
          </a:p>
          <a:p>
            <a:r>
              <a:rPr lang="en-US" dirty="0"/>
              <a:t>Since only one out of five possible answers is correct, the probability of answering a question correctly by random </a:t>
            </a:r>
            <a:r>
              <a:rPr lang="en-US" b="1" dirty="0">
                <a:solidFill>
                  <a:srgbClr val="FF0000"/>
                </a:solidFill>
              </a:rPr>
              <a:t>is 1/5=0.2</a:t>
            </a:r>
            <a:r>
              <a:rPr lang="en-US" dirty="0"/>
              <a:t>. We can find the probability of having exactly 4 correct answers by random attempts as follows.</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48804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t>
            </a:r>
          </a:p>
          <a:p>
            <a:r>
              <a:rPr lang="en-US" dirty="0" err="1">
                <a:solidFill>
                  <a:srgbClr val="FF0000"/>
                </a:solidFill>
              </a:rPr>
              <a:t>dbinom</a:t>
            </a:r>
            <a:r>
              <a:rPr lang="en-US" dirty="0"/>
              <a:t>(4, size=12, </a:t>
            </a:r>
            <a:r>
              <a:rPr lang="en-US" dirty="0" err="1"/>
              <a:t>prob</a:t>
            </a:r>
            <a:r>
              <a:rPr lang="en-US" dirty="0"/>
              <a:t>=0.2) </a:t>
            </a:r>
            <a:endParaRPr lang="en-US" dirty="0" smtClean="0"/>
          </a:p>
          <a:p>
            <a:endParaRPr lang="en-US" dirty="0"/>
          </a:p>
          <a:p>
            <a:r>
              <a:rPr lang="pl-PL" dirty="0"/>
              <a:t>&gt; dbinom(0, size=12, prob=0.2) + </a:t>
            </a:r>
            <a:br>
              <a:rPr lang="pl-PL" dirty="0"/>
            </a:br>
            <a:r>
              <a:rPr lang="pl-PL" dirty="0"/>
              <a:t>+ dbinom(1, size=12, prob=0.2) + </a:t>
            </a:r>
            <a:br>
              <a:rPr lang="pl-PL" dirty="0"/>
            </a:br>
            <a:r>
              <a:rPr lang="pl-PL" dirty="0"/>
              <a:t>+ dbinom(2, size=12, prob=0.2) + </a:t>
            </a:r>
            <a:br>
              <a:rPr lang="pl-PL" dirty="0"/>
            </a:br>
            <a:r>
              <a:rPr lang="pl-PL" dirty="0"/>
              <a:t>+ dbinom(3, size=12, prob=0.2) + </a:t>
            </a:r>
            <a:br>
              <a:rPr lang="pl-PL" dirty="0"/>
            </a:br>
            <a:r>
              <a:rPr lang="pl-PL" dirty="0"/>
              <a:t>+ dbinom(4, size=12, prob=0.2) </a:t>
            </a:r>
            <a:br>
              <a:rPr lang="pl-PL" dirty="0"/>
            </a:br>
            <a:r>
              <a:rPr lang="pl-PL" dirty="0"/>
              <a:t>[1] </a:t>
            </a:r>
            <a:r>
              <a:rPr lang="pl-PL" dirty="0" smtClean="0"/>
              <a:t>0.9274</a:t>
            </a:r>
            <a:endParaRPr lang="en-US" dirty="0" smtClean="0"/>
          </a:p>
          <a:p>
            <a:endParaRPr lang="en-US" dirty="0"/>
          </a:p>
          <a:p>
            <a:r>
              <a:rPr lang="en-US" dirty="0" smtClean="0"/>
              <a:t>For this – Cumulative</a:t>
            </a:r>
          </a:p>
          <a:p>
            <a:r>
              <a:rPr lang="en-US" b="1" dirty="0" err="1"/>
              <a:t>pbinom</a:t>
            </a:r>
            <a:r>
              <a:rPr lang="en-US" dirty="0"/>
              <a:t>(4, size=12, </a:t>
            </a:r>
            <a:r>
              <a:rPr lang="en-US" dirty="0" err="1"/>
              <a:t>prob</a:t>
            </a:r>
            <a:r>
              <a:rPr lang="en-US" dirty="0"/>
              <a:t>=0.2) </a:t>
            </a:r>
            <a:endParaRPr lang="en-US" dirty="0" smtClean="0"/>
          </a:p>
          <a:p>
            <a:r>
              <a:rPr lang="en-US" b="1" dirty="0"/>
              <a:t>Answer</a:t>
            </a:r>
          </a:p>
          <a:p>
            <a:r>
              <a:rPr lang="en-US" dirty="0"/>
              <a:t>The probability of four or less questions answered correctly by random in a twelve question multiple choice quiz is 92.7%.</a:t>
            </a:r>
          </a:p>
          <a:p>
            <a:endParaRPr lang="en-US" dirty="0" smtClean="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290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23812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Binomial formula</a:t>
            </a:r>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00200"/>
            <a:ext cx="302895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951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5334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08250" y="1908175"/>
            <a:ext cx="41529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 Normal Distribution</a:t>
            </a:r>
            <a:endParaRPr lang="en-US" dirty="0"/>
          </a:p>
        </p:txBody>
      </p:sp>
    </p:spTree>
    <p:extLst>
      <p:ext uri="{BB962C8B-B14F-4D97-AF65-F5344CB8AC3E}">
        <p14:creationId xmlns:p14="http://schemas.microsoft.com/office/powerpoint/2010/main" val="3069990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b="1" dirty="0"/>
              <a:t>normal distribution </a:t>
            </a:r>
            <a:r>
              <a:rPr lang="en-US" dirty="0"/>
              <a:t>is defined by the following probability density function, </a:t>
            </a:r>
            <a:endParaRPr lang="en-US" dirty="0" smtClean="0"/>
          </a:p>
          <a:p>
            <a:r>
              <a:rPr lang="en-US" dirty="0" smtClean="0"/>
              <a:t>where</a:t>
            </a:r>
            <a:r>
              <a:rPr lang="en-US" dirty="0"/>
              <a:t> </a:t>
            </a:r>
            <a:r>
              <a:rPr lang="en-US" i="1" dirty="0"/>
              <a:t>μ </a:t>
            </a:r>
            <a:r>
              <a:rPr lang="en-US" dirty="0"/>
              <a:t>is the population </a:t>
            </a:r>
            <a:r>
              <a:rPr lang="en-US" dirty="0">
                <a:hlinkClick r:id="rId2"/>
              </a:rPr>
              <a:t>mean</a:t>
            </a:r>
            <a:r>
              <a:rPr lang="en-US" dirty="0"/>
              <a:t> </a:t>
            </a:r>
            <a:r>
              <a:rPr lang="en-US" dirty="0" smtClean="0"/>
              <a:t>and</a:t>
            </a:r>
          </a:p>
          <a:p>
            <a:r>
              <a:rPr lang="en-US" dirty="0"/>
              <a:t> </a:t>
            </a:r>
            <a:r>
              <a:rPr lang="en-US" i="1" dirty="0"/>
              <a:t>σ</a:t>
            </a:r>
            <a:r>
              <a:rPr lang="en-US" baseline="30000" dirty="0"/>
              <a:t>2</a:t>
            </a:r>
            <a:r>
              <a:rPr lang="en-US" dirty="0"/>
              <a:t> is the </a:t>
            </a:r>
            <a:r>
              <a:rPr lang="en-US" dirty="0">
                <a:hlinkClick r:id="rId3"/>
              </a:rPr>
              <a:t>variance</a:t>
            </a:r>
            <a:r>
              <a:rPr lang="en-US" dirty="0" smtClean="0"/>
              <a:t>.</a:t>
            </a:r>
          </a:p>
          <a:p>
            <a:endParaRPr lang="en-US" dirty="0"/>
          </a:p>
          <a:p>
            <a:endParaRPr lang="en-US" dirty="0"/>
          </a:p>
        </p:txBody>
      </p:sp>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18189"/>
            <a:ext cx="38195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15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Z-scores are a stand-in for the actual measurement, and they represent the distance of a value from the mean measured in standard deviations</a:t>
            </a:r>
            <a:r>
              <a:rPr lang="en-US" dirty="0" smtClean="0"/>
              <a:t>.</a:t>
            </a:r>
          </a:p>
          <a:p>
            <a:r>
              <a:rPr lang="en-US" dirty="0" smtClean="0"/>
              <a:t> </a:t>
            </a:r>
            <a:r>
              <a:rPr lang="en-US" dirty="0"/>
              <a:t>So a z-score of 2.0 means the measurement is 2 standard deviations away from the mean</a:t>
            </a:r>
            <a:r>
              <a:rPr lang="en-US" dirty="0" smtClean="0"/>
              <a:t>.</a:t>
            </a:r>
          </a:p>
          <a:p>
            <a:endParaRPr lang="en-US" dirty="0"/>
          </a:p>
        </p:txBody>
      </p:sp>
      <p:sp>
        <p:nvSpPr>
          <p:cNvPr id="2" name="Title 1"/>
          <p:cNvSpPr>
            <a:spLocks noGrp="1"/>
          </p:cNvSpPr>
          <p:nvPr>
            <p:ph type="title"/>
          </p:nvPr>
        </p:nvSpPr>
        <p:spPr/>
        <p:txBody>
          <a:bodyPr/>
          <a:lstStyle/>
          <a:p>
            <a:r>
              <a:rPr lang="en-US" dirty="0" smtClean="0"/>
              <a:t>Z scores</a:t>
            </a:r>
            <a:endParaRPr lang="en-US" dirty="0"/>
          </a:p>
        </p:txBody>
      </p:sp>
    </p:spTree>
    <p:extLst>
      <p:ext uri="{BB962C8B-B14F-4D97-AF65-F5344CB8AC3E}">
        <p14:creationId xmlns:p14="http://schemas.microsoft.com/office/powerpoint/2010/main" val="333968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0900" y="1731963"/>
            <a:ext cx="74676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Z score ( height and Z)</a:t>
            </a:r>
            <a:endParaRPr lang="en-US" dirty="0"/>
          </a:p>
        </p:txBody>
      </p:sp>
    </p:spTree>
    <p:extLst>
      <p:ext uri="{BB962C8B-B14F-4D97-AF65-F5344CB8AC3E}">
        <p14:creationId xmlns:p14="http://schemas.microsoft.com/office/powerpoint/2010/main" val="2579417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The first step to find the z-score is to find the population mean and standard deviation. </a:t>
            </a:r>
            <a:endParaRPr lang="en-US" dirty="0" smtClean="0"/>
          </a:p>
          <a:p>
            <a:r>
              <a:rPr lang="en-US" dirty="0" smtClean="0"/>
              <a:t>Mean, </a:t>
            </a:r>
            <a:r>
              <a:rPr lang="en-US" dirty="0" err="1" smtClean="0"/>
              <a:t>stddev</a:t>
            </a:r>
            <a:endParaRPr lang="en-US" dirty="0" smtClean="0"/>
          </a:p>
          <a:p>
            <a:endParaRPr lang="en-US" dirty="0"/>
          </a:p>
          <a:p>
            <a:r>
              <a:rPr lang="en-US" dirty="0"/>
              <a:t>Using just the population mean [μ = 67.99] and standard deviation [σ = 1.90], you can calculate the z-score for any given value of x. In this example I’ll use 72 for x.</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076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#Using just the population mean [μ = 67.99] and standard deviation [σ = 1.90],</a:t>
            </a:r>
          </a:p>
          <a:p>
            <a:r>
              <a:rPr lang="en-US" dirty="0" smtClean="0"/>
              <a:t># you can calculate the z-score for any given value of x. In this example I’ll use 72 for x.</a:t>
            </a:r>
          </a:p>
          <a:p>
            <a:r>
              <a:rPr lang="en-US" dirty="0" err="1" smtClean="0"/>
              <a:t>pop_mean</a:t>
            </a:r>
            <a:r>
              <a:rPr lang="en-US" dirty="0" smtClean="0"/>
              <a:t> = 67.99</a:t>
            </a:r>
          </a:p>
          <a:p>
            <a:r>
              <a:rPr lang="en-US" dirty="0" err="1" smtClean="0"/>
              <a:t>pop_sd</a:t>
            </a:r>
            <a:r>
              <a:rPr lang="en-US" dirty="0" smtClean="0"/>
              <a:t> =1.90</a:t>
            </a:r>
          </a:p>
          <a:p>
            <a:r>
              <a:rPr lang="en-US" dirty="0" smtClean="0"/>
              <a:t>x = 72</a:t>
            </a:r>
          </a:p>
          <a:p>
            <a:r>
              <a:rPr lang="en-US" dirty="0" smtClean="0"/>
              <a:t>z &lt;- (x - </a:t>
            </a:r>
            <a:r>
              <a:rPr lang="en-US" dirty="0" err="1" smtClean="0"/>
              <a:t>pop_mean</a:t>
            </a:r>
            <a:r>
              <a:rPr lang="en-US" dirty="0" smtClean="0"/>
              <a:t>) / </a:t>
            </a:r>
            <a:r>
              <a:rPr lang="en-US" dirty="0" err="1" smtClean="0"/>
              <a:t>pop_sd</a:t>
            </a:r>
            <a:endParaRPr lang="en-US" dirty="0" smtClean="0"/>
          </a:p>
          <a:p>
            <a:r>
              <a:rPr lang="en-US" dirty="0" smtClean="0"/>
              <a:t>print(paste("Z score", round(z,3)))</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0873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gives you a z-score of 2.107. To put this tool to use, let’s use the z-score to </a:t>
            </a:r>
            <a:r>
              <a:rPr lang="en-US" b="1" dirty="0"/>
              <a:t>find the probability of finding someone who is 72 </a:t>
            </a:r>
            <a:r>
              <a:rPr lang="en-US" dirty="0"/>
              <a:t>inches [6-foot] tall. </a:t>
            </a:r>
            <a:endParaRPr lang="en-US" dirty="0" smtClean="0"/>
          </a:p>
          <a:p>
            <a:endParaRPr lang="en-US" dirty="0"/>
          </a:p>
        </p:txBody>
      </p:sp>
      <p:sp>
        <p:nvSpPr>
          <p:cNvPr id="2" name="Title 1"/>
          <p:cNvSpPr>
            <a:spLocks noGrp="1"/>
          </p:cNvSpPr>
          <p:nvPr>
            <p:ph type="title"/>
          </p:nvPr>
        </p:nvSpPr>
        <p:spPr/>
        <p:txBody>
          <a:bodyPr/>
          <a:lstStyle/>
          <a:p>
            <a:r>
              <a:rPr lang="en-US" dirty="0"/>
              <a:t>p</a:t>
            </a:r>
            <a:r>
              <a:rPr lang="en-US" dirty="0" smtClean="0"/>
              <a:t> &gt; 72 inches</a:t>
            </a:r>
            <a:endParaRPr lang="en-US" dirty="0"/>
          </a:p>
        </p:txBody>
      </p:sp>
    </p:spTree>
    <p:extLst>
      <p:ext uri="{BB962C8B-B14F-4D97-AF65-F5344CB8AC3E}">
        <p14:creationId xmlns:p14="http://schemas.microsoft.com/office/powerpoint/2010/main" val="1526409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157</TotalTime>
  <Words>432</Words>
  <Application>Microsoft Office PowerPoint</Application>
  <PresentationFormat>On-screen Show (4:3)</PresentationFormat>
  <Paragraphs>78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Grid</vt:lpstr>
      <vt:lpstr>R</vt:lpstr>
      <vt:lpstr>Types</vt:lpstr>
      <vt:lpstr>R Normal Distribution</vt:lpstr>
      <vt:lpstr>PowerPoint Presentation</vt:lpstr>
      <vt:lpstr>Z scores</vt:lpstr>
      <vt:lpstr>Z score ( height and Z)</vt:lpstr>
      <vt:lpstr>PowerPoint Presentation</vt:lpstr>
      <vt:lpstr>PowerPoint Presentation</vt:lpstr>
      <vt:lpstr>p &gt; 72 inches</vt:lpstr>
      <vt:lpstr>p &gt; 72</vt:lpstr>
      <vt:lpstr>PowerPoint Presentation</vt:lpstr>
      <vt:lpstr>PowerPoint Presentation</vt:lpstr>
      <vt:lpstr>Binomial </vt:lpstr>
      <vt:lpstr>Poisson</vt:lpstr>
      <vt:lpstr>PowerPoint Presentation</vt:lpstr>
      <vt:lpstr>Poisson</vt:lpstr>
      <vt:lpstr>POISSON DISTRIBUTION TABLE</vt:lpstr>
      <vt:lpstr>PowerPoint Presentation</vt:lpstr>
      <vt:lpstr>PowerPoint Presentation</vt:lpstr>
      <vt:lpstr>Problem</vt:lpstr>
      <vt:lpstr>PowerPoint Presentation</vt:lpstr>
      <vt:lpstr> binomial distribution</vt:lpstr>
      <vt:lpstr>PowerPoint Presentation</vt:lpstr>
      <vt:lpstr>PowerPoint Presentation</vt:lpstr>
      <vt:lpstr>Binomial formula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radhapavan</dc:creator>
  <cp:lastModifiedBy>radha</cp:lastModifiedBy>
  <cp:revision>42</cp:revision>
  <dcterms:created xsi:type="dcterms:W3CDTF">2018-06-08T19:44:21Z</dcterms:created>
  <dcterms:modified xsi:type="dcterms:W3CDTF">2018-06-23T11:06:21Z</dcterms:modified>
</cp:coreProperties>
</file>