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4" r:id="rId4"/>
    <p:sldId id="265" r:id="rId5"/>
    <p:sldId id="266" r:id="rId6"/>
    <p:sldId id="276" r:id="rId7"/>
    <p:sldId id="267" r:id="rId8"/>
    <p:sldId id="269" r:id="rId9"/>
    <p:sldId id="270" r:id="rId10"/>
    <p:sldId id="271" r:id="rId11"/>
    <p:sldId id="268" r:id="rId12"/>
    <p:sldId id="259" r:id="rId13"/>
    <p:sldId id="260" r:id="rId14"/>
    <p:sldId id="261" r:id="rId15"/>
    <p:sldId id="262" r:id="rId16"/>
    <p:sldId id="258" r:id="rId17"/>
    <p:sldId id="257" r:id="rId18"/>
    <p:sldId id="272" r:id="rId19"/>
    <p:sldId id="274"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9E891FE-267A-4A8A-8C18-D5AA26F8B875}" type="datetimeFigureOut">
              <a:rPr lang="en-US" smtClean="0"/>
              <a:t>5/29/2018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86790C5-96FF-4F08-BF49-1053A0FB7A38}"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E891FE-267A-4A8A-8C18-D5AA26F8B875}"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E891FE-267A-4A8A-8C18-D5AA26F8B875}"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891FE-267A-4A8A-8C18-D5AA26F8B875}"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9E891FE-267A-4A8A-8C18-D5AA26F8B875}" type="datetimeFigureOut">
              <a:rPr lang="en-US" smtClean="0"/>
              <a:t>5/29/2018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86790C5-96FF-4F08-BF49-1053A0FB7A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hout.apache.org/" TargetMode="External"/><Relationship Id="rId2" Type="http://schemas.openxmlformats.org/officeDocument/2006/relationships/hyperlink" Target="http://spark.incubator.apach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5" Type="http://schemas.openxmlformats.org/officeDocument/2006/relationships/hyperlink" Target="https://en.wikipedia.org/wiki/Computer_science" TargetMode="External"/><Relationship Id="rId4" Type="http://schemas.openxmlformats.org/officeDocument/2006/relationships/hyperlink" Target="https://en.wikipedia.org/wiki/Information_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archsqlserver.techtarget.com/definition/information" TargetMode="External"/><Relationship Id="rId2" Type="http://schemas.openxmlformats.org/officeDocument/2006/relationships/hyperlink" Target="https://searchdatamanagement.techtarget.com/definition/raw-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archenterpriseai.techtarget.com/definition/AI-Artificial-Intellig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2227449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One of the most important tasks in big data analytics is </a:t>
            </a:r>
            <a:r>
              <a:rPr lang="en-US" b="1" dirty="0"/>
              <a:t>statistical modeling</a:t>
            </a:r>
            <a:r>
              <a:rPr lang="en-US" dirty="0"/>
              <a:t>, meaning supervised and unsupervised classification or regression problems. </a:t>
            </a:r>
            <a:endParaRPr lang="en-US" dirty="0" smtClean="0"/>
          </a:p>
          <a:p>
            <a:r>
              <a:rPr lang="en-US" dirty="0" smtClean="0"/>
              <a:t>Once </a:t>
            </a:r>
            <a:r>
              <a:rPr lang="en-US" dirty="0"/>
              <a:t>the data is cleaned and preprocessed, available for modeling, care should be taken in evaluating different models with reasonable loss metrics and then once the model is implemented, further evaluation and results should be reported.</a:t>
            </a:r>
            <a:endParaRPr lang="en-US" dirty="0"/>
          </a:p>
        </p:txBody>
      </p:sp>
    </p:spTree>
    <p:extLst>
      <p:ext uri="{BB962C8B-B14F-4D97-AF65-F5344CB8AC3E}">
        <p14:creationId xmlns:p14="http://schemas.microsoft.com/office/powerpoint/2010/main" val="381485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Hadoop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software </a:t>
            </a:r>
            <a:r>
              <a:rPr lang="en-US" dirty="0"/>
              <a:t>library is a </a:t>
            </a:r>
            <a:r>
              <a:rPr lang="en-US" dirty="0" smtClean="0"/>
              <a:t>framework</a:t>
            </a:r>
          </a:p>
          <a:p>
            <a:r>
              <a:rPr lang="en-US" dirty="0" smtClean="0"/>
              <a:t>distributed </a:t>
            </a:r>
            <a:r>
              <a:rPr lang="en-US" dirty="0"/>
              <a:t>processing of large data sets across clusters of computers using simple </a:t>
            </a:r>
            <a:r>
              <a:rPr lang="en-US" dirty="0" smtClean="0"/>
              <a:t>programming models.</a:t>
            </a:r>
          </a:p>
          <a:p>
            <a:endParaRPr lang="en-US" dirty="0"/>
          </a:p>
          <a:p>
            <a:r>
              <a:rPr lang="en-US" b="1" dirty="0">
                <a:hlinkClick r:id="rId2"/>
              </a:rPr>
              <a:t>Spark™</a:t>
            </a:r>
            <a:r>
              <a:rPr lang="en-US" dirty="0"/>
              <a:t>: A fast and general compute engine for </a:t>
            </a:r>
            <a:r>
              <a:rPr lang="en-US" dirty="0" err="1"/>
              <a:t>Hadoop</a:t>
            </a:r>
            <a:r>
              <a:rPr lang="en-US" dirty="0"/>
              <a:t> data. Spark provides a simple and expressive programming model that supports a wide range of applications, including ETL, machine learning, stream processing, and graph computation.</a:t>
            </a:r>
          </a:p>
          <a:p>
            <a:r>
              <a:rPr lang="en-US" b="1" dirty="0">
                <a:hlinkClick r:id="rId3"/>
              </a:rPr>
              <a:t>Mahout™</a:t>
            </a:r>
            <a:r>
              <a:rPr lang="en-US" dirty="0"/>
              <a:t>: A Scalable machine learning and data mining library.</a:t>
            </a:r>
          </a:p>
          <a:p>
            <a:endParaRPr lang="en-US" dirty="0"/>
          </a:p>
        </p:txBody>
      </p:sp>
    </p:spTree>
    <p:extLst>
      <p:ext uri="{BB962C8B-B14F-4D97-AF65-F5344CB8AC3E}">
        <p14:creationId xmlns:p14="http://schemas.microsoft.com/office/powerpoint/2010/main" val="218462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smtClean="0"/>
              <a:t>IBM – 3V</a:t>
            </a:r>
          </a:p>
          <a:p>
            <a:r>
              <a:rPr lang="en-US" dirty="0" smtClean="0"/>
              <a:t>Volume ( size)</a:t>
            </a:r>
          </a:p>
          <a:p>
            <a:r>
              <a:rPr lang="en-US" dirty="0" smtClean="0"/>
              <a:t>Velocity ( speed)</a:t>
            </a:r>
          </a:p>
          <a:p>
            <a:r>
              <a:rPr lang="en-US" dirty="0" smtClean="0"/>
              <a:t>Variety ( diversity, many types )</a:t>
            </a:r>
          </a:p>
          <a:p>
            <a:r>
              <a:rPr lang="en-US" dirty="0" smtClean="0"/>
              <a:t>-- Veracity (</a:t>
            </a:r>
            <a:r>
              <a:rPr lang="en-US" dirty="0"/>
              <a:t>accuracy</a:t>
            </a:r>
            <a:r>
              <a:rPr lang="en-US" dirty="0" smtClean="0"/>
              <a:t>.)</a:t>
            </a:r>
          </a:p>
          <a:p>
            <a:endParaRPr lang="en-US" dirty="0"/>
          </a:p>
        </p:txBody>
      </p:sp>
    </p:spTree>
    <p:extLst>
      <p:ext uri="{BB962C8B-B14F-4D97-AF65-F5344CB8AC3E}">
        <p14:creationId xmlns:p14="http://schemas.microsoft.com/office/powerpoint/2010/main" val="1584041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Challenge</a:t>
            </a:r>
            <a:endParaRPr lang="en-US" dirty="0"/>
          </a:p>
        </p:txBody>
      </p:sp>
      <p:sp>
        <p:nvSpPr>
          <p:cNvPr id="3" name="Content Placeholder 2"/>
          <p:cNvSpPr>
            <a:spLocks noGrp="1"/>
          </p:cNvSpPr>
          <p:nvPr>
            <p:ph idx="1"/>
          </p:nvPr>
        </p:nvSpPr>
        <p:spPr/>
        <p:txBody>
          <a:bodyPr/>
          <a:lstStyle/>
          <a:p>
            <a:r>
              <a:rPr lang="en-US" dirty="0" smtClean="0"/>
              <a:t>Data Acquisition</a:t>
            </a:r>
          </a:p>
          <a:p>
            <a:r>
              <a:rPr lang="en-US" dirty="0" smtClean="0"/>
              <a:t>High Volume</a:t>
            </a:r>
          </a:p>
          <a:p>
            <a:r>
              <a:rPr lang="en-US" dirty="0" smtClean="0"/>
              <a:t>High Velocity</a:t>
            </a:r>
          </a:p>
          <a:p>
            <a:r>
              <a:rPr lang="en-US" dirty="0" smtClean="0"/>
              <a:t>Security</a:t>
            </a:r>
          </a:p>
          <a:p>
            <a:r>
              <a:rPr lang="en-US" dirty="0" smtClean="0"/>
              <a:t>Analytics</a:t>
            </a:r>
            <a:endParaRPr lang="en-US" dirty="0"/>
          </a:p>
        </p:txBody>
      </p:sp>
    </p:spTree>
    <p:extLst>
      <p:ext uri="{BB962C8B-B14F-4D97-AF65-F5344CB8AC3E}">
        <p14:creationId xmlns:p14="http://schemas.microsoft.com/office/powerpoint/2010/main" val="508388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 Components</a:t>
            </a:r>
            <a:endParaRPr lang="en-US" dirty="0"/>
          </a:p>
        </p:txBody>
      </p:sp>
      <p:sp>
        <p:nvSpPr>
          <p:cNvPr id="3" name="Content Placeholder 2"/>
          <p:cNvSpPr>
            <a:spLocks noGrp="1"/>
          </p:cNvSpPr>
          <p:nvPr>
            <p:ph idx="1"/>
          </p:nvPr>
        </p:nvSpPr>
        <p:spPr/>
        <p:txBody>
          <a:bodyPr/>
          <a:lstStyle/>
          <a:p>
            <a:r>
              <a:rPr lang="en-US" dirty="0" smtClean="0"/>
              <a:t>Statistics</a:t>
            </a:r>
          </a:p>
          <a:p>
            <a:r>
              <a:rPr lang="en-US" dirty="0" smtClean="0"/>
              <a:t>Visualization</a:t>
            </a:r>
          </a:p>
          <a:p>
            <a:r>
              <a:rPr lang="en-US" dirty="0" smtClean="0"/>
              <a:t>Domain Experience</a:t>
            </a:r>
          </a:p>
          <a:p>
            <a:r>
              <a:rPr lang="en-US" dirty="0" smtClean="0"/>
              <a:t>Data Engineering</a:t>
            </a:r>
          </a:p>
          <a:p>
            <a:r>
              <a:rPr lang="en-US" dirty="0" smtClean="0"/>
              <a:t>Computing</a:t>
            </a:r>
            <a:endParaRPr lang="en-US" dirty="0"/>
          </a:p>
        </p:txBody>
      </p:sp>
    </p:spTree>
    <p:extLst>
      <p:ext uri="{BB962C8B-B14F-4D97-AF65-F5344CB8AC3E}">
        <p14:creationId xmlns:p14="http://schemas.microsoft.com/office/powerpoint/2010/main" val="423368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Business Analyst</a:t>
            </a:r>
          </a:p>
          <a:p>
            <a:r>
              <a:rPr lang="en-US" dirty="0" smtClean="0"/>
              <a:t>Developers</a:t>
            </a:r>
          </a:p>
          <a:p>
            <a:r>
              <a:rPr lang="en-US" dirty="0" smtClean="0"/>
              <a:t>Researchers</a:t>
            </a:r>
          </a:p>
          <a:p>
            <a:endParaRPr lang="en-US" dirty="0"/>
          </a:p>
          <a:p>
            <a:r>
              <a:rPr lang="en-US" dirty="0" smtClean="0"/>
              <a:t>Tools :</a:t>
            </a:r>
          </a:p>
          <a:p>
            <a:r>
              <a:rPr lang="en-US" dirty="0" err="1" smtClean="0"/>
              <a:t>Hadoop</a:t>
            </a:r>
            <a:r>
              <a:rPr lang="en-US" dirty="0" smtClean="0"/>
              <a:t>,</a:t>
            </a:r>
          </a:p>
          <a:p>
            <a:r>
              <a:rPr lang="en-US" dirty="0" smtClean="0"/>
              <a:t>R</a:t>
            </a:r>
          </a:p>
          <a:p>
            <a:r>
              <a:rPr lang="en-US" dirty="0" smtClean="0"/>
              <a:t>Python</a:t>
            </a:r>
          </a:p>
          <a:p>
            <a:r>
              <a:rPr lang="en-US" dirty="0" smtClean="0"/>
              <a:t>Statistics</a:t>
            </a:r>
          </a:p>
          <a:p>
            <a:endParaRPr lang="en-US" dirty="0" smtClean="0"/>
          </a:p>
          <a:p>
            <a:endParaRPr lang="en-US" dirty="0"/>
          </a:p>
        </p:txBody>
      </p:sp>
    </p:spTree>
    <p:extLst>
      <p:ext uri="{BB962C8B-B14F-4D97-AF65-F5344CB8AC3E}">
        <p14:creationId xmlns:p14="http://schemas.microsoft.com/office/powerpoint/2010/main" val="2081492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in</a:t>
            </a:r>
            <a:br>
              <a:rPr lang="en-US" dirty="0" smtClean="0"/>
            </a:br>
            <a:endParaRPr lang="en-US" dirty="0"/>
          </a:p>
        </p:txBody>
      </p:sp>
      <p:sp>
        <p:nvSpPr>
          <p:cNvPr id="3" name="Content Placeholder 2"/>
          <p:cNvSpPr>
            <a:spLocks noGrp="1"/>
          </p:cNvSpPr>
          <p:nvPr>
            <p:ph idx="1"/>
          </p:nvPr>
        </p:nvSpPr>
        <p:spPr/>
        <p:txBody>
          <a:bodyPr/>
          <a:lstStyle/>
          <a:p>
            <a:r>
              <a:rPr lang="en-US" dirty="0" smtClean="0"/>
              <a:t>Medicine Research</a:t>
            </a:r>
          </a:p>
          <a:p>
            <a:r>
              <a:rPr lang="en-US" dirty="0" smtClean="0"/>
              <a:t>Economics</a:t>
            </a:r>
          </a:p>
          <a:p>
            <a:r>
              <a:rPr lang="en-US" dirty="0" smtClean="0"/>
              <a:t>Business Modeling</a:t>
            </a:r>
          </a:p>
          <a:p>
            <a:r>
              <a:rPr lang="en-US" dirty="0" smtClean="0"/>
              <a:t>Science</a:t>
            </a:r>
            <a:endParaRPr lang="en-US" dirty="0"/>
          </a:p>
        </p:txBody>
      </p:sp>
    </p:spTree>
    <p:extLst>
      <p:ext uri="{BB962C8B-B14F-4D97-AF65-F5344CB8AC3E}">
        <p14:creationId xmlns:p14="http://schemas.microsoft.com/office/powerpoint/2010/main" val="3964584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Big Data Analytics - Data </a:t>
            </a:r>
            <a:r>
              <a:rPr lang="en-US" dirty="0" smtClean="0"/>
              <a:t>Scientist -Role</a:t>
            </a:r>
            <a:endParaRPr lang="en-US" dirty="0"/>
          </a:p>
          <a:p>
            <a:r>
              <a:rPr lang="en-US" dirty="0" smtClean="0"/>
              <a:t>Programming in a statistical package such as: R, Python, SAS, SPSS, or Julia</a:t>
            </a:r>
          </a:p>
          <a:p>
            <a:r>
              <a:rPr lang="en-US" dirty="0" smtClean="0"/>
              <a:t>Able to clean, extract, and explore data from different sources</a:t>
            </a:r>
          </a:p>
          <a:p>
            <a:r>
              <a:rPr lang="en-US" dirty="0" smtClean="0"/>
              <a:t>Research, design, and implementation of statistical models</a:t>
            </a:r>
          </a:p>
          <a:p>
            <a:r>
              <a:rPr lang="en-US" dirty="0" smtClean="0"/>
              <a:t>Deep statistical, mathematical, and computer science knowledge</a:t>
            </a:r>
            <a:endParaRPr lang="en-US" dirty="0"/>
          </a:p>
        </p:txBody>
      </p:sp>
    </p:spTree>
    <p:extLst>
      <p:ext uri="{BB962C8B-B14F-4D97-AF65-F5344CB8AC3E}">
        <p14:creationId xmlns:p14="http://schemas.microsoft.com/office/powerpoint/2010/main" val="1724271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Data Analyst</a:t>
            </a:r>
          </a:p>
          <a:p>
            <a:r>
              <a:rPr lang="en-US" dirty="0" smtClean="0"/>
              <a:t>Data Scientist</a:t>
            </a:r>
            <a:endParaRPr lang="en-US" dirty="0"/>
          </a:p>
        </p:txBody>
      </p:sp>
    </p:spTree>
    <p:extLst>
      <p:ext uri="{BB962C8B-B14F-4D97-AF65-F5344CB8AC3E}">
        <p14:creationId xmlns:p14="http://schemas.microsoft.com/office/powerpoint/2010/main" val="344470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66801"/>
            <a:ext cx="891333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55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a:t>Data science is an </a:t>
            </a:r>
            <a:endParaRPr lang="en-US" dirty="0" smtClean="0"/>
          </a:p>
          <a:p>
            <a:r>
              <a:rPr lang="en-US" dirty="0" smtClean="0"/>
              <a:t>interdisciplinary </a:t>
            </a:r>
            <a:r>
              <a:rPr lang="en-US" dirty="0"/>
              <a:t>field of scientific methods, processes, algorithms and systems to </a:t>
            </a:r>
            <a:endParaRPr lang="en-US" dirty="0" smtClean="0"/>
          </a:p>
          <a:p>
            <a:r>
              <a:rPr lang="en-US" dirty="0" smtClean="0">
                <a:solidFill>
                  <a:srgbClr val="FF0000"/>
                </a:solidFill>
              </a:rPr>
              <a:t>extract </a:t>
            </a:r>
            <a:r>
              <a:rPr lang="en-US" dirty="0">
                <a:solidFill>
                  <a:srgbClr val="FF0000"/>
                </a:solidFill>
              </a:rPr>
              <a:t>knowledge or insights from data in various forms</a:t>
            </a:r>
            <a:r>
              <a:rPr lang="en-US" dirty="0"/>
              <a:t>, </a:t>
            </a:r>
            <a:endParaRPr lang="en-US" dirty="0" smtClean="0"/>
          </a:p>
          <a:p>
            <a:r>
              <a:rPr lang="en-US" b="1" dirty="0" smtClean="0">
                <a:solidFill>
                  <a:srgbClr val="00B0F0"/>
                </a:solidFill>
              </a:rPr>
              <a:t>either </a:t>
            </a:r>
            <a:r>
              <a:rPr lang="en-US" b="1" dirty="0">
                <a:solidFill>
                  <a:srgbClr val="00B0F0"/>
                </a:solidFill>
              </a:rPr>
              <a:t>structured or unstructured,</a:t>
            </a:r>
            <a:r>
              <a:rPr lang="en-US" dirty="0"/>
              <a:t> </a:t>
            </a:r>
            <a:endParaRPr lang="en-US" dirty="0" smtClean="0"/>
          </a:p>
          <a:p>
            <a:r>
              <a:rPr lang="en-US" dirty="0" smtClean="0"/>
              <a:t>similar </a:t>
            </a:r>
            <a:r>
              <a:rPr lang="en-US" dirty="0"/>
              <a:t>to data mining.</a:t>
            </a:r>
          </a:p>
        </p:txBody>
      </p:sp>
    </p:spTree>
    <p:extLst>
      <p:ext uri="{BB962C8B-B14F-4D97-AF65-F5344CB8AC3E}">
        <p14:creationId xmlns:p14="http://schemas.microsoft.com/office/powerpoint/2010/main" val="334797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a:t>
            </a:r>
            <a:r>
              <a:rPr lang="en-US"/>
              <a:t>-</a:t>
            </a:r>
            <a:r>
              <a:rPr lang="en-US" smtClean="0"/>
              <a:t>Understanding </a:t>
            </a:r>
            <a:r>
              <a:rPr lang="en-US" dirty="0" smtClean="0"/>
              <a:t>Data</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281238"/>
            <a:ext cx="70485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91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employs techniques and theories drawn from many fields within the broad areas of </a:t>
            </a:r>
            <a:r>
              <a:rPr lang="en-US" dirty="0">
                <a:hlinkClick r:id="rId2" tooltip="Mathematics"/>
              </a:rPr>
              <a:t>mathematics</a:t>
            </a:r>
            <a:r>
              <a:rPr lang="en-US" dirty="0"/>
              <a:t>, </a:t>
            </a:r>
            <a:r>
              <a:rPr lang="en-US" dirty="0">
                <a:hlinkClick r:id="rId3" tooltip="Statistics"/>
              </a:rPr>
              <a:t>statistics</a:t>
            </a:r>
            <a:r>
              <a:rPr lang="en-US" dirty="0"/>
              <a:t>, </a:t>
            </a:r>
            <a:r>
              <a:rPr lang="en-US" dirty="0">
                <a:hlinkClick r:id="rId4" tooltip="Information science"/>
              </a:rPr>
              <a:t>information science</a:t>
            </a:r>
            <a:r>
              <a:rPr lang="en-US" dirty="0"/>
              <a:t>, and </a:t>
            </a:r>
            <a:r>
              <a:rPr lang="en-US" dirty="0">
                <a:hlinkClick r:id="rId5" tooltip="Computer science"/>
              </a:rPr>
              <a:t>computer science</a:t>
            </a:r>
            <a:r>
              <a:rPr lang="en-US" dirty="0"/>
              <a:t>.</a:t>
            </a:r>
          </a:p>
        </p:txBody>
      </p:sp>
    </p:spTree>
    <p:extLst>
      <p:ext uri="{BB962C8B-B14F-4D97-AF65-F5344CB8AC3E}">
        <p14:creationId xmlns:p14="http://schemas.microsoft.com/office/powerpoint/2010/main" val="278805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science is the study of </a:t>
            </a:r>
            <a:endParaRPr lang="en-US" dirty="0" smtClean="0"/>
          </a:p>
          <a:p>
            <a:r>
              <a:rPr lang="en-US" b="1" dirty="0" smtClean="0">
                <a:solidFill>
                  <a:srgbClr val="00B0F0"/>
                </a:solidFill>
              </a:rPr>
              <a:t>where </a:t>
            </a:r>
            <a:r>
              <a:rPr lang="en-US" b="1" dirty="0">
                <a:solidFill>
                  <a:srgbClr val="00B0F0"/>
                </a:solidFill>
              </a:rPr>
              <a:t>information comes from, </a:t>
            </a:r>
            <a:endParaRPr lang="en-US" b="1" dirty="0" smtClean="0">
              <a:solidFill>
                <a:srgbClr val="00B0F0"/>
              </a:solidFill>
            </a:endParaRPr>
          </a:p>
          <a:p>
            <a:r>
              <a:rPr lang="en-US" b="1" dirty="0" smtClean="0">
                <a:solidFill>
                  <a:srgbClr val="FF0000"/>
                </a:solidFill>
              </a:rPr>
              <a:t>what </a:t>
            </a:r>
            <a:r>
              <a:rPr lang="en-US" b="1" dirty="0">
                <a:solidFill>
                  <a:srgbClr val="FF0000"/>
                </a:solidFill>
              </a:rPr>
              <a:t>it represents and </a:t>
            </a:r>
            <a:endParaRPr lang="en-US" b="1" dirty="0" smtClean="0">
              <a:solidFill>
                <a:srgbClr val="FF0000"/>
              </a:solidFill>
            </a:endParaRPr>
          </a:p>
          <a:p>
            <a:r>
              <a:rPr lang="en-US" b="1" dirty="0" smtClean="0">
                <a:solidFill>
                  <a:srgbClr val="7030A0"/>
                </a:solidFill>
              </a:rPr>
              <a:t>how </a:t>
            </a:r>
            <a:r>
              <a:rPr lang="en-US" b="1" dirty="0">
                <a:solidFill>
                  <a:srgbClr val="7030A0"/>
                </a:solidFill>
              </a:rPr>
              <a:t>it can be turned into a valuable </a:t>
            </a:r>
            <a:r>
              <a:rPr lang="en-US" b="1" dirty="0" smtClean="0">
                <a:solidFill>
                  <a:srgbClr val="7030A0"/>
                </a:solidFill>
              </a:rPr>
              <a:t>resource</a:t>
            </a:r>
            <a:r>
              <a:rPr lang="en-US" dirty="0" smtClean="0"/>
              <a:t> </a:t>
            </a:r>
            <a:r>
              <a:rPr lang="en-US" dirty="0"/>
              <a:t>in the creation of </a:t>
            </a:r>
            <a:r>
              <a:rPr lang="en-US" dirty="0" smtClean="0"/>
              <a:t>business.</a:t>
            </a:r>
            <a:endParaRPr lang="en-US" dirty="0"/>
          </a:p>
        </p:txBody>
      </p:sp>
    </p:spTree>
    <p:extLst>
      <p:ext uri="{BB962C8B-B14F-4D97-AF65-F5344CB8AC3E}">
        <p14:creationId xmlns:p14="http://schemas.microsoft.com/office/powerpoint/2010/main" val="28904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turn </a:t>
            </a:r>
            <a:r>
              <a:rPr lang="en-US" u="sng" dirty="0">
                <a:hlinkClick r:id="rId2"/>
              </a:rPr>
              <a:t>raw data</a:t>
            </a:r>
            <a:r>
              <a:rPr lang="en-US" dirty="0"/>
              <a:t> into valuable business </a:t>
            </a:r>
            <a:r>
              <a:rPr lang="en-US" u="sng" dirty="0">
                <a:hlinkClick r:id="rId3"/>
              </a:rPr>
              <a:t>information</a:t>
            </a:r>
            <a:endParaRPr lang="en-US" dirty="0"/>
          </a:p>
        </p:txBody>
      </p:sp>
    </p:spTree>
    <p:extLst>
      <p:ext uri="{BB962C8B-B14F-4D97-AF65-F5344CB8AC3E}">
        <p14:creationId xmlns:p14="http://schemas.microsoft.com/office/powerpoint/2010/main" val="414068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677" y="2324100"/>
            <a:ext cx="3703658" cy="3508375"/>
          </a:xfrm>
        </p:spPr>
      </p:pic>
    </p:spTree>
    <p:extLst>
      <p:ext uri="{BB962C8B-B14F-4D97-AF65-F5344CB8AC3E}">
        <p14:creationId xmlns:p14="http://schemas.microsoft.com/office/powerpoint/2010/main" val="122194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normAutofit fontScale="92500"/>
          </a:bodyPr>
          <a:lstStyle/>
          <a:p>
            <a:r>
              <a:rPr lang="en-US" b="1" dirty="0"/>
              <a:t>Data science and machine learning</a:t>
            </a:r>
          </a:p>
          <a:p>
            <a:r>
              <a:rPr lang="en-US" dirty="0"/>
              <a:t>Machine learning is often incorporated in data science. Machine learning is an </a:t>
            </a:r>
            <a:r>
              <a:rPr lang="en-US" u="sng" dirty="0">
                <a:hlinkClick r:id="rId2"/>
              </a:rPr>
              <a:t>artificial intelligence</a:t>
            </a:r>
            <a:r>
              <a:rPr lang="en-US" dirty="0"/>
              <a:t> (AI) tool that </a:t>
            </a:r>
            <a:r>
              <a:rPr lang="en-US" b="1" i="1" dirty="0">
                <a:solidFill>
                  <a:srgbClr val="7030A0"/>
                </a:solidFill>
              </a:rPr>
              <a:t>essentially automates the data-processing </a:t>
            </a:r>
            <a:r>
              <a:rPr lang="en-US" dirty="0"/>
              <a:t>portion of data science. Machine learning integrates advanced algorithms </a:t>
            </a:r>
            <a:r>
              <a:rPr lang="en-US" b="1" i="1" dirty="0">
                <a:solidFill>
                  <a:srgbClr val="7030A0"/>
                </a:solidFill>
              </a:rPr>
              <a:t>that learn on their own </a:t>
            </a:r>
            <a:r>
              <a:rPr lang="en-US" dirty="0"/>
              <a:t>and can process massive amounts of data in a fraction of the time it would take a human.</a:t>
            </a:r>
          </a:p>
          <a:p>
            <a:endParaRPr lang="en-US" dirty="0"/>
          </a:p>
        </p:txBody>
      </p:sp>
    </p:spTree>
    <p:extLst>
      <p:ext uri="{BB962C8B-B14F-4D97-AF65-F5344CB8AC3E}">
        <p14:creationId xmlns:p14="http://schemas.microsoft.com/office/powerpoint/2010/main" val="363647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Analytics</a:t>
            </a:r>
          </a:p>
        </p:txBody>
      </p:sp>
      <p:sp>
        <p:nvSpPr>
          <p:cNvPr id="3" name="Content Placeholder 2"/>
          <p:cNvSpPr>
            <a:spLocks noGrp="1"/>
          </p:cNvSpPr>
          <p:nvPr>
            <p:ph idx="1"/>
          </p:nvPr>
        </p:nvSpPr>
        <p:spPr/>
        <p:txBody>
          <a:bodyPr/>
          <a:lstStyle/>
          <a:p>
            <a:r>
              <a:rPr lang="en-US" dirty="0"/>
              <a:t>The process of converting large amounts of unstructured raw data, retrieved from different sources to a data product useful for organizations forms the core of Big Data Analytics</a:t>
            </a:r>
            <a:r>
              <a:rPr lang="en-US" dirty="0" smtClean="0"/>
              <a:t>.</a:t>
            </a:r>
          </a:p>
          <a:p>
            <a:endParaRPr lang="en-US" dirty="0"/>
          </a:p>
          <a:p>
            <a:r>
              <a:rPr lang="en-US" dirty="0" smtClean="0"/>
              <a:t>Structured data</a:t>
            </a:r>
          </a:p>
          <a:p>
            <a:r>
              <a:rPr lang="en-US" dirty="0" smtClean="0"/>
              <a:t>Unstructured data</a:t>
            </a:r>
            <a:endParaRPr lang="en-US" dirty="0"/>
          </a:p>
        </p:txBody>
      </p:sp>
    </p:spTree>
    <p:extLst>
      <p:ext uri="{BB962C8B-B14F-4D97-AF65-F5344CB8AC3E}">
        <p14:creationId xmlns:p14="http://schemas.microsoft.com/office/powerpoint/2010/main" val="96008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a:t>
            </a:r>
            <a:r>
              <a:rPr lang="en-US" b="1" dirty="0"/>
              <a:t>CRISP-DM methodology</a:t>
            </a:r>
            <a:r>
              <a:rPr lang="en-US" dirty="0"/>
              <a:t> that stands for Cross Industry Standard Process for Data </a:t>
            </a:r>
            <a:r>
              <a:rPr lang="en-US" dirty="0" smtClean="0"/>
              <a:t>Mining</a:t>
            </a:r>
          </a:p>
          <a:p>
            <a:r>
              <a:rPr lang="en-US" dirty="0"/>
              <a:t>SEMMA </a:t>
            </a:r>
            <a:r>
              <a:rPr lang="en-US" dirty="0" smtClean="0"/>
              <a:t>Methodology (</a:t>
            </a:r>
            <a:r>
              <a:rPr lang="en-US" b="1" dirty="0"/>
              <a:t>S</a:t>
            </a:r>
            <a:r>
              <a:rPr lang="en-US" dirty="0"/>
              <a:t>ample, </a:t>
            </a:r>
            <a:r>
              <a:rPr lang="en-US" b="1" dirty="0"/>
              <a:t>E</a:t>
            </a:r>
            <a:r>
              <a:rPr lang="en-US" dirty="0"/>
              <a:t>xplore, </a:t>
            </a:r>
            <a:r>
              <a:rPr lang="en-US" b="1" dirty="0"/>
              <a:t>M</a:t>
            </a:r>
            <a:r>
              <a:rPr lang="en-US" dirty="0"/>
              <a:t>odify, </a:t>
            </a:r>
            <a:r>
              <a:rPr lang="en-US" b="1" dirty="0"/>
              <a:t>M</a:t>
            </a:r>
            <a:r>
              <a:rPr lang="en-US" dirty="0"/>
              <a:t>odel, and </a:t>
            </a:r>
            <a:r>
              <a:rPr lang="en-US" b="1" dirty="0"/>
              <a:t>A</a:t>
            </a:r>
            <a:r>
              <a:rPr lang="en-US" dirty="0"/>
              <a:t>sses</a:t>
            </a:r>
            <a:r>
              <a:rPr lang="en-US" dirty="0" smtClean="0"/>
              <a:t>.)</a:t>
            </a:r>
          </a:p>
          <a:p>
            <a:endParaRPr lang="en-US" dirty="0"/>
          </a:p>
          <a:p>
            <a:endParaRPr lang="en-US" dirty="0"/>
          </a:p>
        </p:txBody>
      </p:sp>
    </p:spTree>
    <p:extLst>
      <p:ext uri="{BB962C8B-B14F-4D97-AF65-F5344CB8AC3E}">
        <p14:creationId xmlns:p14="http://schemas.microsoft.com/office/powerpoint/2010/main" val="3026761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71</TotalTime>
  <Words>360</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Data Science</vt:lpstr>
      <vt:lpstr>Definitions</vt:lpstr>
      <vt:lpstr>PowerPoint Presentation</vt:lpstr>
      <vt:lpstr>PowerPoint Presentation</vt:lpstr>
      <vt:lpstr>PowerPoint Presentation</vt:lpstr>
      <vt:lpstr>Data</vt:lpstr>
      <vt:lpstr>Artificial Intelligence</vt:lpstr>
      <vt:lpstr>Big Data Analytics</vt:lpstr>
      <vt:lpstr>PowerPoint Presentation</vt:lpstr>
      <vt:lpstr>PowerPoint Presentation</vt:lpstr>
      <vt:lpstr>Apache Hadoop</vt:lpstr>
      <vt:lpstr>Big data</vt:lpstr>
      <vt:lpstr>Big Data Challenge</vt:lpstr>
      <vt:lpstr>DS Components</vt:lpstr>
      <vt:lpstr>Types of DS</vt:lpstr>
      <vt:lpstr>Useful in </vt:lpstr>
      <vt:lpstr>PowerPoint Presentation</vt:lpstr>
      <vt:lpstr>Jobs</vt:lpstr>
      <vt:lpstr>PowerPoint Presentation</vt:lpstr>
      <vt:lpstr>Mis-Understanding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radhapavan</dc:creator>
  <cp:lastModifiedBy>radhapavan</cp:lastModifiedBy>
  <cp:revision>40</cp:revision>
  <dcterms:created xsi:type="dcterms:W3CDTF">2018-05-29T23:20:04Z</dcterms:created>
  <dcterms:modified xsi:type="dcterms:W3CDTF">2018-05-30T01:44:36Z</dcterms:modified>
</cp:coreProperties>
</file>