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2" r:id="rId5"/>
    <p:sldId id="261" r:id="rId6"/>
    <p:sldId id="259" r:id="rId7"/>
    <p:sldId id="266" r:id="rId8"/>
    <p:sldId id="267" r:id="rId9"/>
    <p:sldId id="264" r:id="rId10"/>
    <p:sldId id="265" r:id="rId11"/>
    <p:sldId id="263" r:id="rId12"/>
    <p:sldId id="260"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43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46E18F88-31EA-40F6-B08D-FF142C5BAFD3}" type="datetimeFigureOut">
              <a:rPr lang="en-US" smtClean="0"/>
              <a:t>5/31/2018</a:t>
            </a:fld>
            <a:endParaRPr lang="en-US" dirty="0"/>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dirty="0"/>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D48F1981-AE6E-4B3C-A3E7-4F5E33E07BA5}" type="slidenum">
              <a:rPr lang="en-US" smtClean="0"/>
              <a:t>‹#›</a:t>
            </a:fld>
            <a:endParaRPr lang="en-US" dirty="0"/>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E18F88-31EA-40F6-B08D-FF142C5BAFD3}" type="datetimeFigureOut">
              <a:rPr lang="en-US" smtClean="0"/>
              <a:t>5/31/2018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48F1981-AE6E-4B3C-A3E7-4F5E33E07BA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E18F88-31EA-40F6-B08D-FF142C5BAFD3}" type="datetimeFigureOut">
              <a:rPr lang="en-US" smtClean="0"/>
              <a:t>5/31/2018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48F1981-AE6E-4B3C-A3E7-4F5E33E07BA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6E18F88-31EA-40F6-B08D-FF142C5BAFD3}" type="datetimeFigureOut">
              <a:rPr lang="en-US" smtClean="0"/>
              <a:t>5/31/2018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48F1981-AE6E-4B3C-A3E7-4F5E33E07BA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E18F88-31EA-40F6-B08D-FF142C5BAFD3}" type="datetimeFigureOut">
              <a:rPr lang="en-US" smtClean="0"/>
              <a:t>5/31/2018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48F1981-AE6E-4B3C-A3E7-4F5E33E07BA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46E18F88-31EA-40F6-B08D-FF142C5BAFD3}" type="datetimeFigureOut">
              <a:rPr lang="en-US" smtClean="0"/>
              <a:t>5/31/2018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48F1981-AE6E-4B3C-A3E7-4F5E33E07BA5}" type="slidenum">
              <a:rPr lang="en-US" smtClean="0"/>
              <a:t>‹#›</a:t>
            </a:fld>
            <a:endParaRPr lang="en-US" dirty="0"/>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6E18F88-31EA-40F6-B08D-FF142C5BAFD3}" type="datetimeFigureOut">
              <a:rPr lang="en-US" smtClean="0"/>
              <a:t>5/31/2018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48F1981-AE6E-4B3C-A3E7-4F5E33E07BA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6E18F88-31EA-40F6-B08D-FF142C5BAFD3}" type="datetimeFigureOut">
              <a:rPr lang="en-US" smtClean="0"/>
              <a:t>5/31/2018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48F1981-AE6E-4B3C-A3E7-4F5E33E07BA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E18F88-31EA-40F6-B08D-FF142C5BAFD3}" type="datetimeFigureOut">
              <a:rPr lang="en-US" smtClean="0"/>
              <a:t>5/31/2018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48F1981-AE6E-4B3C-A3E7-4F5E33E07BA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46E18F88-31EA-40F6-B08D-FF142C5BAFD3}" type="datetimeFigureOut">
              <a:rPr lang="en-US" smtClean="0"/>
              <a:t>5/31/2018</a:t>
            </a:fld>
            <a:endParaRPr lang="en-US" dirty="0"/>
          </a:p>
        </p:txBody>
      </p:sp>
      <p:sp>
        <p:nvSpPr>
          <p:cNvPr id="7" name="Slide Number Placeholder 6"/>
          <p:cNvSpPr>
            <a:spLocks noGrp="1"/>
          </p:cNvSpPr>
          <p:nvPr>
            <p:ph type="sldNum" sz="quarter" idx="12"/>
          </p:nvPr>
        </p:nvSpPr>
        <p:spPr/>
        <p:txBody>
          <a:bodyPr/>
          <a:lstStyle/>
          <a:p>
            <a:fld id="{D48F1981-AE6E-4B3C-A3E7-4F5E33E07BA5}" type="slidenum">
              <a:rPr lang="en-US" smtClean="0"/>
              <a:t>‹#›</a:t>
            </a:fld>
            <a:endParaRPr lang="en-US" dirty="0"/>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dirty="0"/>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E18F88-31EA-40F6-B08D-FF142C5BAFD3}" type="datetimeFigureOut">
              <a:rPr lang="en-US" smtClean="0"/>
              <a:t>5/31/2018</a:t>
            </a:fld>
            <a:endParaRPr lang="en-US" dirty="0"/>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dirty="0"/>
          </a:p>
        </p:txBody>
      </p:sp>
      <p:sp>
        <p:nvSpPr>
          <p:cNvPr id="7" name="Slide Number Placeholder 6"/>
          <p:cNvSpPr>
            <a:spLocks noGrp="1"/>
          </p:cNvSpPr>
          <p:nvPr>
            <p:ph type="sldNum" sz="quarter" idx="12"/>
          </p:nvPr>
        </p:nvSpPr>
        <p:spPr/>
        <p:txBody>
          <a:bodyPr/>
          <a:lstStyle/>
          <a:p>
            <a:fld id="{D48F1981-AE6E-4B3C-A3E7-4F5E33E07BA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46E18F88-31EA-40F6-B08D-FF142C5BAFD3}" type="datetimeFigureOut">
              <a:rPr lang="en-US" smtClean="0"/>
              <a:t>5/31/2018</a:t>
            </a:fld>
            <a:endParaRPr lang="en-US" dirty="0"/>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D48F1981-AE6E-4B3C-A3E7-4F5E33E07BA5}"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C_(programming_language)" TargetMode="External"/><Relationship Id="rId2" Type="http://schemas.openxmlformats.org/officeDocument/2006/relationships/hyperlink" Target="https://en.wikipedia.org/wiki/JavaScrip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Monty_Python%27s_Flying_Circus" TargetMode="External"/><Relationship Id="rId2" Type="http://schemas.openxmlformats.org/officeDocument/2006/relationships/hyperlink" Target="https://en.wikipedia.org/wiki/Guido_van_Rossum" TargetMode="External"/><Relationship Id="rId1" Type="http://schemas.openxmlformats.org/officeDocument/2006/relationships/slideLayout" Target="../slideLayouts/slideLayout2.xml"/><Relationship Id="rId6" Type="http://schemas.openxmlformats.org/officeDocument/2006/relationships/hyperlink" Target="https://en.wikipedia.org/wiki/Computer" TargetMode="External"/><Relationship Id="rId5" Type="http://schemas.openxmlformats.org/officeDocument/2006/relationships/hyperlink" Target="https://en.wikipedia.org/wiki/Abstraction_(computer_science)" TargetMode="External"/><Relationship Id="rId4" Type="http://schemas.openxmlformats.org/officeDocument/2006/relationships/hyperlink" Target="https://en.wikipedia.org/wiki/Programming_languag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Python</a:t>
            </a:r>
            <a:endParaRPr lang="en-US" dirty="0"/>
          </a:p>
        </p:txBody>
      </p:sp>
      <p:sp>
        <p:nvSpPr>
          <p:cNvPr id="3" name="Subtitle 2"/>
          <p:cNvSpPr>
            <a:spLocks noGrp="1"/>
          </p:cNvSpPr>
          <p:nvPr>
            <p:ph type="subTitle" idx="1"/>
          </p:nvPr>
        </p:nvSpPr>
        <p:spPr/>
        <p:txBody>
          <a:bodyPr/>
          <a:lstStyle/>
          <a:p>
            <a:r>
              <a:rPr lang="en-US" dirty="0" smtClean="0"/>
              <a:t>Introduction</a:t>
            </a:r>
            <a:endParaRPr lang="en-US" dirty="0"/>
          </a:p>
        </p:txBody>
      </p:sp>
    </p:spTree>
    <p:extLst>
      <p:ext uri="{BB962C8B-B14F-4D97-AF65-F5344CB8AC3E}">
        <p14:creationId xmlns:p14="http://schemas.microsoft.com/office/powerpoint/2010/main" val="30333213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3.+ Modern ( 2010 onwards)</a:t>
            </a:r>
          </a:p>
          <a:p>
            <a:r>
              <a:rPr lang="en-US" dirty="0" smtClean="0"/>
              <a:t>Print(“hello”).</a:t>
            </a:r>
          </a:p>
          <a:p>
            <a:r>
              <a:rPr lang="en-US" dirty="0" smtClean="0"/>
              <a:t>very limited third-party module support </a:t>
            </a:r>
          </a:p>
          <a:p>
            <a:r>
              <a:rPr lang="en-US" dirty="0" smtClean="0"/>
              <a:t>More accurate calculations</a:t>
            </a:r>
          </a:p>
          <a:p>
            <a:r>
              <a:rPr lang="en-US" dirty="0" smtClean="0"/>
              <a:t>Unicode compatibility.</a:t>
            </a:r>
            <a:endParaRPr lang="en-US" dirty="0"/>
          </a:p>
        </p:txBody>
      </p:sp>
    </p:spTree>
    <p:extLst>
      <p:ext uri="{BB962C8B-B14F-4D97-AF65-F5344CB8AC3E}">
        <p14:creationId xmlns:p14="http://schemas.microsoft.com/office/powerpoint/2010/main" val="31156602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Execution modes</a:t>
            </a:r>
            <a:br>
              <a:rPr lang="en-US" dirty="0" smtClean="0"/>
            </a:br>
            <a:endParaRPr lang="en-US" dirty="0"/>
          </a:p>
        </p:txBody>
      </p:sp>
      <p:sp>
        <p:nvSpPr>
          <p:cNvPr id="3" name="Content Placeholder 2"/>
          <p:cNvSpPr>
            <a:spLocks noGrp="1"/>
          </p:cNvSpPr>
          <p:nvPr>
            <p:ph idx="1"/>
          </p:nvPr>
        </p:nvSpPr>
        <p:spPr/>
        <p:txBody>
          <a:bodyPr>
            <a:normAutofit fontScale="85000" lnSpcReduction="10000"/>
          </a:bodyPr>
          <a:lstStyle/>
          <a:p>
            <a:r>
              <a:rPr lang="en-US" b="1" dirty="0"/>
              <a:t>Interpreted </a:t>
            </a:r>
            <a:r>
              <a:rPr lang="en-US" b="1" dirty="0" smtClean="0"/>
              <a:t>(</a:t>
            </a:r>
            <a:r>
              <a:rPr lang="en-US" dirty="0"/>
              <a:t>syntax is read and then executed directly, with no compilation </a:t>
            </a:r>
            <a:r>
              <a:rPr lang="en-US" dirty="0" smtClean="0"/>
              <a:t>stage) Perl, Python</a:t>
            </a:r>
            <a:endParaRPr lang="en-US" b="1" dirty="0" smtClean="0"/>
          </a:p>
          <a:p>
            <a:r>
              <a:rPr lang="en-US" b="1" dirty="0" smtClean="0"/>
              <a:t>Compiled (</a:t>
            </a:r>
            <a:r>
              <a:rPr lang="en-US" dirty="0"/>
              <a:t>its syntax is transformed into an executable form before running</a:t>
            </a:r>
            <a:r>
              <a:rPr lang="en-US" dirty="0" smtClean="0"/>
              <a:t>.) – Java, .NET</a:t>
            </a:r>
            <a:endParaRPr lang="en-US" b="1" dirty="0" smtClean="0"/>
          </a:p>
          <a:p>
            <a:r>
              <a:rPr lang="en-US" b="1" dirty="0"/>
              <a:t>Source-to-Source Translated or </a:t>
            </a:r>
            <a:r>
              <a:rPr lang="en-US" b="1" dirty="0" smtClean="0"/>
              <a:t>Trans-compiled (</a:t>
            </a:r>
            <a:r>
              <a:rPr lang="en-US" dirty="0"/>
              <a:t>Code written in a language may be </a:t>
            </a:r>
            <a:r>
              <a:rPr lang="en-US" b="1" dirty="0"/>
              <a:t>translated into terms of a lower-level programming </a:t>
            </a:r>
            <a:r>
              <a:rPr lang="en-US" dirty="0"/>
              <a:t>language for which native code compilers are already widely available. </a:t>
            </a:r>
            <a:r>
              <a:rPr lang="en-US" dirty="0">
                <a:hlinkClick r:id="rId2" tooltip="JavaScript"/>
              </a:rPr>
              <a:t>JavaScript</a:t>
            </a:r>
            <a:r>
              <a:rPr lang="en-US" dirty="0"/>
              <a:t> and the </a:t>
            </a:r>
            <a:r>
              <a:rPr lang="en-US" dirty="0">
                <a:hlinkClick r:id="rId3" tooltip="C (programming language)"/>
              </a:rPr>
              <a:t>C programming language</a:t>
            </a:r>
            <a:r>
              <a:rPr lang="en-US" dirty="0"/>
              <a:t> are common targets for such translators. </a:t>
            </a:r>
            <a:r>
              <a:rPr lang="en-US" dirty="0" smtClean="0"/>
              <a:t>)</a:t>
            </a:r>
            <a:endParaRPr lang="en-US" dirty="0"/>
          </a:p>
        </p:txBody>
      </p:sp>
    </p:spTree>
    <p:extLst>
      <p:ext uri="{BB962C8B-B14F-4D97-AF65-F5344CB8AC3E}">
        <p14:creationId xmlns:p14="http://schemas.microsoft.com/office/powerpoint/2010/main" val="17251005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special</a:t>
            </a:r>
            <a:endParaRPr lang="en-US" dirty="0"/>
          </a:p>
        </p:txBody>
      </p:sp>
      <p:sp>
        <p:nvSpPr>
          <p:cNvPr id="3" name="Content Placeholder 2"/>
          <p:cNvSpPr>
            <a:spLocks noGrp="1"/>
          </p:cNvSpPr>
          <p:nvPr>
            <p:ph idx="1"/>
          </p:nvPr>
        </p:nvSpPr>
        <p:spPr/>
        <p:txBody>
          <a:bodyPr/>
          <a:lstStyle/>
          <a:p>
            <a:r>
              <a:rPr lang="en-US" dirty="0" smtClean="0"/>
              <a:t>Readable English type</a:t>
            </a:r>
          </a:p>
          <a:p>
            <a:r>
              <a:rPr lang="en-US" dirty="0" smtClean="0"/>
              <a:t>No punctuation like “;” semi colon</a:t>
            </a:r>
          </a:p>
          <a:p>
            <a:r>
              <a:rPr lang="en-US" dirty="0" smtClean="0"/>
              <a:t>No curly Brackets</a:t>
            </a:r>
          </a:p>
          <a:p>
            <a:r>
              <a:rPr lang="en-US" dirty="0" smtClean="0"/>
              <a:t>Indentation – Most important</a:t>
            </a:r>
            <a:endParaRPr lang="en-US" dirty="0"/>
          </a:p>
        </p:txBody>
      </p:sp>
    </p:spTree>
    <p:extLst>
      <p:ext uri="{BB962C8B-B14F-4D97-AF65-F5344CB8AC3E}">
        <p14:creationId xmlns:p14="http://schemas.microsoft.com/office/powerpoint/2010/main" val="4811173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b="1" dirty="0"/>
              <a:t>Python</a:t>
            </a:r>
            <a:r>
              <a:rPr lang="en-US" dirty="0"/>
              <a:t> is a general purpose programming language created in the late 1980s, and named after Monty </a:t>
            </a:r>
            <a:r>
              <a:rPr lang="en-US" b="1" dirty="0" smtClean="0"/>
              <a:t>Python</a:t>
            </a:r>
            <a:r>
              <a:rPr lang="en-US" dirty="0" smtClean="0"/>
              <a:t>.</a:t>
            </a:r>
          </a:p>
          <a:p>
            <a:r>
              <a:rPr lang="en-US" dirty="0" smtClean="0"/>
              <a:t>Python is an </a:t>
            </a:r>
            <a:r>
              <a:rPr lang="en-US" b="1" dirty="0" smtClean="0">
                <a:solidFill>
                  <a:srgbClr val="FF0000"/>
                </a:solidFill>
              </a:rPr>
              <a:t>open source </a:t>
            </a:r>
            <a:r>
              <a:rPr lang="en-US" b="1" dirty="0" smtClean="0">
                <a:solidFill>
                  <a:srgbClr val="00B0F0"/>
                </a:solidFill>
              </a:rPr>
              <a:t>interpreted</a:t>
            </a:r>
            <a:r>
              <a:rPr lang="en-US" dirty="0" smtClean="0">
                <a:solidFill>
                  <a:srgbClr val="00B0F0"/>
                </a:solidFill>
              </a:rPr>
              <a:t> </a:t>
            </a:r>
            <a:r>
              <a:rPr lang="en-US" b="1" dirty="0" smtClean="0"/>
              <a:t>high-level programming language </a:t>
            </a:r>
            <a:r>
              <a:rPr lang="en-US" dirty="0" smtClean="0"/>
              <a:t>for general-purpose programming.</a:t>
            </a:r>
            <a:endParaRPr lang="en-US" dirty="0"/>
          </a:p>
        </p:txBody>
      </p:sp>
    </p:spTree>
    <p:extLst>
      <p:ext uri="{BB962C8B-B14F-4D97-AF65-F5344CB8AC3E}">
        <p14:creationId xmlns:p14="http://schemas.microsoft.com/office/powerpoint/2010/main" val="12414185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r>
              <a:rPr lang="en-US" dirty="0"/>
              <a:t>Created by </a:t>
            </a:r>
            <a:r>
              <a:rPr lang="en-US" dirty="0">
                <a:hlinkClick r:id="rId2" tooltip="Guido van Rossum"/>
              </a:rPr>
              <a:t>Guido van </a:t>
            </a:r>
            <a:r>
              <a:rPr lang="en-US" dirty="0" err="1">
                <a:hlinkClick r:id="rId2" tooltip="Guido van Rossum"/>
              </a:rPr>
              <a:t>Rossum</a:t>
            </a:r>
            <a:r>
              <a:rPr lang="en-US" dirty="0"/>
              <a:t> and first released in </a:t>
            </a:r>
            <a:r>
              <a:rPr lang="en-US" dirty="0" smtClean="0"/>
              <a:t>1991</a:t>
            </a:r>
          </a:p>
          <a:p>
            <a:r>
              <a:rPr lang="en-US" b="1" i="1" dirty="0">
                <a:hlinkClick r:id="rId3"/>
              </a:rPr>
              <a:t>Monty Python’s Flying Circus</a:t>
            </a:r>
            <a:r>
              <a:rPr lang="en-US" dirty="0">
                <a:hlinkClick r:id="rId3"/>
              </a:rPr>
              <a:t> is a British sketch comedy series created by the comedy group Monty Python and broadcast by the BBC from 1969 to 1974. </a:t>
            </a:r>
            <a:endParaRPr lang="en-US" dirty="0" smtClean="0">
              <a:hlinkClick r:id="rId3"/>
            </a:endParaRPr>
          </a:p>
          <a:p>
            <a:r>
              <a:rPr lang="en-US" b="1" dirty="0"/>
              <a:t>high-level programming language</a:t>
            </a:r>
            <a:r>
              <a:rPr lang="en-US" dirty="0"/>
              <a:t> is a </a:t>
            </a:r>
            <a:r>
              <a:rPr lang="en-US" dirty="0">
                <a:hlinkClick r:id="rId4" tooltip="Programming language"/>
              </a:rPr>
              <a:t>programming language</a:t>
            </a:r>
            <a:r>
              <a:rPr lang="en-US" dirty="0"/>
              <a:t> with strong </a:t>
            </a:r>
            <a:r>
              <a:rPr lang="en-US" dirty="0">
                <a:hlinkClick r:id="rId5" tooltip="Abstraction (computer science)"/>
              </a:rPr>
              <a:t>abstraction</a:t>
            </a:r>
            <a:r>
              <a:rPr lang="en-US" dirty="0"/>
              <a:t> from the details of the </a:t>
            </a:r>
            <a:r>
              <a:rPr lang="en-US" dirty="0">
                <a:hlinkClick r:id="rId6" tooltip="Computer"/>
              </a:rPr>
              <a:t>computer</a:t>
            </a:r>
            <a:r>
              <a:rPr lang="en-US" dirty="0"/>
              <a:t>.</a:t>
            </a:r>
            <a:endParaRPr lang="en-US" dirty="0">
              <a:hlinkClick r:id="rId3"/>
            </a:endParaRPr>
          </a:p>
          <a:p>
            <a:endParaRPr lang="en-US" dirty="0" smtClean="0"/>
          </a:p>
          <a:p>
            <a:endParaRPr lang="en-US" dirty="0"/>
          </a:p>
        </p:txBody>
      </p:sp>
    </p:spTree>
    <p:extLst>
      <p:ext uri="{BB962C8B-B14F-4D97-AF65-F5344CB8AC3E}">
        <p14:creationId xmlns:p14="http://schemas.microsoft.com/office/powerpoint/2010/main" val="38174661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"High-level language" refers to the higher level of abstraction from machine language. </a:t>
            </a:r>
          </a:p>
          <a:p>
            <a:r>
              <a:rPr lang="en-US" b="1" dirty="0" smtClean="0"/>
              <a:t>Rather than </a:t>
            </a:r>
            <a:r>
              <a:rPr lang="en-US" dirty="0" smtClean="0"/>
              <a:t>dealing with registers, memory addresses and call stacks, </a:t>
            </a:r>
          </a:p>
          <a:p>
            <a:r>
              <a:rPr lang="en-US" dirty="0" smtClean="0"/>
              <a:t>high-level languages deal with </a:t>
            </a:r>
            <a:r>
              <a:rPr lang="en-US" b="1" dirty="0" smtClean="0"/>
              <a:t>variables, arrays, objects, complex arithmetic or </a:t>
            </a:r>
            <a:r>
              <a:rPr lang="en-US" b="1" dirty="0" err="1" smtClean="0"/>
              <a:t>boolean</a:t>
            </a:r>
            <a:r>
              <a:rPr lang="en-US" b="1" dirty="0" smtClean="0"/>
              <a:t> </a:t>
            </a:r>
            <a:r>
              <a:rPr lang="en-US" dirty="0" smtClean="0"/>
              <a:t>expressions, subroutines and functions, loops, threads, locks, and other abstract computer science concepts, with a focus on usability over optimal program efficiency.</a:t>
            </a:r>
            <a:endParaRPr lang="en-US" dirty="0"/>
          </a:p>
        </p:txBody>
      </p:sp>
    </p:spTree>
    <p:extLst>
      <p:ext uri="{BB962C8B-B14F-4D97-AF65-F5344CB8AC3E}">
        <p14:creationId xmlns:p14="http://schemas.microsoft.com/office/powerpoint/2010/main" val="36869514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uses</a:t>
            </a:r>
            <a:endParaRPr lang="en-US" dirty="0"/>
          </a:p>
        </p:txBody>
      </p:sp>
      <p:sp>
        <p:nvSpPr>
          <p:cNvPr id="3" name="Content Placeholder 2"/>
          <p:cNvSpPr>
            <a:spLocks noGrp="1"/>
          </p:cNvSpPr>
          <p:nvPr>
            <p:ph idx="1"/>
          </p:nvPr>
        </p:nvSpPr>
        <p:spPr/>
        <p:txBody>
          <a:bodyPr/>
          <a:lstStyle/>
          <a:p>
            <a:r>
              <a:rPr lang="en-US" dirty="0" smtClean="0"/>
              <a:t>For web development</a:t>
            </a:r>
          </a:p>
          <a:p>
            <a:r>
              <a:rPr lang="en-US" dirty="0" smtClean="0"/>
              <a:t>Mathematics</a:t>
            </a:r>
          </a:p>
          <a:p>
            <a:r>
              <a:rPr lang="en-US" dirty="0" smtClean="0"/>
              <a:t>Data science</a:t>
            </a:r>
          </a:p>
          <a:p>
            <a:r>
              <a:rPr lang="en-US" dirty="0" err="1" smtClean="0"/>
              <a:t>Biopython</a:t>
            </a:r>
            <a:endParaRPr lang="en-US" dirty="0"/>
          </a:p>
        </p:txBody>
      </p:sp>
    </p:spTree>
    <p:extLst>
      <p:ext uri="{BB962C8B-B14F-4D97-AF65-F5344CB8AC3E}">
        <p14:creationId xmlns:p14="http://schemas.microsoft.com/office/powerpoint/2010/main" val="21646087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Stable release	</a:t>
            </a:r>
          </a:p>
          <a:p>
            <a:r>
              <a:rPr lang="en-US" dirty="0" smtClean="0"/>
              <a:t>3.6.5 / 28 March 2018</a:t>
            </a:r>
          </a:p>
          <a:p>
            <a:r>
              <a:rPr lang="en-US" dirty="0" smtClean="0"/>
              <a:t>2.7.15</a:t>
            </a:r>
          </a:p>
          <a:p>
            <a:r>
              <a:rPr lang="en-US" dirty="0" err="1" smtClean="0"/>
              <a:t>Django</a:t>
            </a:r>
            <a:r>
              <a:rPr lang="en-US" dirty="0" smtClean="0"/>
              <a:t> framework</a:t>
            </a:r>
          </a:p>
          <a:p>
            <a:r>
              <a:rPr lang="en-US" dirty="0"/>
              <a:t>If you are new to Python, you might be confused about </a:t>
            </a:r>
            <a:r>
              <a:rPr lang="en-US" b="1" dirty="0">
                <a:solidFill>
                  <a:srgbClr val="00B0F0"/>
                </a:solidFill>
              </a:rPr>
              <a:t>the different versions </a:t>
            </a:r>
            <a:r>
              <a:rPr lang="en-US" dirty="0"/>
              <a:t>that are available. Although Python 3 is the latest generation of the language, many programmers still use Python 2.7, the final update to Python 2, which was released in 2010.</a:t>
            </a:r>
          </a:p>
        </p:txBody>
      </p:sp>
    </p:spTree>
    <p:extLst>
      <p:ext uri="{BB962C8B-B14F-4D97-AF65-F5344CB8AC3E}">
        <p14:creationId xmlns:p14="http://schemas.microsoft.com/office/powerpoint/2010/main" val="21214174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a:t>Why Are There Different Versions of Python?</a:t>
            </a:r>
            <a:br>
              <a:rPr lang="en-US" sz="2800" dirty="0"/>
            </a:br>
            <a:endParaRPr lang="en-US" sz="2800" dirty="0"/>
          </a:p>
        </p:txBody>
      </p:sp>
      <p:sp>
        <p:nvSpPr>
          <p:cNvPr id="3" name="Content Placeholder 2"/>
          <p:cNvSpPr>
            <a:spLocks noGrp="1"/>
          </p:cNvSpPr>
          <p:nvPr>
            <p:ph idx="1"/>
          </p:nvPr>
        </p:nvSpPr>
        <p:spPr/>
        <p:txBody>
          <a:bodyPr/>
          <a:lstStyle/>
          <a:p>
            <a:r>
              <a:rPr lang="en-US" dirty="0"/>
              <a:t>Programming languages constantly evolve as developers extend the functionality of the </a:t>
            </a:r>
            <a:r>
              <a:rPr lang="en-US" dirty="0" smtClean="0"/>
              <a:t>language.</a:t>
            </a:r>
          </a:p>
          <a:p>
            <a:r>
              <a:rPr lang="en-US" dirty="0"/>
              <a:t>Python 3.0 is fundamentally different to previous Python releases because it is the first Python release that is not compatible with older versions.</a:t>
            </a:r>
          </a:p>
        </p:txBody>
      </p:sp>
    </p:spTree>
    <p:extLst>
      <p:ext uri="{BB962C8B-B14F-4D97-AF65-F5344CB8AC3E}">
        <p14:creationId xmlns:p14="http://schemas.microsoft.com/office/powerpoint/2010/main" val="10269073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For example, if you type the </a:t>
            </a:r>
            <a:r>
              <a:rPr lang="en-US" dirty="0" smtClean="0"/>
              <a:t>expression</a:t>
            </a:r>
          </a:p>
          <a:p>
            <a:r>
              <a:rPr lang="en-US" dirty="0" smtClean="0"/>
              <a:t> </a:t>
            </a:r>
            <a:r>
              <a:rPr lang="en-US" dirty="0"/>
              <a:t>3 / 2 in Python 2 code, the result of the evaluation </a:t>
            </a:r>
            <a:r>
              <a:rPr lang="en-US" b="1" dirty="0">
                <a:solidFill>
                  <a:srgbClr val="00B0F0"/>
                </a:solidFill>
              </a:rPr>
              <a:t>will be 1, not 1.5 </a:t>
            </a:r>
            <a:r>
              <a:rPr lang="en-US" dirty="0"/>
              <a:t>as you might expect. This is because Python 2 assumes that you want the result of your division to be an integer, so it rounds the calculation down to the nearest whole number. In order to get the result 1.5, you would have to write 3.0 / 2.0 to tell Python that you want it to return a float, that is, to include digits after the decimal point in the result.</a:t>
            </a:r>
          </a:p>
        </p:txBody>
      </p:sp>
    </p:spTree>
    <p:extLst>
      <p:ext uri="{BB962C8B-B14F-4D97-AF65-F5344CB8AC3E}">
        <p14:creationId xmlns:p14="http://schemas.microsoft.com/office/powerpoint/2010/main" val="13446772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 in Versions</a:t>
            </a:r>
            <a:endParaRPr lang="en-US" dirty="0"/>
          </a:p>
        </p:txBody>
      </p:sp>
      <p:sp>
        <p:nvSpPr>
          <p:cNvPr id="3" name="Content Placeholder 2"/>
          <p:cNvSpPr>
            <a:spLocks noGrp="1"/>
          </p:cNvSpPr>
          <p:nvPr>
            <p:ph idx="1"/>
          </p:nvPr>
        </p:nvSpPr>
        <p:spPr/>
        <p:txBody>
          <a:bodyPr/>
          <a:lstStyle/>
          <a:p>
            <a:r>
              <a:rPr lang="en-US" dirty="0" smtClean="0"/>
              <a:t>2.+ Legacy ( since 2000)</a:t>
            </a:r>
          </a:p>
          <a:p>
            <a:r>
              <a:rPr lang="en-US" dirty="0" smtClean="0"/>
              <a:t>Print “hello”</a:t>
            </a:r>
          </a:p>
          <a:p>
            <a:r>
              <a:rPr lang="en-US" dirty="0" smtClean="0"/>
              <a:t>More Libraries/modules support</a:t>
            </a:r>
          </a:p>
          <a:p>
            <a:r>
              <a:rPr lang="en-US" dirty="0" smtClean="0"/>
              <a:t>the </a:t>
            </a:r>
            <a:r>
              <a:rPr lang="en-US" dirty="0"/>
              <a:t>usage of </a:t>
            </a:r>
            <a:r>
              <a:rPr lang="en-US" dirty="0" err="1" smtClean="0"/>
              <a:t>xrange</a:t>
            </a:r>
            <a:r>
              <a:rPr lang="en-US" dirty="0" smtClean="0"/>
              <a:t>() Python </a:t>
            </a:r>
            <a:r>
              <a:rPr lang="en-US" dirty="0"/>
              <a:t>2.x for creating an </a:t>
            </a:r>
            <a:r>
              <a:rPr lang="en-US" dirty="0" err="1"/>
              <a:t>iterable</a:t>
            </a:r>
            <a:r>
              <a:rPr lang="en-US" dirty="0"/>
              <a:t> object, e.g., in a for-loop or list/set-dictionary-comprehension.</a:t>
            </a:r>
          </a:p>
          <a:p>
            <a:endParaRPr lang="en-US" dirty="0" smtClean="0"/>
          </a:p>
        </p:txBody>
      </p:sp>
    </p:spTree>
    <p:extLst>
      <p:ext uri="{BB962C8B-B14F-4D97-AF65-F5344CB8AC3E}">
        <p14:creationId xmlns:p14="http://schemas.microsoft.com/office/powerpoint/2010/main" val="303199737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46</TotalTime>
  <Words>300</Words>
  <Application>Microsoft Office PowerPoint</Application>
  <PresentationFormat>On-screen Show (4:3)</PresentationFormat>
  <Paragraphs>45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Austin</vt:lpstr>
      <vt:lpstr>Python</vt:lpstr>
      <vt:lpstr>PowerPoint Presentation</vt:lpstr>
      <vt:lpstr>PowerPoint Presentation</vt:lpstr>
      <vt:lpstr>PowerPoint Presentation</vt:lpstr>
      <vt:lpstr>uses</vt:lpstr>
      <vt:lpstr>Versions</vt:lpstr>
      <vt:lpstr>Why Are There Different Versions of Python? </vt:lpstr>
      <vt:lpstr>PowerPoint Presentation</vt:lpstr>
      <vt:lpstr>Difference in Versions</vt:lpstr>
      <vt:lpstr>PowerPoint Presentation</vt:lpstr>
      <vt:lpstr>Execution modes </vt:lpstr>
      <vt:lpstr>Python special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radhapavan</dc:creator>
  <cp:lastModifiedBy>radhapavan</cp:lastModifiedBy>
  <cp:revision>41</cp:revision>
  <dcterms:created xsi:type="dcterms:W3CDTF">2018-06-01T04:20:30Z</dcterms:created>
  <dcterms:modified xsi:type="dcterms:W3CDTF">2018-06-01T05:07:01Z</dcterms:modified>
</cp:coreProperties>
</file>