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21"/>
  </p:notesMasterIdLst>
  <p:sldIdLst>
    <p:sldId id="256" r:id="rId2"/>
    <p:sldId id="257" r:id="rId3"/>
    <p:sldId id="264" r:id="rId4"/>
    <p:sldId id="265" r:id="rId5"/>
    <p:sldId id="258" r:id="rId6"/>
    <p:sldId id="259" r:id="rId7"/>
    <p:sldId id="261" r:id="rId8"/>
    <p:sldId id="262" r:id="rId9"/>
    <p:sldId id="306" r:id="rId10"/>
    <p:sldId id="307" r:id="rId11"/>
    <p:sldId id="267" r:id="rId12"/>
    <p:sldId id="266" r:id="rId13"/>
    <p:sldId id="310" r:id="rId14"/>
    <p:sldId id="304" r:id="rId15"/>
    <p:sldId id="308" r:id="rId16"/>
    <p:sldId id="312" r:id="rId17"/>
    <p:sldId id="309" r:id="rId18"/>
    <p:sldId id="311" r:id="rId19"/>
    <p:sldId id="303"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A6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70748C-D790-46A9-961C-FE8E37B294B9}">
  <a:tblStyle styleId="{5C70748C-D790-46A9-961C-FE8E37B294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3792" autoAdjust="0"/>
  </p:normalViewPr>
  <p:slideViewPr>
    <p:cSldViewPr snapToGrid="0">
      <p:cViewPr varScale="1">
        <p:scale>
          <a:sx n="109" d="100"/>
          <a:sy n="109" d="100"/>
        </p:scale>
        <p:origin x="7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a8e28482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8e2848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9967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2b21ebf290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2b21ebf29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2b21ebf290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2b21ebf29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067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2b21ebf290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2b21ebf29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14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2b21ebf290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2b21ebf29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541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2b21ebf290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2b21ebf29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725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2b21ebf290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2b21ebf29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9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23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a8e28482d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a8e28482d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2b21ebf29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2b21ebf29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2b21ebf290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2b21ebf290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2b21ebf29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2b21ebf29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2b21ebf29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2b21ebf2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84127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5100" y="714150"/>
            <a:ext cx="4652400" cy="1857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b="0">
                <a:latin typeface="Golos Text Medium"/>
                <a:ea typeface="Golos Text Medium"/>
                <a:cs typeface="Golos Text Medium"/>
                <a:sym typeface="Golos Text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8"/>
        <p:cNvGrpSpPr/>
        <p:nvPr/>
      </p:nvGrpSpPr>
      <p:grpSpPr>
        <a:xfrm>
          <a:off x="0" y="0"/>
          <a:ext cx="0" cy="0"/>
          <a:chOff x="0" y="0"/>
          <a:chExt cx="0" cy="0"/>
        </a:xfrm>
      </p:grpSpPr>
      <p:pic>
        <p:nvPicPr>
          <p:cNvPr id="49" name="Google Shape;49;p13"/>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50" name="Google Shape;50;p13"/>
          <p:cNvSpPr txBox="1">
            <a:spLocks noGrp="1"/>
          </p:cNvSpPr>
          <p:nvPr>
            <p:ph type="title" hasCustomPrompt="1"/>
          </p:nvPr>
        </p:nvSpPr>
        <p:spPr>
          <a:xfrm>
            <a:off x="715100" y="15472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1"/>
          </p:nvPr>
        </p:nvSpPr>
        <p:spPr>
          <a:xfrm>
            <a:off x="2050814" y="15472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 name="Google Shape;52;p13"/>
          <p:cNvSpPr txBox="1">
            <a:spLocks noGrp="1"/>
          </p:cNvSpPr>
          <p:nvPr>
            <p:ph type="title" idx="2"/>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a:buNone/>
              <a:defRPr sz="3000" b="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2pPr>
            <a:lvl3pPr lvl="2"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3pPr>
            <a:lvl4pPr lvl="3"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4pPr>
            <a:lvl5pPr lvl="4"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5pPr>
            <a:lvl6pPr lvl="5"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6pPr>
            <a:lvl7pPr lvl="6"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7pPr>
            <a:lvl8pPr lvl="7"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8pPr>
            <a:lvl9pPr lvl="8"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9pPr>
          </a:lstStyle>
          <a:p>
            <a:endParaRPr/>
          </a:p>
        </p:txBody>
      </p:sp>
      <p:sp>
        <p:nvSpPr>
          <p:cNvPr id="53" name="Google Shape;53;p13"/>
          <p:cNvSpPr txBox="1">
            <a:spLocks noGrp="1"/>
          </p:cNvSpPr>
          <p:nvPr>
            <p:ph type="title" idx="3" hasCustomPrompt="1"/>
          </p:nvPr>
        </p:nvSpPr>
        <p:spPr>
          <a:xfrm>
            <a:off x="715100" y="22249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4"/>
          </p:nvPr>
        </p:nvSpPr>
        <p:spPr>
          <a:xfrm>
            <a:off x="2050814" y="22249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 name="Google Shape;55;p13"/>
          <p:cNvSpPr txBox="1">
            <a:spLocks noGrp="1"/>
          </p:cNvSpPr>
          <p:nvPr>
            <p:ph type="title" idx="5" hasCustomPrompt="1"/>
          </p:nvPr>
        </p:nvSpPr>
        <p:spPr>
          <a:xfrm>
            <a:off x="715100" y="29026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6"/>
          </p:nvPr>
        </p:nvSpPr>
        <p:spPr>
          <a:xfrm>
            <a:off x="2050814" y="29026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7" name="Google Shape;57;p13"/>
          <p:cNvSpPr txBox="1">
            <a:spLocks noGrp="1"/>
          </p:cNvSpPr>
          <p:nvPr>
            <p:ph type="title" idx="7" hasCustomPrompt="1"/>
          </p:nvPr>
        </p:nvSpPr>
        <p:spPr>
          <a:xfrm>
            <a:off x="715100" y="35803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8"/>
          </p:nvPr>
        </p:nvSpPr>
        <p:spPr>
          <a:xfrm>
            <a:off x="2050814" y="35803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9"/>
        <p:cNvGrpSpPr/>
        <p:nvPr/>
      </p:nvGrpSpPr>
      <p:grpSpPr>
        <a:xfrm>
          <a:off x="0" y="0"/>
          <a:ext cx="0" cy="0"/>
          <a:chOff x="0" y="0"/>
          <a:chExt cx="0" cy="0"/>
        </a:xfrm>
      </p:grpSpPr>
      <p:pic>
        <p:nvPicPr>
          <p:cNvPr id="60" name="Google Shape;60;p1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61" name="Google Shape;61;p14"/>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62" name="Google Shape;62;p14"/>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
        <p:cNvGrpSpPr/>
        <p:nvPr/>
      </p:nvGrpSpPr>
      <p:grpSpPr>
        <a:xfrm>
          <a:off x="0" y="0"/>
          <a:ext cx="0" cy="0"/>
          <a:chOff x="0" y="0"/>
          <a:chExt cx="0" cy="0"/>
        </a:xfrm>
      </p:grpSpPr>
      <p:pic>
        <p:nvPicPr>
          <p:cNvPr id="69" name="Google Shape;69;p16"/>
          <p:cNvPicPr preferRelativeResize="0"/>
          <p:nvPr/>
        </p:nvPicPr>
        <p:blipFill>
          <a:blip r:embed="rId2">
            <a:alphaModFix amt="67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0"/>
        <p:cNvGrpSpPr/>
        <p:nvPr/>
      </p:nvGrpSpPr>
      <p:grpSpPr>
        <a:xfrm>
          <a:off x="0" y="0"/>
          <a:ext cx="0" cy="0"/>
          <a:chOff x="0" y="0"/>
          <a:chExt cx="0" cy="0"/>
        </a:xfrm>
      </p:grpSpPr>
      <p:pic>
        <p:nvPicPr>
          <p:cNvPr id="71" name="Google Shape;71;p17"/>
          <p:cNvPicPr preferRelativeResize="0"/>
          <p:nvPr/>
        </p:nvPicPr>
        <p:blipFill>
          <a:blip r:embed="rId2">
            <a:alphaModFix amt="29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 name="Google Shape;13;p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700" b="0">
                <a:latin typeface="Golos Text Medium"/>
                <a:ea typeface="Golos Text Medium"/>
                <a:cs typeface="Golos Text Medium"/>
                <a:sym typeface="Golos Text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5100" y="701850"/>
            <a:ext cx="2035200" cy="1071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5000" b="0">
                <a:solidFill>
                  <a:schemeClr val="accent3"/>
                </a:solidFill>
                <a:latin typeface="Golos Text Medium"/>
                <a:ea typeface="Golos Text Medium"/>
                <a:cs typeface="Golos Text Medium"/>
                <a:sym typeface="Golos Text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5"/>
          <p:cNvSpPr txBox="1">
            <a:spLocks noGrp="1"/>
          </p:cNvSpPr>
          <p:nvPr>
            <p:ph type="subTitle" idx="1"/>
          </p:nvPr>
        </p:nvSpPr>
        <p:spPr>
          <a:xfrm>
            <a:off x="7151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23" name="Google Shape;23;p5"/>
          <p:cNvSpPr txBox="1">
            <a:spLocks noGrp="1"/>
          </p:cNvSpPr>
          <p:nvPr>
            <p:ph type="subTitle" idx="2"/>
          </p:nvPr>
        </p:nvSpPr>
        <p:spPr>
          <a:xfrm>
            <a:off x="7150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3"/>
          </p:nvPr>
        </p:nvSpPr>
        <p:spPr>
          <a:xfrm>
            <a:off x="45720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4"/>
          </p:nvPr>
        </p:nvSpPr>
        <p:spPr>
          <a:xfrm>
            <a:off x="45719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pic>
        <p:nvPicPr>
          <p:cNvPr id="30" name="Google Shape;30;p7"/>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1" name="Google Shape;31;p7"/>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32" name="Google Shape;32;p7"/>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pic>
        <p:nvPicPr>
          <p:cNvPr id="34" name="Google Shape;34;p8"/>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5" name="Google Shape;35;p8"/>
          <p:cNvSpPr txBox="1">
            <a:spLocks noGrp="1"/>
          </p:cNvSpPr>
          <p:nvPr>
            <p:ph type="title"/>
          </p:nvPr>
        </p:nvSpPr>
        <p:spPr>
          <a:xfrm>
            <a:off x="715100" y="662225"/>
            <a:ext cx="7713900" cy="33372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pic>
        <p:nvPicPr>
          <p:cNvPr id="37" name="Google Shape;3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pic>
        <p:nvPicPr>
          <p:cNvPr id="41" name="Google Shape;41;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pic>
        <p:nvPicPr>
          <p:cNvPr id="44" name="Google Shape;44;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07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7" name="Google Shape;7;p1"/>
          <p:cNvSpPr txBox="1">
            <a:spLocks noGrp="1"/>
          </p:cNvSpPr>
          <p:nvPr>
            <p:ph type="body" idx="1"/>
          </p:nvPr>
        </p:nvSpPr>
        <p:spPr>
          <a:xfrm>
            <a:off x="715100" y="1242450"/>
            <a:ext cx="7713900" cy="336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ctrTitle"/>
          </p:nvPr>
        </p:nvSpPr>
        <p:spPr>
          <a:xfrm>
            <a:off x="415016" y="1239255"/>
            <a:ext cx="5686394" cy="1857600"/>
          </a:xfrm>
          <a:prstGeom prst="rect">
            <a:avLst/>
          </a:prstGeom>
        </p:spPr>
        <p:txBody>
          <a:bodyPr spcFirstLastPara="1" wrap="square" lIns="91425" tIns="91425" rIns="91425" bIns="91425" anchor="ctr" anchorCtr="0">
            <a:noAutofit/>
          </a:bodyPr>
          <a:lstStyle/>
          <a:p>
            <a:pPr marL="206375" marR="103505">
              <a:lnSpc>
                <a:spcPct val="150000"/>
              </a:lnSpc>
              <a:spcBef>
                <a:spcPts val="1080"/>
              </a:spcBef>
              <a:spcAft>
                <a:spcPts val="0"/>
              </a:spcAft>
            </a:pPr>
            <a:r>
              <a:rPr lang="en-US" sz="2000" dirty="0">
                <a:solidFill>
                  <a:srgbClr val="000000"/>
                </a:solidFill>
                <a:effectLst/>
                <a:ea typeface=""/>
                <a:cs typeface="Times New Roman" panose="02020603050405020304" pitchFamily="18" charset="0"/>
              </a:rPr>
              <a:t>"Barangay Child Immunization Monitoring System: A Digital Solution for </a:t>
            </a:r>
            <a:r>
              <a:rPr lang="en-US" sz="2000">
                <a:solidFill>
                  <a:srgbClr val="000000"/>
                </a:solidFill>
                <a:effectLst/>
                <a:ea typeface=""/>
                <a:cs typeface="Times New Roman" panose="02020603050405020304" pitchFamily="18" charset="0"/>
              </a:rPr>
              <a:t>Enhanced Immunization </a:t>
            </a:r>
            <a:r>
              <a:rPr lang="en-US" sz="2000" dirty="0">
                <a:solidFill>
                  <a:srgbClr val="000000"/>
                </a:solidFill>
                <a:effectLst/>
                <a:ea typeface=""/>
                <a:cs typeface="Times New Roman" panose="02020603050405020304" pitchFamily="18" charset="0"/>
              </a:rPr>
              <a:t>Record Management in Philippine Communities"</a:t>
            </a:r>
            <a:endParaRPr lang="en-US" sz="2000" dirty="0">
              <a:effectLst/>
              <a:ea typeface="SimSun" panose="02010600030101010101" pitchFamily="2" charset="-122"/>
              <a:cs typeface="Times New Roman" panose="02020603050405020304" pitchFamily="18" charset="0"/>
            </a:endParaRPr>
          </a:p>
        </p:txBody>
      </p:sp>
      <p:cxnSp>
        <p:nvCxnSpPr>
          <p:cNvPr id="83" name="Google Shape;83;p21"/>
          <p:cNvCxnSpPr/>
          <p:nvPr/>
        </p:nvCxnSpPr>
        <p:spPr>
          <a:xfrm>
            <a:off x="8330895" y="247815"/>
            <a:ext cx="552600" cy="0"/>
          </a:xfrm>
          <a:prstGeom prst="straightConnector1">
            <a:avLst/>
          </a:prstGeom>
          <a:noFill/>
          <a:ln w="19050" cap="flat" cmpd="sng">
            <a:solidFill>
              <a:schemeClr val="dk1"/>
            </a:solidFill>
            <a:prstDash val="solid"/>
            <a:round/>
            <a:headEnd type="none" w="med" len="med"/>
            <a:tailEnd type="stealth" w="med" len="med"/>
          </a:ln>
        </p:spPr>
      </p:cxnSp>
      <p:grpSp>
        <p:nvGrpSpPr>
          <p:cNvPr id="84" name="Google Shape;84;p21"/>
          <p:cNvGrpSpPr/>
          <p:nvPr/>
        </p:nvGrpSpPr>
        <p:grpSpPr>
          <a:xfrm>
            <a:off x="6507498" y="2917498"/>
            <a:ext cx="3524464" cy="4496740"/>
            <a:chOff x="6483100" y="2237750"/>
            <a:chExt cx="898250" cy="1146075"/>
          </a:xfrm>
        </p:grpSpPr>
        <p:sp>
          <p:nvSpPr>
            <p:cNvPr id="85"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21"/>
          <p:cNvGrpSpPr/>
          <p:nvPr/>
        </p:nvGrpSpPr>
        <p:grpSpPr>
          <a:xfrm>
            <a:off x="6710076" y="961685"/>
            <a:ext cx="1718823" cy="935599"/>
            <a:chOff x="238125" y="2409350"/>
            <a:chExt cx="760575" cy="414000"/>
          </a:xfrm>
        </p:grpSpPr>
        <p:sp>
          <p:nvSpPr>
            <p:cNvPr id="153" name="Google Shape;153;p21"/>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21"/>
          <p:cNvGrpSpPr/>
          <p:nvPr/>
        </p:nvGrpSpPr>
        <p:grpSpPr>
          <a:xfrm>
            <a:off x="6068821" y="2534998"/>
            <a:ext cx="1147199" cy="637372"/>
            <a:chOff x="315275" y="3124950"/>
            <a:chExt cx="658175" cy="365675"/>
          </a:xfrm>
        </p:grpSpPr>
        <p:sp>
          <p:nvSpPr>
            <p:cNvPr id="166" name="Google Shape;166;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21"/>
          <p:cNvGrpSpPr/>
          <p:nvPr/>
        </p:nvGrpSpPr>
        <p:grpSpPr>
          <a:xfrm flipH="1">
            <a:off x="6333399" y="714161"/>
            <a:ext cx="744001" cy="413322"/>
            <a:chOff x="315275" y="3124950"/>
            <a:chExt cx="658175" cy="365675"/>
          </a:xfrm>
        </p:grpSpPr>
        <p:sp>
          <p:nvSpPr>
            <p:cNvPr id="173"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1"/>
          <p:cNvSpPr/>
          <p:nvPr/>
        </p:nvSpPr>
        <p:spPr>
          <a:xfrm>
            <a:off x="715100" y="4242500"/>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(AI)</a:t>
            </a:r>
            <a:endParaRPr sz="1200" b="1">
              <a:solidFill>
                <a:schemeClr val="accent4"/>
              </a:solidFill>
            </a:endParaRPr>
          </a:p>
        </p:txBody>
      </p:sp>
      <p:sp>
        <p:nvSpPr>
          <p:cNvPr id="4" name="TextBox 3">
            <a:extLst>
              <a:ext uri="{FF2B5EF4-FFF2-40B4-BE49-F238E27FC236}">
                <a16:creationId xmlns:a16="http://schemas.microsoft.com/office/drawing/2014/main" id="{D8B710DA-A854-94D7-3C69-3D196DA32D80}"/>
              </a:ext>
            </a:extLst>
          </p:cNvPr>
          <p:cNvSpPr txBox="1"/>
          <p:nvPr/>
        </p:nvSpPr>
        <p:spPr>
          <a:xfrm>
            <a:off x="597804" y="403303"/>
            <a:ext cx="2462053" cy="646331"/>
          </a:xfrm>
          <a:prstGeom prst="rect">
            <a:avLst/>
          </a:prstGeom>
          <a:noFill/>
        </p:spPr>
        <p:txBody>
          <a:bodyPr wrap="square" rtlCol="0">
            <a:spAutoFit/>
          </a:bodyPr>
          <a:lstStyle/>
          <a:p>
            <a:r>
              <a:rPr lang="en-US" sz="3600" b="1" dirty="0">
                <a:solidFill>
                  <a:schemeClr val="accent3">
                    <a:lumMod val="50000"/>
                  </a:schemeClr>
                </a:solidFill>
                <a:cs typeface="Times New Roman" panose="02020603050405020304" pitchFamily="18" charset="0"/>
              </a:rPr>
              <a:t>Clinitrack</a:t>
            </a:r>
            <a:endParaRPr lang="en-US" sz="3600" b="1" dirty="0">
              <a:solidFill>
                <a:schemeClr val="accent3">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pic>
        <p:nvPicPr>
          <p:cNvPr id="4" name="Picture 3">
            <a:extLst>
              <a:ext uri="{FF2B5EF4-FFF2-40B4-BE49-F238E27FC236}">
                <a16:creationId xmlns:a16="http://schemas.microsoft.com/office/drawing/2014/main" id="{24734193-BB37-97BE-56F5-01DCDF73E141}"/>
              </a:ext>
            </a:extLst>
          </p:cNvPr>
          <p:cNvPicPr>
            <a:picLocks noChangeAspect="1"/>
          </p:cNvPicPr>
          <p:nvPr/>
        </p:nvPicPr>
        <p:blipFill>
          <a:blip r:embed="rId3"/>
          <a:stretch>
            <a:fillRect/>
          </a:stretch>
        </p:blipFill>
        <p:spPr>
          <a:xfrm>
            <a:off x="1391653" y="-3935089"/>
            <a:ext cx="6110437" cy="9078589"/>
          </a:xfrm>
          <a:prstGeom prst="rect">
            <a:avLst/>
          </a:prstGeom>
        </p:spPr>
      </p:pic>
    </p:spTree>
    <p:extLst>
      <p:ext uri="{BB962C8B-B14F-4D97-AF65-F5344CB8AC3E}">
        <p14:creationId xmlns:p14="http://schemas.microsoft.com/office/powerpoint/2010/main" val="24623241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Functionalities</a:t>
            </a:r>
            <a:endParaRPr dirty="0"/>
          </a:p>
        </p:txBody>
      </p:sp>
      <p:sp>
        <p:nvSpPr>
          <p:cNvPr id="495" name="Google Shape;495;p32"/>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cxnSp>
        <p:nvCxnSpPr>
          <p:cNvPr id="496" name="Google Shape;496;p32"/>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1"/>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Functionalities</a:t>
            </a:r>
            <a:endParaRPr dirty="0"/>
          </a:p>
        </p:txBody>
      </p:sp>
      <p:sp>
        <p:nvSpPr>
          <p:cNvPr id="487" name="Google Shape;487;p31"/>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3"/>
                </a:solidFill>
                <a:latin typeface="Golos Text Medium"/>
                <a:ea typeface="Golos Text Medium"/>
                <a:cs typeface="Golos Text Medium"/>
                <a:sym typeface="Golos Text Medium"/>
              </a:rPr>
              <a:t>(a) Registration</a:t>
            </a:r>
            <a:endParaRPr sz="2000" dirty="0">
              <a:latin typeface="Golos Text Medium"/>
              <a:ea typeface="Golos Text Medium"/>
              <a:cs typeface="Golos Text Medium"/>
              <a:sym typeface="Golos Text Medium"/>
            </a:endParaRPr>
          </a:p>
          <a:p>
            <a:pPr marL="0" lvl="0" indent="0" algn="l" rtl="0">
              <a:spcBef>
                <a:spcPts val="1000"/>
              </a:spcBef>
              <a:spcAft>
                <a:spcPts val="0"/>
              </a:spcAft>
              <a:buNone/>
            </a:pPr>
            <a:r>
              <a:rPr lang="en-US" sz="1600" b="0" i="0" dirty="0">
                <a:solidFill>
                  <a:schemeClr val="bg1">
                    <a:lumMod val="50000"/>
                  </a:schemeClr>
                </a:solidFill>
                <a:effectLst/>
                <a:latin typeface="Söhne"/>
              </a:rPr>
              <a:t>The system would include a registration feature where healthcare workers can enroll children into the digital immunization record system. This process would involve capturing essential demographic information, such as the child's name,  and other details.</a:t>
            </a:r>
          </a:p>
          <a:p>
            <a:pPr marL="0" lvl="0" indent="0" algn="l" rtl="0">
              <a:spcBef>
                <a:spcPts val="1000"/>
              </a:spcBef>
              <a:spcAft>
                <a:spcPts val="0"/>
              </a:spcAft>
              <a:buNone/>
            </a:pPr>
            <a:r>
              <a:rPr lang="en" sz="2000" dirty="0">
                <a:solidFill>
                  <a:schemeClr val="accent3"/>
                </a:solidFill>
                <a:latin typeface="Golos Text Medium"/>
                <a:ea typeface="Golos Text Medium"/>
                <a:cs typeface="Golos Text Medium"/>
                <a:sym typeface="Golos Text Medium"/>
              </a:rPr>
              <a:t>(b)</a:t>
            </a:r>
            <a:r>
              <a:rPr lang="en" sz="2000" dirty="0">
                <a:latin typeface="Golos Text Medium"/>
                <a:ea typeface="Golos Text Medium"/>
                <a:cs typeface="Golos Text Medium"/>
                <a:sym typeface="Golos Text Medium"/>
              </a:rPr>
              <a:t> </a:t>
            </a:r>
            <a:r>
              <a:rPr lang="en" sz="2000" dirty="0">
                <a:solidFill>
                  <a:schemeClr val="accent3"/>
                </a:solidFill>
                <a:latin typeface="Golos Text Medium"/>
                <a:ea typeface="Golos Text Medium"/>
                <a:cs typeface="Golos Text Medium"/>
                <a:sym typeface="Golos Text Medium"/>
              </a:rPr>
              <a:t>Scheduling of Vaccine</a:t>
            </a:r>
          </a:p>
          <a:p>
            <a:pPr marL="0" lvl="0" indent="0" algn="l" rtl="0">
              <a:spcBef>
                <a:spcPts val="1000"/>
              </a:spcBef>
              <a:spcAft>
                <a:spcPts val="0"/>
              </a:spcAft>
              <a:buNone/>
            </a:pPr>
            <a:r>
              <a:rPr lang="en-US" sz="1600" b="0" i="0" dirty="0">
                <a:solidFill>
                  <a:schemeClr val="bg1">
                    <a:lumMod val="50000"/>
                  </a:schemeClr>
                </a:solidFill>
                <a:effectLst/>
                <a:latin typeface="Söhne"/>
              </a:rPr>
              <a:t>The system would provide a scheduling feature to help healthcare workers and parents/guardians track and plan upcoming immunizations based on the child's age and recommended vaccination schedule.</a:t>
            </a:r>
            <a:endParaRPr lang="en" sz="1200" dirty="0">
              <a:solidFill>
                <a:schemeClr val="bg1">
                  <a:lumMod val="50000"/>
                </a:schemeClr>
              </a:solidFill>
              <a:latin typeface="Golos Text Medium"/>
              <a:ea typeface="Golos Text Medium"/>
              <a:cs typeface="Golos Text Medium"/>
              <a:sym typeface="Golos Tex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7" name="Google Shape;487;p31"/>
          <p:cNvSpPr txBox="1">
            <a:spLocks noGrp="1"/>
          </p:cNvSpPr>
          <p:nvPr>
            <p:ph type="body" idx="1"/>
          </p:nvPr>
        </p:nvSpPr>
        <p:spPr>
          <a:xfrm>
            <a:off x="715050" y="1472252"/>
            <a:ext cx="77139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3"/>
                </a:solidFill>
                <a:latin typeface="Golos Text Medium"/>
                <a:ea typeface="Golos Text Medium"/>
                <a:cs typeface="Golos Text Medium"/>
                <a:sym typeface="Golos Text Medium"/>
              </a:rPr>
              <a:t>(c) </a:t>
            </a:r>
            <a:r>
              <a:rPr lang="en-US" sz="2400" b="0" i="0" dirty="0">
                <a:solidFill>
                  <a:schemeClr val="accent3"/>
                </a:solidFill>
                <a:effectLst/>
                <a:latin typeface="Söhne"/>
              </a:rPr>
              <a:t>Data Storage and Retrieval:</a:t>
            </a:r>
            <a:endParaRPr lang="en-US" sz="1800" dirty="0">
              <a:solidFill>
                <a:schemeClr val="accent3"/>
              </a:solidFill>
              <a:latin typeface="Golos Text Medium"/>
              <a:ea typeface="Golos Text Medium"/>
              <a:cs typeface="Golos Text Medium"/>
              <a:sym typeface="Golos Text Medium"/>
            </a:endParaRPr>
          </a:p>
          <a:p>
            <a:pPr marL="0" lvl="0" indent="0" algn="just" rtl="0">
              <a:spcBef>
                <a:spcPts val="1000"/>
              </a:spcBef>
              <a:spcAft>
                <a:spcPts val="0"/>
              </a:spcAft>
              <a:buNone/>
            </a:pPr>
            <a:r>
              <a:rPr lang="en-US" sz="1800" b="0" i="0" dirty="0">
                <a:solidFill>
                  <a:schemeClr val="bg1">
                    <a:lumMod val="50000"/>
                  </a:schemeClr>
                </a:solidFill>
                <a:effectLst/>
                <a:latin typeface="Söhne"/>
              </a:rPr>
              <a:t>The system would securely store immunization records, allowing authorized healthcare providers to access and retrieve the information when needed. This would facilitate continuity of care and accurate monitoring of vaccination statuses.</a:t>
            </a:r>
          </a:p>
        </p:txBody>
      </p:sp>
    </p:spTree>
    <p:extLst>
      <p:ext uri="{BB962C8B-B14F-4D97-AF65-F5344CB8AC3E}">
        <p14:creationId xmlns:p14="http://schemas.microsoft.com/office/powerpoint/2010/main" val="2870063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7" name="Google Shape;487;p31"/>
          <p:cNvSpPr txBox="1">
            <a:spLocks noGrp="1"/>
          </p:cNvSpPr>
          <p:nvPr>
            <p:ph type="body" idx="1"/>
          </p:nvPr>
        </p:nvSpPr>
        <p:spPr>
          <a:xfrm>
            <a:off x="715050" y="434276"/>
            <a:ext cx="7713900" cy="3825495"/>
          </a:xfrm>
          <a:prstGeom prst="rect">
            <a:avLst/>
          </a:prstGeom>
        </p:spPr>
        <p:txBody>
          <a:bodyPr spcFirstLastPara="1" wrap="square" lIns="91425" tIns="91425" rIns="91425" bIns="91425" anchor="t" anchorCtr="0">
            <a:noAutofit/>
          </a:bodyPr>
          <a:lstStyle/>
          <a:p>
            <a:pPr marL="0" lvl="0" indent="0" algn="just" rtl="0">
              <a:spcBef>
                <a:spcPts val="1000"/>
              </a:spcBef>
              <a:spcAft>
                <a:spcPts val="0"/>
              </a:spcAft>
              <a:buNone/>
            </a:pPr>
            <a:r>
              <a:rPr lang="en" sz="2000" dirty="0">
                <a:solidFill>
                  <a:schemeClr val="accent3"/>
                </a:solidFill>
                <a:latin typeface="Golos Text Medium"/>
                <a:ea typeface="Golos Text Medium"/>
                <a:cs typeface="Golos Text Medium"/>
                <a:sym typeface="Golos Text Medium"/>
              </a:rPr>
              <a:t>(d)</a:t>
            </a:r>
            <a:r>
              <a:rPr lang="en" sz="2000" dirty="0">
                <a:latin typeface="Golos Text Medium"/>
                <a:ea typeface="Golos Text Medium"/>
                <a:cs typeface="Golos Text Medium"/>
                <a:sym typeface="Golos Text Medium"/>
              </a:rPr>
              <a:t> </a:t>
            </a:r>
            <a:r>
              <a:rPr lang="en" sz="2000" dirty="0">
                <a:solidFill>
                  <a:schemeClr val="accent3"/>
                </a:solidFill>
                <a:latin typeface="Golos Text Medium"/>
                <a:ea typeface="Golos Text Medium"/>
                <a:cs typeface="Golos Text Medium"/>
                <a:sym typeface="Golos Text Medium"/>
              </a:rPr>
              <a:t>Login</a:t>
            </a:r>
          </a:p>
          <a:p>
            <a:pPr marL="0" lvl="0" indent="0" algn="l" rtl="0">
              <a:spcBef>
                <a:spcPts val="1000"/>
              </a:spcBef>
              <a:spcAft>
                <a:spcPts val="0"/>
              </a:spcAft>
              <a:buNone/>
            </a:pPr>
            <a:r>
              <a:rPr lang="en-US" sz="1600" b="0" i="0" dirty="0">
                <a:solidFill>
                  <a:schemeClr val="bg1">
                    <a:lumMod val="50000"/>
                  </a:schemeClr>
                </a:solidFill>
                <a:effectLst/>
                <a:latin typeface="Söhne"/>
              </a:rPr>
              <a:t>The digital immunization record system ensures that only authorized personnel with valid credentials can access the system, input data into the database, and retrieve information. These security measures safeguard the integrity and confidentiality of the immunization data, reducing the risk of unauthorized access or misuse.</a:t>
            </a:r>
            <a:endParaRPr lang="en" sz="1050" dirty="0">
              <a:solidFill>
                <a:schemeClr val="bg1">
                  <a:lumMod val="50000"/>
                </a:schemeClr>
              </a:solidFill>
              <a:latin typeface="Golos Text Medium"/>
              <a:ea typeface="Golos Text Medium"/>
              <a:cs typeface="Golos Text Medium"/>
              <a:sym typeface="Golos Text Medium"/>
            </a:endParaRPr>
          </a:p>
        </p:txBody>
      </p:sp>
      <p:pic>
        <p:nvPicPr>
          <p:cNvPr id="2" name="Picture 1" descr="350232910_576365627973119_1629352798107976778_n">
            <a:extLst>
              <a:ext uri="{FF2B5EF4-FFF2-40B4-BE49-F238E27FC236}">
                <a16:creationId xmlns:a16="http://schemas.microsoft.com/office/drawing/2014/main" id="{A7A7504F-C9A4-388B-A5DF-20BE2CB1F714}"/>
              </a:ext>
            </a:extLst>
          </p:cNvPr>
          <p:cNvPicPr>
            <a:picLocks noChangeAspect="1"/>
          </p:cNvPicPr>
          <p:nvPr/>
        </p:nvPicPr>
        <p:blipFill>
          <a:blip r:embed="rId3"/>
          <a:stretch>
            <a:fillRect/>
          </a:stretch>
        </p:blipFill>
        <p:spPr>
          <a:xfrm>
            <a:off x="2488640" y="2347023"/>
            <a:ext cx="4166720" cy="2612935"/>
          </a:xfrm>
          <a:prstGeom prst="rect">
            <a:avLst/>
          </a:prstGeom>
          <a:ln>
            <a:solidFill>
              <a:schemeClr val="tx1"/>
            </a:solidFill>
          </a:ln>
        </p:spPr>
      </p:pic>
    </p:spTree>
    <p:extLst>
      <p:ext uri="{BB962C8B-B14F-4D97-AF65-F5344CB8AC3E}">
        <p14:creationId xmlns:p14="http://schemas.microsoft.com/office/powerpoint/2010/main" val="1482189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7" name="Google Shape;487;p31"/>
          <p:cNvSpPr txBox="1">
            <a:spLocks noGrp="1"/>
          </p:cNvSpPr>
          <p:nvPr>
            <p:ph type="body" idx="1"/>
          </p:nvPr>
        </p:nvSpPr>
        <p:spPr>
          <a:xfrm>
            <a:off x="715050" y="659002"/>
            <a:ext cx="7713900" cy="3825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3"/>
                </a:solidFill>
                <a:latin typeface="Golos Text Medium"/>
                <a:ea typeface="Golos Text Medium"/>
                <a:cs typeface="Golos Text Medium"/>
                <a:sym typeface="Golos Text Medium"/>
              </a:rPr>
              <a:t>(e) Viewing of Database</a:t>
            </a:r>
            <a:endParaRPr sz="1600" dirty="0">
              <a:solidFill>
                <a:schemeClr val="accent3"/>
              </a:solidFill>
              <a:latin typeface="Golos Text Medium"/>
              <a:ea typeface="Golos Text Medium"/>
              <a:cs typeface="Golos Text Medium"/>
              <a:sym typeface="Golos Text Medium"/>
            </a:endParaRPr>
          </a:p>
          <a:p>
            <a:pPr marL="0" lvl="0" indent="0" algn="just" rtl="0">
              <a:spcBef>
                <a:spcPts val="1000"/>
              </a:spcBef>
              <a:spcAft>
                <a:spcPts val="0"/>
              </a:spcAft>
              <a:buNone/>
            </a:pPr>
            <a:r>
              <a:rPr lang="en-US" sz="1600" b="0" i="0" dirty="0">
                <a:solidFill>
                  <a:schemeClr val="bg1">
                    <a:lumMod val="50000"/>
                  </a:schemeClr>
                </a:solidFill>
                <a:effectLst/>
                <a:latin typeface="Söhne"/>
              </a:rPr>
              <a:t>The system </a:t>
            </a:r>
            <a:r>
              <a:rPr lang="en-US" sz="1600" dirty="0">
                <a:solidFill>
                  <a:schemeClr val="bg1">
                    <a:lumMod val="50000"/>
                  </a:schemeClr>
                </a:solidFill>
                <a:latin typeface="Söhne"/>
              </a:rPr>
              <a:t>allows the admin to view the information of the children and accounts in the database.</a:t>
            </a:r>
          </a:p>
          <a:p>
            <a:pPr marL="0" lvl="0" indent="0" algn="just" rtl="0">
              <a:spcBef>
                <a:spcPts val="1000"/>
              </a:spcBef>
              <a:spcAft>
                <a:spcPts val="0"/>
              </a:spcAft>
              <a:buNone/>
            </a:pPr>
            <a:endParaRPr lang="en-US" sz="1600" b="0" i="0" dirty="0">
              <a:solidFill>
                <a:schemeClr val="bg1">
                  <a:lumMod val="50000"/>
                </a:schemeClr>
              </a:solidFill>
              <a:effectLst/>
              <a:latin typeface="Söhne"/>
            </a:endParaRPr>
          </a:p>
          <a:p>
            <a:pPr marL="0" lvl="0" indent="0" algn="just" rtl="0">
              <a:spcBef>
                <a:spcPts val="1000"/>
              </a:spcBef>
              <a:spcAft>
                <a:spcPts val="0"/>
              </a:spcAft>
              <a:buNone/>
            </a:pPr>
            <a:endParaRPr lang="en-US" sz="1600" b="0" i="0" dirty="0">
              <a:solidFill>
                <a:schemeClr val="bg1">
                  <a:lumMod val="50000"/>
                </a:schemeClr>
              </a:solidFill>
              <a:effectLst/>
              <a:latin typeface="Söhne"/>
            </a:endParaRPr>
          </a:p>
          <a:p>
            <a:pPr marL="0" indent="0">
              <a:spcBef>
                <a:spcPts val="1000"/>
              </a:spcBef>
              <a:buNone/>
            </a:pPr>
            <a:endParaRPr lang="en" sz="2000" dirty="0">
              <a:solidFill>
                <a:schemeClr val="accent3"/>
              </a:solidFill>
              <a:latin typeface="Golos Text Medium"/>
              <a:ea typeface="Golos Text Medium"/>
              <a:cs typeface="Golos Text Medium"/>
              <a:sym typeface="Golos Text Medium"/>
            </a:endParaRPr>
          </a:p>
          <a:p>
            <a:pPr marL="0" indent="0">
              <a:spcBef>
                <a:spcPts val="1000"/>
              </a:spcBef>
              <a:buNone/>
            </a:pPr>
            <a:endParaRPr lang="en" sz="2000" dirty="0">
              <a:solidFill>
                <a:schemeClr val="accent3"/>
              </a:solidFill>
              <a:latin typeface="Golos Text Medium"/>
              <a:ea typeface="Golos Text Medium"/>
              <a:cs typeface="Golos Text Medium"/>
              <a:sym typeface="Golos Text Medium"/>
            </a:endParaRPr>
          </a:p>
          <a:p>
            <a:pPr marL="0" lvl="0" indent="0" algn="l" rtl="0">
              <a:spcBef>
                <a:spcPts val="1000"/>
              </a:spcBef>
              <a:spcAft>
                <a:spcPts val="0"/>
              </a:spcAft>
              <a:buNone/>
            </a:pPr>
            <a:endParaRPr lang="en" sz="1050" dirty="0">
              <a:solidFill>
                <a:schemeClr val="bg1">
                  <a:lumMod val="50000"/>
                </a:schemeClr>
              </a:solidFill>
              <a:latin typeface="Golos Text Medium"/>
              <a:ea typeface="Golos Text Medium"/>
              <a:cs typeface="Golos Text Medium"/>
              <a:sym typeface="Golos Text Medium"/>
            </a:endParaRPr>
          </a:p>
        </p:txBody>
      </p:sp>
      <p:pic>
        <p:nvPicPr>
          <p:cNvPr id="2" name="Picture 1">
            <a:extLst>
              <a:ext uri="{FF2B5EF4-FFF2-40B4-BE49-F238E27FC236}">
                <a16:creationId xmlns:a16="http://schemas.microsoft.com/office/drawing/2014/main" id="{F4D8A6E8-32D1-4D00-54E9-FB34CA6EF37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920586" y="1684322"/>
            <a:ext cx="5288759" cy="3309028"/>
          </a:xfrm>
          <a:prstGeom prst="rect">
            <a:avLst/>
          </a:prstGeom>
          <a:noFill/>
          <a:ln>
            <a:solidFill>
              <a:schemeClr val="tx1"/>
            </a:solidFill>
          </a:ln>
        </p:spPr>
      </p:pic>
    </p:spTree>
    <p:extLst>
      <p:ext uri="{BB962C8B-B14F-4D97-AF65-F5344CB8AC3E}">
        <p14:creationId xmlns:p14="http://schemas.microsoft.com/office/powerpoint/2010/main" val="2592025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7" name="Google Shape;487;p31"/>
          <p:cNvSpPr txBox="1">
            <a:spLocks noGrp="1"/>
          </p:cNvSpPr>
          <p:nvPr>
            <p:ph type="body" idx="1"/>
          </p:nvPr>
        </p:nvSpPr>
        <p:spPr>
          <a:xfrm>
            <a:off x="715050" y="659002"/>
            <a:ext cx="7713900" cy="3825495"/>
          </a:xfrm>
          <a:prstGeom prst="rect">
            <a:avLst/>
          </a:prstGeom>
        </p:spPr>
        <p:txBody>
          <a:bodyPr spcFirstLastPara="1" wrap="square" lIns="91425" tIns="91425" rIns="91425" bIns="91425" anchor="t" anchorCtr="0">
            <a:noAutofit/>
          </a:bodyPr>
          <a:lstStyle/>
          <a:p>
            <a:pPr marL="0" lvl="0" indent="0" algn="just" rtl="0">
              <a:spcBef>
                <a:spcPts val="1000"/>
              </a:spcBef>
              <a:spcAft>
                <a:spcPts val="0"/>
              </a:spcAft>
              <a:buNone/>
            </a:pPr>
            <a:endParaRPr lang="en-US" sz="1600" b="0" i="0" dirty="0">
              <a:solidFill>
                <a:schemeClr val="bg1">
                  <a:lumMod val="50000"/>
                </a:schemeClr>
              </a:solidFill>
              <a:effectLst/>
              <a:latin typeface="Söhne"/>
            </a:endParaRPr>
          </a:p>
          <a:p>
            <a:pPr marL="0" lvl="0" indent="0" algn="just" rtl="0">
              <a:spcBef>
                <a:spcPts val="1000"/>
              </a:spcBef>
              <a:spcAft>
                <a:spcPts val="0"/>
              </a:spcAft>
              <a:buNone/>
            </a:pPr>
            <a:r>
              <a:rPr lang="en" sz="2000" dirty="0">
                <a:solidFill>
                  <a:schemeClr val="accent3"/>
                </a:solidFill>
                <a:latin typeface="Golos Text Medium"/>
                <a:ea typeface="Golos Text Medium"/>
                <a:cs typeface="Golos Text Medium"/>
                <a:sym typeface="Golos Text Medium"/>
              </a:rPr>
              <a:t>(f)</a:t>
            </a:r>
            <a:r>
              <a:rPr lang="en" sz="2000" dirty="0">
                <a:latin typeface="Golos Text Medium"/>
                <a:ea typeface="Golos Text Medium"/>
                <a:cs typeface="Golos Text Medium"/>
                <a:sym typeface="Golos Text Medium"/>
              </a:rPr>
              <a:t> </a:t>
            </a:r>
            <a:r>
              <a:rPr lang="en" sz="2000" dirty="0">
                <a:solidFill>
                  <a:schemeClr val="accent3"/>
                </a:solidFill>
                <a:latin typeface="Golos Text Medium"/>
                <a:ea typeface="Golos Text Medium"/>
                <a:cs typeface="Golos Text Medium"/>
                <a:sym typeface="Golos Text Medium"/>
              </a:rPr>
              <a:t>Medical Details</a:t>
            </a:r>
          </a:p>
          <a:p>
            <a:pPr marL="0" lvl="0" indent="0" algn="l" rtl="0">
              <a:spcBef>
                <a:spcPts val="1000"/>
              </a:spcBef>
              <a:spcAft>
                <a:spcPts val="0"/>
              </a:spcAft>
              <a:buNone/>
            </a:pPr>
            <a:r>
              <a:rPr lang="en-US" sz="1600" b="0" i="0" dirty="0">
                <a:solidFill>
                  <a:schemeClr val="bg1">
                    <a:lumMod val="50000"/>
                  </a:schemeClr>
                </a:solidFill>
                <a:effectLst/>
                <a:latin typeface="Söhne"/>
              </a:rPr>
              <a:t>The </a:t>
            </a:r>
            <a:r>
              <a:rPr lang="en-US" sz="1600" dirty="0" err="1">
                <a:solidFill>
                  <a:schemeClr val="bg1">
                    <a:lumMod val="50000"/>
                  </a:schemeClr>
                </a:solidFill>
                <a:latin typeface="Söhne"/>
              </a:rPr>
              <a:t>Clinitrack</a:t>
            </a:r>
            <a:r>
              <a:rPr lang="en-US" sz="1600" dirty="0">
                <a:solidFill>
                  <a:schemeClr val="bg1">
                    <a:lumMod val="50000"/>
                  </a:schemeClr>
                </a:solidFill>
                <a:latin typeface="Söhne"/>
              </a:rPr>
              <a:t> systems dashboard will show the medical details of the children including the name, type of vaccine, date given and the next dose date. </a:t>
            </a:r>
          </a:p>
          <a:p>
            <a:pPr marL="0" indent="0">
              <a:spcBef>
                <a:spcPts val="1000"/>
              </a:spcBef>
              <a:buNone/>
            </a:pPr>
            <a:r>
              <a:rPr lang="en" sz="2000" dirty="0">
                <a:solidFill>
                  <a:schemeClr val="accent3"/>
                </a:solidFill>
                <a:latin typeface="Golos Text Medium"/>
                <a:ea typeface="Golos Text Medium"/>
                <a:cs typeface="Golos Text Medium"/>
                <a:sym typeface="Golos Text Medium"/>
              </a:rPr>
              <a:t>(f)</a:t>
            </a:r>
            <a:r>
              <a:rPr lang="en" sz="2000" dirty="0">
                <a:latin typeface="Golos Text Medium"/>
                <a:ea typeface="Golos Text Medium"/>
                <a:cs typeface="Golos Text Medium"/>
                <a:sym typeface="Golos Text Medium"/>
              </a:rPr>
              <a:t> </a:t>
            </a:r>
            <a:r>
              <a:rPr lang="en" sz="2000" dirty="0">
                <a:solidFill>
                  <a:schemeClr val="accent3"/>
                </a:solidFill>
                <a:latin typeface="Golos Text Medium"/>
                <a:ea typeface="Golos Text Medium"/>
                <a:cs typeface="Golos Text Medium"/>
                <a:sym typeface="Golos Text Medium"/>
              </a:rPr>
              <a:t>Search Filter</a:t>
            </a:r>
          </a:p>
          <a:p>
            <a:pPr marL="0" indent="0">
              <a:spcBef>
                <a:spcPts val="1000"/>
              </a:spcBef>
              <a:buNone/>
            </a:pPr>
            <a:r>
              <a:rPr lang="en" sz="1600" dirty="0">
                <a:solidFill>
                  <a:schemeClr val="bg1">
                    <a:lumMod val="50000"/>
                  </a:schemeClr>
                </a:solidFill>
                <a:latin typeface="Golos Text Medium"/>
                <a:ea typeface="Golos Text Medium"/>
                <a:cs typeface="Golos Text Medium"/>
                <a:sym typeface="Golos Text Medium"/>
              </a:rPr>
              <a:t>The system search bar filter allows the user efficient browsing of data, by enabling them to search using by ID, Address, Age,Sex.</a:t>
            </a:r>
          </a:p>
          <a:p>
            <a:pPr marL="0" indent="0">
              <a:spcBef>
                <a:spcPts val="1000"/>
              </a:spcBef>
              <a:buNone/>
            </a:pPr>
            <a:endParaRPr lang="en" sz="2000" dirty="0">
              <a:solidFill>
                <a:schemeClr val="accent3"/>
              </a:solidFill>
              <a:latin typeface="Golos Text Medium"/>
              <a:ea typeface="Golos Text Medium"/>
              <a:cs typeface="Golos Text Medium"/>
              <a:sym typeface="Golos Text Medium"/>
            </a:endParaRPr>
          </a:p>
          <a:p>
            <a:pPr marL="0" indent="0">
              <a:spcBef>
                <a:spcPts val="1000"/>
              </a:spcBef>
              <a:buNone/>
            </a:pPr>
            <a:endParaRPr lang="en" sz="2000" dirty="0">
              <a:solidFill>
                <a:schemeClr val="accent3"/>
              </a:solidFill>
              <a:latin typeface="Golos Text Medium"/>
              <a:ea typeface="Golos Text Medium"/>
              <a:cs typeface="Golos Text Medium"/>
              <a:sym typeface="Golos Text Medium"/>
            </a:endParaRPr>
          </a:p>
          <a:p>
            <a:pPr marL="0" lvl="0" indent="0" algn="l" rtl="0">
              <a:spcBef>
                <a:spcPts val="1000"/>
              </a:spcBef>
              <a:spcAft>
                <a:spcPts val="0"/>
              </a:spcAft>
              <a:buNone/>
            </a:pPr>
            <a:endParaRPr lang="en" sz="1050" dirty="0">
              <a:solidFill>
                <a:schemeClr val="bg1">
                  <a:lumMod val="50000"/>
                </a:schemeClr>
              </a:solidFill>
              <a:latin typeface="Golos Text Medium"/>
              <a:ea typeface="Golos Text Medium"/>
              <a:cs typeface="Golos Text Medium"/>
              <a:sym typeface="Golos Text Medium"/>
            </a:endParaRPr>
          </a:p>
        </p:txBody>
      </p:sp>
    </p:spTree>
    <p:extLst>
      <p:ext uri="{BB962C8B-B14F-4D97-AF65-F5344CB8AC3E}">
        <p14:creationId xmlns:p14="http://schemas.microsoft.com/office/powerpoint/2010/main" val="46104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7" name="Google Shape;487;p31"/>
          <p:cNvSpPr txBox="1">
            <a:spLocks noGrp="1"/>
          </p:cNvSpPr>
          <p:nvPr>
            <p:ph type="body" idx="1"/>
          </p:nvPr>
        </p:nvSpPr>
        <p:spPr>
          <a:xfrm>
            <a:off x="715050" y="837232"/>
            <a:ext cx="7713900" cy="3825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accent3"/>
                </a:solidFill>
                <a:latin typeface="Golos Text Medium"/>
                <a:ea typeface="Golos Text Medium"/>
                <a:cs typeface="Golos Text Medium"/>
                <a:sym typeface="Golos Text Medium"/>
              </a:rPr>
              <a:t>(g) Authorized </a:t>
            </a:r>
            <a:r>
              <a:rPr lang="en-US" sz="2000" dirty="0" err="1">
                <a:solidFill>
                  <a:schemeClr val="accent3"/>
                </a:solidFill>
                <a:latin typeface="Golos Text Medium"/>
                <a:ea typeface="Golos Text Medium"/>
                <a:cs typeface="Golos Text Medium"/>
                <a:sym typeface="Golos Text Medium"/>
              </a:rPr>
              <a:t>HealthWorker</a:t>
            </a:r>
            <a:endParaRPr lang="en-US" sz="1600" dirty="0">
              <a:solidFill>
                <a:schemeClr val="accent3"/>
              </a:solidFill>
              <a:latin typeface="Golos Text Medium"/>
              <a:ea typeface="Golos Text Medium"/>
              <a:cs typeface="Golos Text Medium"/>
              <a:sym typeface="Golos Text Medium"/>
            </a:endParaRPr>
          </a:p>
          <a:p>
            <a:pPr marL="0" lvl="0" indent="0" algn="just" rtl="0">
              <a:spcBef>
                <a:spcPts val="1000"/>
              </a:spcBef>
              <a:spcAft>
                <a:spcPts val="0"/>
              </a:spcAft>
              <a:buNone/>
            </a:pPr>
            <a:r>
              <a:rPr lang="en-US" sz="1600" b="0" i="0" dirty="0">
                <a:solidFill>
                  <a:schemeClr val="bg1">
                    <a:lumMod val="50000"/>
                  </a:schemeClr>
                </a:solidFill>
                <a:effectLst/>
                <a:latin typeface="Söhne"/>
              </a:rPr>
              <a:t>Only authorized personnel can access  the data within the system. </a:t>
            </a:r>
          </a:p>
          <a:p>
            <a:pPr marL="0" lvl="0" indent="0" algn="just" rtl="0">
              <a:spcBef>
                <a:spcPts val="1000"/>
              </a:spcBef>
              <a:spcAft>
                <a:spcPts val="0"/>
              </a:spcAft>
              <a:buNone/>
            </a:pPr>
            <a:endParaRPr lang="en" sz="2000" dirty="0">
              <a:solidFill>
                <a:schemeClr val="accent3"/>
              </a:solidFill>
              <a:latin typeface="Golos Text Medium"/>
              <a:ea typeface="Golos Text Medium"/>
              <a:cs typeface="Golos Text Medium"/>
              <a:sym typeface="Golos Text Medium"/>
            </a:endParaRPr>
          </a:p>
          <a:p>
            <a:pPr marL="0" lvl="0" indent="0" algn="just" rtl="0">
              <a:spcBef>
                <a:spcPts val="1000"/>
              </a:spcBef>
              <a:spcAft>
                <a:spcPts val="0"/>
              </a:spcAft>
              <a:buNone/>
            </a:pPr>
            <a:r>
              <a:rPr lang="en" sz="2000" dirty="0">
                <a:solidFill>
                  <a:schemeClr val="accent3"/>
                </a:solidFill>
                <a:latin typeface="Golos Text Medium"/>
                <a:ea typeface="Golos Text Medium"/>
                <a:cs typeface="Golos Text Medium"/>
                <a:sym typeface="Golos Text Medium"/>
              </a:rPr>
              <a:t>(h) Notes</a:t>
            </a:r>
          </a:p>
          <a:p>
            <a:pPr marL="0" lvl="0" indent="0" algn="l" rtl="0">
              <a:spcBef>
                <a:spcPts val="1000"/>
              </a:spcBef>
              <a:spcAft>
                <a:spcPts val="0"/>
              </a:spcAft>
              <a:buNone/>
            </a:pPr>
            <a:r>
              <a:rPr lang="en-US" sz="1600" b="0" i="0" dirty="0">
                <a:solidFill>
                  <a:schemeClr val="bg1">
                    <a:lumMod val="50000"/>
                  </a:schemeClr>
                </a:solidFill>
                <a:effectLst/>
                <a:latin typeface="Söhne"/>
              </a:rPr>
              <a:t>The system has “notes” informs the healthcare worker using the system about th</a:t>
            </a:r>
            <a:r>
              <a:rPr lang="en-US" sz="1600" dirty="0">
                <a:solidFill>
                  <a:schemeClr val="bg1">
                    <a:lumMod val="50000"/>
                  </a:schemeClr>
                </a:solidFill>
                <a:latin typeface="Söhne"/>
              </a:rPr>
              <a:t>e allergies and reactions of the children after the vaccine is given. This feature ensures informed decisions and necessary precautions for the future vaccinations. </a:t>
            </a:r>
          </a:p>
          <a:p>
            <a:pPr marL="0" indent="0">
              <a:spcBef>
                <a:spcPts val="1000"/>
              </a:spcBef>
              <a:buNone/>
            </a:pPr>
            <a:endParaRPr lang="en" sz="2000" dirty="0">
              <a:solidFill>
                <a:schemeClr val="accent3"/>
              </a:solidFill>
              <a:latin typeface="Golos Text Medium"/>
              <a:ea typeface="Golos Text Medium"/>
              <a:cs typeface="Golos Text Medium"/>
              <a:sym typeface="Golos Text Medium"/>
            </a:endParaRPr>
          </a:p>
          <a:p>
            <a:pPr marL="0" indent="0">
              <a:spcBef>
                <a:spcPts val="1000"/>
              </a:spcBef>
              <a:buNone/>
            </a:pPr>
            <a:endParaRPr lang="en" sz="2000" dirty="0">
              <a:solidFill>
                <a:schemeClr val="accent3"/>
              </a:solidFill>
              <a:latin typeface="Golos Text Medium"/>
              <a:ea typeface="Golos Text Medium"/>
              <a:cs typeface="Golos Text Medium"/>
              <a:sym typeface="Golos Text Medium"/>
            </a:endParaRPr>
          </a:p>
          <a:p>
            <a:pPr marL="0" lvl="0" indent="0" algn="l" rtl="0">
              <a:spcBef>
                <a:spcPts val="1000"/>
              </a:spcBef>
              <a:spcAft>
                <a:spcPts val="0"/>
              </a:spcAft>
              <a:buNone/>
            </a:pPr>
            <a:endParaRPr lang="en" sz="1050" dirty="0">
              <a:solidFill>
                <a:schemeClr val="bg1">
                  <a:lumMod val="50000"/>
                </a:schemeClr>
              </a:solidFill>
              <a:latin typeface="Golos Text Medium"/>
              <a:ea typeface="Golos Text Medium"/>
              <a:cs typeface="Golos Text Medium"/>
              <a:sym typeface="Golos Text Medium"/>
            </a:endParaRPr>
          </a:p>
        </p:txBody>
      </p:sp>
    </p:spTree>
    <p:extLst>
      <p:ext uri="{BB962C8B-B14F-4D97-AF65-F5344CB8AC3E}">
        <p14:creationId xmlns:p14="http://schemas.microsoft.com/office/powerpoint/2010/main" val="3988912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o description available.">
            <a:extLst>
              <a:ext uri="{FF2B5EF4-FFF2-40B4-BE49-F238E27FC236}">
                <a16:creationId xmlns:a16="http://schemas.microsoft.com/office/drawing/2014/main" id="{02911191-8F68-9898-763A-D92AB84EB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244" y="630746"/>
            <a:ext cx="6373512" cy="40167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C50BE3-F233-69CD-8009-B6D2BC6FB315}"/>
              </a:ext>
            </a:extLst>
          </p:cNvPr>
          <p:cNvSpPr txBox="1"/>
          <p:nvPr/>
        </p:nvSpPr>
        <p:spPr>
          <a:xfrm>
            <a:off x="255598" y="3527343"/>
            <a:ext cx="1313848" cy="523220"/>
          </a:xfrm>
          <a:prstGeom prst="rect">
            <a:avLst/>
          </a:prstGeom>
          <a:noFill/>
        </p:spPr>
        <p:txBody>
          <a:bodyPr wrap="square">
            <a:spAutoFit/>
          </a:bodyPr>
          <a:lstStyle/>
          <a:p>
            <a:pPr marL="0" lvl="0" indent="0" algn="l" rtl="0">
              <a:spcBef>
                <a:spcPts val="0"/>
              </a:spcBef>
              <a:spcAft>
                <a:spcPts val="0"/>
              </a:spcAft>
              <a:buNone/>
            </a:pPr>
            <a:r>
              <a:rPr lang="en-US" sz="1400" dirty="0">
                <a:solidFill>
                  <a:schemeClr val="accent3"/>
                </a:solidFill>
                <a:latin typeface="Golos Text Medium"/>
                <a:ea typeface="Golos Text Medium"/>
                <a:cs typeface="Golos Text Medium"/>
                <a:sym typeface="Golos Text Medium"/>
              </a:rPr>
              <a:t>Viewing of Database</a:t>
            </a:r>
            <a:endParaRPr lang="en-US" sz="1100" dirty="0">
              <a:solidFill>
                <a:schemeClr val="accent3"/>
              </a:solidFill>
              <a:latin typeface="Golos Text Medium"/>
              <a:ea typeface="Golos Text Medium"/>
              <a:cs typeface="Golos Text Medium"/>
              <a:sym typeface="Golos Text Medium"/>
            </a:endParaRPr>
          </a:p>
        </p:txBody>
      </p:sp>
      <p:cxnSp>
        <p:nvCxnSpPr>
          <p:cNvPr id="7" name="Straight Arrow Connector 6">
            <a:extLst>
              <a:ext uri="{FF2B5EF4-FFF2-40B4-BE49-F238E27FC236}">
                <a16:creationId xmlns:a16="http://schemas.microsoft.com/office/drawing/2014/main" id="{E8F6CA59-D49F-627A-55B5-36264B63B083}"/>
              </a:ext>
            </a:extLst>
          </p:cNvPr>
          <p:cNvCxnSpPr>
            <a:cxnSpLocks/>
          </p:cNvCxnSpPr>
          <p:nvPr/>
        </p:nvCxnSpPr>
        <p:spPr>
          <a:xfrm flipV="1">
            <a:off x="856251" y="3008342"/>
            <a:ext cx="528993" cy="4452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18830352-5BAF-B3A8-3F05-1C426CB4FCE8}"/>
              </a:ext>
            </a:extLst>
          </p:cNvPr>
          <p:cNvSpPr txBox="1"/>
          <p:nvPr/>
        </p:nvSpPr>
        <p:spPr>
          <a:xfrm>
            <a:off x="5376504" y="255592"/>
            <a:ext cx="1313848" cy="307777"/>
          </a:xfrm>
          <a:prstGeom prst="rect">
            <a:avLst/>
          </a:prstGeom>
          <a:noFill/>
        </p:spPr>
        <p:txBody>
          <a:bodyPr wrap="square">
            <a:spAutoFit/>
          </a:bodyPr>
          <a:lstStyle/>
          <a:p>
            <a:pPr marL="0" lvl="0" indent="0" algn="l" rtl="0">
              <a:spcBef>
                <a:spcPts val="0"/>
              </a:spcBef>
              <a:spcAft>
                <a:spcPts val="0"/>
              </a:spcAft>
              <a:buNone/>
            </a:pPr>
            <a:r>
              <a:rPr lang="en-US" sz="1400" dirty="0">
                <a:solidFill>
                  <a:schemeClr val="accent3"/>
                </a:solidFill>
                <a:latin typeface="Golos Text Medium"/>
                <a:ea typeface="Golos Text Medium"/>
                <a:cs typeface="Golos Text Medium"/>
                <a:sym typeface="Golos Text Medium"/>
              </a:rPr>
              <a:t>Medical Details</a:t>
            </a:r>
            <a:endParaRPr lang="en-US" sz="1100" dirty="0">
              <a:solidFill>
                <a:schemeClr val="accent3"/>
              </a:solidFill>
              <a:latin typeface="Golos Text Medium"/>
              <a:ea typeface="Golos Text Medium"/>
              <a:cs typeface="Golos Text Medium"/>
              <a:sym typeface="Golos Text Medium"/>
            </a:endParaRPr>
          </a:p>
        </p:txBody>
      </p:sp>
      <p:cxnSp>
        <p:nvCxnSpPr>
          <p:cNvPr id="9" name="Straight Arrow Connector 8">
            <a:extLst>
              <a:ext uri="{FF2B5EF4-FFF2-40B4-BE49-F238E27FC236}">
                <a16:creationId xmlns:a16="http://schemas.microsoft.com/office/drawing/2014/main" id="{58A2E183-D1A5-AC5D-D79A-8C3F7A0011E0}"/>
              </a:ext>
            </a:extLst>
          </p:cNvPr>
          <p:cNvCxnSpPr>
            <a:cxnSpLocks/>
            <a:stCxn id="8" idx="2"/>
          </p:cNvCxnSpPr>
          <p:nvPr/>
        </p:nvCxnSpPr>
        <p:spPr>
          <a:xfrm flipH="1">
            <a:off x="5746281" y="563369"/>
            <a:ext cx="287147" cy="4820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5E3BDBB3-A112-51B4-D790-945A6A3B5007}"/>
              </a:ext>
            </a:extLst>
          </p:cNvPr>
          <p:cNvSpPr txBox="1"/>
          <p:nvPr/>
        </p:nvSpPr>
        <p:spPr>
          <a:xfrm>
            <a:off x="8053543" y="1871072"/>
            <a:ext cx="1313848" cy="307777"/>
          </a:xfrm>
          <a:prstGeom prst="rect">
            <a:avLst/>
          </a:prstGeom>
          <a:noFill/>
        </p:spPr>
        <p:txBody>
          <a:bodyPr wrap="square">
            <a:spAutoFit/>
          </a:bodyPr>
          <a:lstStyle/>
          <a:p>
            <a:pPr marL="0" lvl="0" indent="0" algn="l" rtl="0">
              <a:spcBef>
                <a:spcPts val="0"/>
              </a:spcBef>
              <a:spcAft>
                <a:spcPts val="0"/>
              </a:spcAft>
              <a:buNone/>
            </a:pPr>
            <a:r>
              <a:rPr lang="en-US" sz="1400" dirty="0">
                <a:solidFill>
                  <a:schemeClr val="accent3"/>
                </a:solidFill>
                <a:latin typeface="Golos Text Medium"/>
                <a:ea typeface="Golos Text Medium"/>
                <a:cs typeface="Golos Text Medium"/>
                <a:sym typeface="Golos Text Medium"/>
              </a:rPr>
              <a:t>Search Filter</a:t>
            </a:r>
            <a:endParaRPr lang="en-US" sz="1100" dirty="0">
              <a:solidFill>
                <a:schemeClr val="accent3"/>
              </a:solidFill>
              <a:latin typeface="Golos Text Medium"/>
              <a:ea typeface="Golos Text Medium"/>
              <a:cs typeface="Golos Text Medium"/>
              <a:sym typeface="Golos Text Medium"/>
            </a:endParaRPr>
          </a:p>
        </p:txBody>
      </p:sp>
      <p:cxnSp>
        <p:nvCxnSpPr>
          <p:cNvPr id="14" name="Straight Arrow Connector 13">
            <a:extLst>
              <a:ext uri="{FF2B5EF4-FFF2-40B4-BE49-F238E27FC236}">
                <a16:creationId xmlns:a16="http://schemas.microsoft.com/office/drawing/2014/main" id="{705F010D-4104-010D-57BF-2AE43925848C}"/>
              </a:ext>
            </a:extLst>
          </p:cNvPr>
          <p:cNvCxnSpPr>
            <a:cxnSpLocks/>
          </p:cNvCxnSpPr>
          <p:nvPr/>
        </p:nvCxnSpPr>
        <p:spPr>
          <a:xfrm flipH="1">
            <a:off x="5746281" y="2024961"/>
            <a:ext cx="2307262" cy="3621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6718B5B1-DC4D-A3A0-DD0F-3D54284388DF}"/>
              </a:ext>
            </a:extLst>
          </p:cNvPr>
          <p:cNvSpPr txBox="1"/>
          <p:nvPr/>
        </p:nvSpPr>
        <p:spPr>
          <a:xfrm>
            <a:off x="8128533" y="395118"/>
            <a:ext cx="1313848" cy="261610"/>
          </a:xfrm>
          <a:prstGeom prst="rect">
            <a:avLst/>
          </a:prstGeom>
          <a:noFill/>
        </p:spPr>
        <p:txBody>
          <a:bodyPr wrap="square">
            <a:spAutoFit/>
          </a:bodyPr>
          <a:lstStyle/>
          <a:p>
            <a:pPr marL="0" lvl="0" indent="0" algn="l" rtl="0">
              <a:spcBef>
                <a:spcPts val="0"/>
              </a:spcBef>
              <a:spcAft>
                <a:spcPts val="0"/>
              </a:spcAft>
              <a:buNone/>
            </a:pPr>
            <a:r>
              <a:rPr lang="en-US" sz="1100" dirty="0">
                <a:solidFill>
                  <a:schemeClr val="accent3"/>
                </a:solidFill>
                <a:latin typeface="Golos Text Medium"/>
                <a:ea typeface="Golos Text Medium"/>
                <a:cs typeface="Golos Text Medium"/>
                <a:sym typeface="Golos Text Medium"/>
              </a:rPr>
              <a:t>Notes</a:t>
            </a:r>
          </a:p>
        </p:txBody>
      </p:sp>
      <p:cxnSp>
        <p:nvCxnSpPr>
          <p:cNvPr id="17" name="Straight Arrow Connector 16">
            <a:extLst>
              <a:ext uri="{FF2B5EF4-FFF2-40B4-BE49-F238E27FC236}">
                <a16:creationId xmlns:a16="http://schemas.microsoft.com/office/drawing/2014/main" id="{C112116C-5CDC-20ED-C8A2-03166E419677}"/>
              </a:ext>
            </a:extLst>
          </p:cNvPr>
          <p:cNvCxnSpPr>
            <a:cxnSpLocks/>
            <a:stCxn id="16" idx="1"/>
          </p:cNvCxnSpPr>
          <p:nvPr/>
        </p:nvCxnSpPr>
        <p:spPr>
          <a:xfrm flipH="1">
            <a:off x="6558799" y="525923"/>
            <a:ext cx="1569734" cy="734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21705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pic>
        <p:nvPicPr>
          <p:cNvPr id="7" name="Picture 6" descr="A picture containing symbol, graphics, clipart, art&#10;&#10;Description automatically generated">
            <a:extLst>
              <a:ext uri="{FF2B5EF4-FFF2-40B4-BE49-F238E27FC236}">
                <a16:creationId xmlns:a16="http://schemas.microsoft.com/office/drawing/2014/main" id="{F28CEBA6-9CD1-4091-9D25-C50BB6010984}"/>
              </a:ext>
            </a:extLst>
          </p:cNvPr>
          <p:cNvPicPr>
            <a:picLocks noChangeAspect="1"/>
          </p:cNvPicPr>
          <p:nvPr/>
        </p:nvPicPr>
        <p:blipFill>
          <a:blip r:embed="rId3"/>
          <a:stretch>
            <a:fillRect/>
          </a:stretch>
        </p:blipFill>
        <p:spPr>
          <a:xfrm>
            <a:off x="2902688" y="551563"/>
            <a:ext cx="3338623" cy="3338623"/>
          </a:xfrm>
          <a:prstGeom prst="rect">
            <a:avLst/>
          </a:prstGeom>
        </p:spPr>
      </p:pic>
      <p:sp>
        <p:nvSpPr>
          <p:cNvPr id="8" name="TextBox 7">
            <a:extLst>
              <a:ext uri="{FF2B5EF4-FFF2-40B4-BE49-F238E27FC236}">
                <a16:creationId xmlns:a16="http://schemas.microsoft.com/office/drawing/2014/main" id="{CAE996A8-4CE3-8A8C-9A66-9B2218648C4D}"/>
              </a:ext>
            </a:extLst>
          </p:cNvPr>
          <p:cNvSpPr txBox="1"/>
          <p:nvPr/>
        </p:nvSpPr>
        <p:spPr>
          <a:xfrm>
            <a:off x="3317357" y="3973916"/>
            <a:ext cx="2509284" cy="769441"/>
          </a:xfrm>
          <a:prstGeom prst="rect">
            <a:avLst/>
          </a:prstGeom>
          <a:noFill/>
        </p:spPr>
        <p:txBody>
          <a:bodyPr wrap="square" rtlCol="0">
            <a:spAutoFit/>
          </a:bodyPr>
          <a:lstStyle/>
          <a:p>
            <a:r>
              <a:rPr lang="en-US" sz="4400" b="1" dirty="0">
                <a:solidFill>
                  <a:schemeClr val="bg1">
                    <a:lumMod val="50000"/>
                  </a:schemeClr>
                </a:solidFill>
                <a:latin typeface="Golos Text Medium"/>
              </a:rPr>
              <a:t>Clinitrack</a:t>
            </a:r>
          </a:p>
        </p:txBody>
      </p:sp>
    </p:spTree>
    <p:extLst>
      <p:ext uri="{BB962C8B-B14F-4D97-AF65-F5344CB8AC3E}">
        <p14:creationId xmlns:p14="http://schemas.microsoft.com/office/powerpoint/2010/main" val="162435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715100" y="154720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85" name="Google Shape;185;p22"/>
          <p:cNvSpPr txBox="1">
            <a:spLocks noGrp="1"/>
          </p:cNvSpPr>
          <p:nvPr>
            <p:ph type="subTitle" idx="1"/>
          </p:nvPr>
        </p:nvSpPr>
        <p:spPr>
          <a:xfrm>
            <a:off x="2050814" y="1547208"/>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Problem Discussion</a:t>
            </a:r>
          </a:p>
        </p:txBody>
      </p:sp>
      <p:sp>
        <p:nvSpPr>
          <p:cNvPr id="186" name="Google Shape;186;p22"/>
          <p:cNvSpPr txBox="1">
            <a:spLocks noGrp="1"/>
          </p:cNvSpPr>
          <p:nvPr>
            <p:ph type="title" idx="2"/>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cxnSp>
        <p:nvCxnSpPr>
          <p:cNvPr id="187" name="Google Shape;187;p22"/>
          <p:cNvCxnSpPr/>
          <p:nvPr/>
        </p:nvCxnSpPr>
        <p:spPr>
          <a:xfrm>
            <a:off x="1259000" y="1788550"/>
            <a:ext cx="552600" cy="0"/>
          </a:xfrm>
          <a:prstGeom prst="straightConnector1">
            <a:avLst/>
          </a:prstGeom>
          <a:noFill/>
          <a:ln w="19050" cap="flat" cmpd="sng">
            <a:solidFill>
              <a:schemeClr val="dk1"/>
            </a:solidFill>
            <a:prstDash val="solid"/>
            <a:round/>
            <a:headEnd type="none" w="med" len="med"/>
            <a:tailEnd type="stealth" w="med" len="med"/>
          </a:ln>
        </p:spPr>
      </p:cxnSp>
      <p:sp>
        <p:nvSpPr>
          <p:cNvPr id="188" name="Google Shape;188;p22"/>
          <p:cNvSpPr txBox="1">
            <a:spLocks noGrp="1"/>
          </p:cNvSpPr>
          <p:nvPr>
            <p:ph type="title" idx="3"/>
          </p:nvPr>
        </p:nvSpPr>
        <p:spPr>
          <a:xfrm>
            <a:off x="715100" y="222490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89" name="Google Shape;189;p22"/>
          <p:cNvSpPr txBox="1">
            <a:spLocks noGrp="1"/>
          </p:cNvSpPr>
          <p:nvPr>
            <p:ph type="subTitle" idx="4"/>
          </p:nvPr>
        </p:nvSpPr>
        <p:spPr>
          <a:xfrm>
            <a:off x="2050600" y="2894679"/>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UML</a:t>
            </a:r>
            <a:endParaRPr dirty="0"/>
          </a:p>
        </p:txBody>
      </p:sp>
      <p:sp>
        <p:nvSpPr>
          <p:cNvPr id="190" name="Google Shape;190;p22"/>
          <p:cNvSpPr txBox="1">
            <a:spLocks noGrp="1"/>
          </p:cNvSpPr>
          <p:nvPr>
            <p:ph type="title" idx="5"/>
          </p:nvPr>
        </p:nvSpPr>
        <p:spPr>
          <a:xfrm>
            <a:off x="715100" y="290260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91" name="Google Shape;191;p22"/>
          <p:cNvSpPr txBox="1">
            <a:spLocks noGrp="1"/>
          </p:cNvSpPr>
          <p:nvPr>
            <p:ph type="subTitle" idx="6"/>
          </p:nvPr>
        </p:nvSpPr>
        <p:spPr>
          <a:xfrm>
            <a:off x="2050600" y="2248821"/>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What is Clinitrack?</a:t>
            </a:r>
            <a:endParaRPr dirty="0"/>
          </a:p>
        </p:txBody>
      </p:sp>
      <p:sp>
        <p:nvSpPr>
          <p:cNvPr id="192" name="Google Shape;192;p22"/>
          <p:cNvSpPr txBox="1">
            <a:spLocks noGrp="1"/>
          </p:cNvSpPr>
          <p:nvPr>
            <p:ph type="title" idx="7"/>
          </p:nvPr>
        </p:nvSpPr>
        <p:spPr>
          <a:xfrm>
            <a:off x="715100" y="358030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93" name="Google Shape;193;p22"/>
          <p:cNvSpPr txBox="1">
            <a:spLocks noGrp="1"/>
          </p:cNvSpPr>
          <p:nvPr>
            <p:ph type="subTitle" idx="8"/>
          </p:nvPr>
        </p:nvSpPr>
        <p:spPr>
          <a:xfrm>
            <a:off x="2050814" y="3580308"/>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Functionalities</a:t>
            </a:r>
            <a:endParaRPr dirty="0"/>
          </a:p>
        </p:txBody>
      </p:sp>
      <p:cxnSp>
        <p:nvCxnSpPr>
          <p:cNvPr id="194" name="Google Shape;194;p22"/>
          <p:cNvCxnSpPr/>
          <p:nvPr/>
        </p:nvCxnSpPr>
        <p:spPr>
          <a:xfrm>
            <a:off x="1259000" y="2466050"/>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195" name="Google Shape;195;p22"/>
          <p:cNvCxnSpPr/>
          <p:nvPr/>
        </p:nvCxnSpPr>
        <p:spPr>
          <a:xfrm>
            <a:off x="1259000" y="3143550"/>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196" name="Google Shape;196;p22"/>
          <p:cNvCxnSpPr/>
          <p:nvPr/>
        </p:nvCxnSpPr>
        <p:spPr>
          <a:xfrm>
            <a:off x="1259000" y="3821050"/>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9"/>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Discussion</a:t>
            </a:r>
            <a:endParaRPr dirty="0"/>
          </a:p>
        </p:txBody>
      </p:sp>
      <p:sp>
        <p:nvSpPr>
          <p:cNvPr id="470" name="Google Shape;470;p29"/>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cxnSp>
        <p:nvCxnSpPr>
          <p:cNvPr id="471" name="Google Shape;471;p29"/>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472" name="Google Shape;472;p29"/>
          <p:cNvSpPr/>
          <p:nvPr/>
        </p:nvSpPr>
        <p:spPr>
          <a:xfrm>
            <a:off x="7985199" y="4242500"/>
            <a:ext cx="531479"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(CL)</a:t>
            </a:r>
            <a:endParaRPr sz="1200" b="1" dirty="0">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6" name="TextBox 5">
            <a:extLst>
              <a:ext uri="{FF2B5EF4-FFF2-40B4-BE49-F238E27FC236}">
                <a16:creationId xmlns:a16="http://schemas.microsoft.com/office/drawing/2014/main" id="{FB50F5FF-600B-C898-8107-DB3AE143E9C2}"/>
              </a:ext>
            </a:extLst>
          </p:cNvPr>
          <p:cNvSpPr txBox="1"/>
          <p:nvPr/>
        </p:nvSpPr>
        <p:spPr>
          <a:xfrm>
            <a:off x="988828" y="1276847"/>
            <a:ext cx="7166343" cy="2554545"/>
          </a:xfrm>
          <a:prstGeom prst="rect">
            <a:avLst/>
          </a:prstGeom>
          <a:noFill/>
        </p:spPr>
        <p:txBody>
          <a:bodyPr wrap="square" rtlCol="0">
            <a:spAutoFit/>
          </a:bodyPr>
          <a:lstStyle/>
          <a:p>
            <a:pPr algn="just"/>
            <a:r>
              <a:rPr lang="en-US" sz="2000" dirty="0">
                <a:latin typeface="Golos Text Medium"/>
              </a:rPr>
              <a:t>The healthcare sector in Philippine barangays faces challenges in maintaining accurate immunization records for children due to the lack of a comprehensive digital health system. Digital solutions can improve health service delivery and timely vaccination tracking, benefiting children in underserved areas. Implementing a digital immunization record system at the barangay level can effectively manage and monitor child immunization data, leading to better child health 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810793" y="1773450"/>
            <a:ext cx="7713900" cy="1835700"/>
          </a:xfrm>
          <a:prstGeom prst="rect">
            <a:avLst/>
          </a:prstGeom>
        </p:spPr>
        <p:txBody>
          <a:bodyPr spcFirstLastPara="1" wrap="square" lIns="91425" tIns="91425" rIns="91425" bIns="91425" anchor="t" anchorCtr="0">
            <a:noAutofit/>
          </a:bodyPr>
          <a:lstStyle/>
          <a:p>
            <a:r>
              <a:rPr lang="en-US" dirty="0"/>
              <a:t>What is Clinitrack?</a:t>
            </a:r>
            <a:br>
              <a:rPr lang="en-US" dirty="0"/>
            </a:br>
            <a:endParaRPr dirty="0"/>
          </a:p>
        </p:txBody>
      </p:sp>
      <p:sp>
        <p:nvSpPr>
          <p:cNvPr id="202" name="Google Shape;202;p23"/>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203" name="Google Shape;203;p23"/>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204" name="Google Shape;204;p23"/>
          <p:cNvSpPr/>
          <p:nvPr/>
        </p:nvSpPr>
        <p:spPr>
          <a:xfrm>
            <a:off x="7985199" y="4242500"/>
            <a:ext cx="539493"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(CL)</a:t>
            </a:r>
            <a:endParaRPr sz="1200" b="1" dirty="0">
              <a:solidFill>
                <a:schemeClr val="accent4"/>
              </a:solidFill>
            </a:endParaRPr>
          </a:p>
        </p:txBody>
      </p:sp>
      <p:pic>
        <p:nvPicPr>
          <p:cNvPr id="3" name="Picture 2" descr="A picture containing symbol, graphics, clipart, art&#10;&#10;Description automatically generated">
            <a:extLst>
              <a:ext uri="{FF2B5EF4-FFF2-40B4-BE49-F238E27FC236}">
                <a16:creationId xmlns:a16="http://schemas.microsoft.com/office/drawing/2014/main" id="{A27A8049-AA32-5A0C-04AB-2F70C2C53260}"/>
              </a:ext>
            </a:extLst>
          </p:cNvPr>
          <p:cNvPicPr>
            <a:picLocks noChangeAspect="1"/>
          </p:cNvPicPr>
          <p:nvPr/>
        </p:nvPicPr>
        <p:blipFill>
          <a:blip r:embed="rId3"/>
          <a:stretch>
            <a:fillRect/>
          </a:stretch>
        </p:blipFill>
        <p:spPr>
          <a:xfrm>
            <a:off x="5842206" y="1642200"/>
            <a:ext cx="1334100" cy="1334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438556" y="797894"/>
            <a:ext cx="4837407" cy="333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dirty="0">
                <a:solidFill>
                  <a:schemeClr val="bg1">
                    <a:lumMod val="75000"/>
                  </a:schemeClr>
                </a:solidFill>
              </a:rPr>
              <a:t>(</a:t>
            </a:r>
            <a:r>
              <a:rPr lang="en" sz="1800" dirty="0">
                <a:solidFill>
                  <a:schemeClr val="accent3">
                    <a:lumMod val="50000"/>
                  </a:schemeClr>
                </a:solidFill>
              </a:rPr>
              <a:t>CT</a:t>
            </a:r>
            <a:r>
              <a:rPr lang="en" sz="1800" dirty="0">
                <a:solidFill>
                  <a:schemeClr val="bg1">
                    <a:lumMod val="75000"/>
                  </a:schemeClr>
                </a:solidFill>
              </a:rPr>
              <a:t>) =</a:t>
            </a:r>
            <a:br>
              <a:rPr lang="en" sz="1800" dirty="0">
                <a:solidFill>
                  <a:schemeClr val="bg1">
                    <a:lumMod val="75000"/>
                  </a:schemeClr>
                </a:solidFill>
              </a:rPr>
            </a:br>
            <a:br>
              <a:rPr lang="en" sz="1800" dirty="0">
                <a:solidFill>
                  <a:schemeClr val="bg1">
                    <a:lumMod val="75000"/>
                  </a:schemeClr>
                </a:solidFill>
              </a:rPr>
            </a:br>
            <a:r>
              <a:rPr lang="en-US" sz="1600" b="0" i="0" u="none" strike="noStrike" dirty="0">
                <a:solidFill>
                  <a:schemeClr val="bg1">
                    <a:lumMod val="75000"/>
                  </a:schemeClr>
                </a:solidFill>
                <a:effectLst/>
              </a:rPr>
              <a:t>Clinitrack is a system that simplifies child registration and records vaccine usage in barangays. It streamlines the registration process, maintains accurate vaccine records, and ensures timely immunizations. Improve healthcare management for children in your community with an efficient and secure system.</a:t>
            </a:r>
            <a:endParaRPr sz="1800" dirty="0">
              <a:solidFill>
                <a:schemeClr val="bg1">
                  <a:lumMod val="75000"/>
                </a:schemeClr>
              </a:solidFill>
            </a:endParaRPr>
          </a:p>
        </p:txBody>
      </p:sp>
      <p:grpSp>
        <p:nvGrpSpPr>
          <p:cNvPr id="210" name="Google Shape;210;p24"/>
          <p:cNvGrpSpPr/>
          <p:nvPr/>
        </p:nvGrpSpPr>
        <p:grpSpPr>
          <a:xfrm flipH="1">
            <a:off x="5932613" y="914389"/>
            <a:ext cx="3706695" cy="2550084"/>
            <a:chOff x="4388650" y="2224200"/>
            <a:chExt cx="1707525" cy="1174775"/>
          </a:xfrm>
        </p:grpSpPr>
        <p:sp>
          <p:nvSpPr>
            <p:cNvPr id="211" name="Google Shape;211;p24"/>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4"/>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4"/>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6" name="Google Shape;276;p24"/>
          <p:cNvCxnSpPr/>
          <p:nvPr/>
        </p:nvCxnSpPr>
        <p:spPr>
          <a:xfrm>
            <a:off x="5380025" y="3366125"/>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6"/>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UML</a:t>
            </a:r>
            <a:endParaRPr dirty="0"/>
          </a:p>
        </p:txBody>
      </p:sp>
      <p:sp>
        <p:nvSpPr>
          <p:cNvPr id="446" name="Google Shape;446;p26"/>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447" name="Google Shape;447;p26"/>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448" name="Google Shape;448;p26"/>
          <p:cNvSpPr/>
          <p:nvPr/>
        </p:nvSpPr>
        <p:spPr>
          <a:xfrm>
            <a:off x="7985199" y="4242500"/>
            <a:ext cx="574009"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(CL)</a:t>
            </a:r>
            <a:endParaRPr sz="1200" b="1" dirty="0">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 name="Google Shape;445;p26">
            <a:extLst>
              <a:ext uri="{FF2B5EF4-FFF2-40B4-BE49-F238E27FC236}">
                <a16:creationId xmlns:a16="http://schemas.microsoft.com/office/drawing/2014/main" id="{86D61D27-5B43-834A-14E2-E1C8A2116162}"/>
              </a:ext>
            </a:extLst>
          </p:cNvPr>
          <p:cNvSpPr txBox="1">
            <a:spLocks noGrp="1"/>
          </p:cNvSpPr>
          <p:nvPr>
            <p:ph type="title"/>
          </p:nvPr>
        </p:nvSpPr>
        <p:spPr>
          <a:xfrm>
            <a:off x="327643" y="2019715"/>
            <a:ext cx="2059097" cy="11040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a:t>UML</a:t>
            </a:r>
            <a:endParaRPr sz="4800" dirty="0"/>
          </a:p>
        </p:txBody>
      </p:sp>
      <p:pic>
        <p:nvPicPr>
          <p:cNvPr id="7" name="Picture 6">
            <a:extLst>
              <a:ext uri="{FF2B5EF4-FFF2-40B4-BE49-F238E27FC236}">
                <a16:creationId xmlns:a16="http://schemas.microsoft.com/office/drawing/2014/main" id="{79C12F09-8865-CA88-591D-472AB3B3300A}"/>
              </a:ext>
            </a:extLst>
          </p:cNvPr>
          <p:cNvPicPr>
            <a:picLocks noChangeAspect="1"/>
          </p:cNvPicPr>
          <p:nvPr/>
        </p:nvPicPr>
        <p:blipFill>
          <a:blip r:embed="rId3"/>
          <a:stretch>
            <a:fillRect/>
          </a:stretch>
        </p:blipFill>
        <p:spPr>
          <a:xfrm>
            <a:off x="2841057" y="0"/>
            <a:ext cx="3461885" cy="5143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pic>
        <p:nvPicPr>
          <p:cNvPr id="3" name="Picture 2">
            <a:extLst>
              <a:ext uri="{FF2B5EF4-FFF2-40B4-BE49-F238E27FC236}">
                <a16:creationId xmlns:a16="http://schemas.microsoft.com/office/drawing/2014/main" id="{FFA5CBCA-C14B-F1B9-B2AB-FE2D06940A83}"/>
              </a:ext>
            </a:extLst>
          </p:cNvPr>
          <p:cNvPicPr>
            <a:picLocks noChangeAspect="1"/>
          </p:cNvPicPr>
          <p:nvPr/>
        </p:nvPicPr>
        <p:blipFill>
          <a:blip r:embed="rId3"/>
          <a:stretch>
            <a:fillRect/>
          </a:stretch>
        </p:blipFill>
        <p:spPr>
          <a:xfrm>
            <a:off x="1516781" y="0"/>
            <a:ext cx="6110437" cy="9078589"/>
          </a:xfrm>
          <a:prstGeom prst="rect">
            <a:avLst/>
          </a:prstGeom>
        </p:spPr>
      </p:pic>
    </p:spTree>
    <p:extLst>
      <p:ext uri="{BB962C8B-B14F-4D97-AF65-F5344CB8AC3E}">
        <p14:creationId xmlns:p14="http://schemas.microsoft.com/office/powerpoint/2010/main" val="22083877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Artificial Intelligence by Slidesgo">
  <a:themeElements>
    <a:clrScheme name="Simple Light">
      <a:dk1>
        <a:srgbClr val="333746"/>
      </a:dk1>
      <a:lt1>
        <a:srgbClr val="5B627D"/>
      </a:lt1>
      <a:dk2>
        <a:srgbClr val="C8D3F4"/>
      </a:dk2>
      <a:lt2>
        <a:srgbClr val="E6E9F8"/>
      </a:lt2>
      <a:accent1>
        <a:srgbClr val="6D6AF7"/>
      </a:accent1>
      <a:accent2>
        <a:srgbClr val="EDBBD8"/>
      </a:accent2>
      <a:accent3>
        <a:srgbClr val="E67CB9"/>
      </a:accent3>
      <a:accent4>
        <a:srgbClr val="FFFFFF"/>
      </a:accent4>
      <a:accent5>
        <a:srgbClr val="FFFFFF"/>
      </a:accent5>
      <a:accent6>
        <a:srgbClr val="FFFFFF"/>
      </a:accent6>
      <a:hlink>
        <a:srgbClr val="3337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518</Words>
  <Application>Microsoft Office PowerPoint</Application>
  <PresentationFormat>On-screen Show (16:9)</PresentationFormat>
  <Paragraphs>57</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Bebas Neue</vt:lpstr>
      <vt:lpstr>Golos Text</vt:lpstr>
      <vt:lpstr>Golos Text Medium</vt:lpstr>
      <vt:lpstr>Söhne</vt:lpstr>
      <vt:lpstr>Artificial Intelligence by Slidesgo</vt:lpstr>
      <vt:lpstr>"Barangay Child Immunization Monitoring System: A Digital Solution for Enhanced Immunization Record Management in Philippine Communities"</vt:lpstr>
      <vt:lpstr>01</vt:lpstr>
      <vt:lpstr>Problem Discussion</vt:lpstr>
      <vt:lpstr>PowerPoint Presentation</vt:lpstr>
      <vt:lpstr>What is Clinitrack? </vt:lpstr>
      <vt:lpstr>(CT) =  Clinitrack is a system that simplifies child registration and records vaccine usage in barangays. It streamlines the registration process, maintains accurate vaccine records, and ensures timely immunizations. Improve healthcare management for children in your community with an efficient and secure system.</vt:lpstr>
      <vt:lpstr>UML</vt:lpstr>
      <vt:lpstr>UML</vt:lpstr>
      <vt:lpstr>PowerPoint Presentation</vt:lpstr>
      <vt:lpstr>PowerPoint Presentation</vt:lpstr>
      <vt:lpstr>Functionalities</vt:lpstr>
      <vt:lpstr>Functionalities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"Barangay Child Immunization Monitoring System: A Digital Solution for Enhanced Immaunization Record Management in Philippine Communities"</dc:title>
  <cp:lastModifiedBy>GIANNE BACAY</cp:lastModifiedBy>
  <cp:revision>12</cp:revision>
  <dcterms:modified xsi:type="dcterms:W3CDTF">2023-05-30T06:36:12Z</dcterms:modified>
</cp:coreProperties>
</file>