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82" r:id="rId5"/>
    <p:sldId id="279" r:id="rId6"/>
    <p:sldId id="281" r:id="rId7"/>
    <p:sldId id="280" r:id="rId8"/>
    <p:sldId id="260" r:id="rId9"/>
    <p:sldId id="284" r:id="rId10"/>
    <p:sldId id="259" r:id="rId11"/>
    <p:sldId id="286" r:id="rId12"/>
    <p:sldId id="287" r:id="rId13"/>
    <p:sldId id="288" r:id="rId14"/>
    <p:sldId id="285" r:id="rId15"/>
    <p:sldId id="277" r:id="rId16"/>
    <p:sldId id="261" r:id="rId17"/>
    <p:sldId id="276" r:id="rId18"/>
    <p:sldId id="289" r:id="rId19"/>
    <p:sldId id="264" r:id="rId20"/>
    <p:sldId id="291" r:id="rId21"/>
    <p:sldId id="292" r:id="rId22"/>
    <p:sldId id="293" r:id="rId23"/>
    <p:sldId id="294" r:id="rId24"/>
    <p:sldId id="263" r:id="rId25"/>
    <p:sldId id="290" r:id="rId26"/>
    <p:sldId id="268" r:id="rId27"/>
    <p:sldId id="298" r:id="rId28"/>
    <p:sldId id="266" r:id="rId29"/>
    <p:sldId id="295" r:id="rId30"/>
    <p:sldId id="296" r:id="rId31"/>
    <p:sldId id="265" r:id="rId32"/>
    <p:sldId id="297" r:id="rId33"/>
    <p:sldId id="269" r:id="rId34"/>
    <p:sldId id="271" r:id="rId35"/>
    <p:sldId id="27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5" autoAdjust="0"/>
    <p:restoredTop sz="86402" autoAdjust="0"/>
  </p:normalViewPr>
  <p:slideViewPr>
    <p:cSldViewPr>
      <p:cViewPr varScale="1">
        <p:scale>
          <a:sx n="76" d="100"/>
          <a:sy n="76" d="100"/>
        </p:scale>
        <p:origin x="-166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07C65-6C3E-4DBA-90B3-18BD3FE593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64951BF-7239-4891-82CC-9C3D17647ACF}">
      <dgm:prSet/>
      <dgm:spPr/>
      <dgm:t>
        <a:bodyPr/>
        <a:lstStyle/>
        <a:p>
          <a:pPr rtl="0"/>
          <a:r>
            <a:rPr lang="ru-RU" dirty="0" smtClean="0"/>
            <a:t>Главная ERP</a:t>
          </a:r>
          <a:endParaRPr lang="ru-RU" dirty="0"/>
        </a:p>
      </dgm:t>
    </dgm:pt>
    <dgm:pt modelId="{32AC0C5A-8FAD-432A-836B-51DCEDD1BB90}" type="parTrans" cxnId="{6842F779-7617-48E1-BD3F-0F3076BAEF2A}">
      <dgm:prSet/>
      <dgm:spPr/>
      <dgm:t>
        <a:bodyPr/>
        <a:lstStyle/>
        <a:p>
          <a:endParaRPr lang="ru-RU"/>
        </a:p>
      </dgm:t>
    </dgm:pt>
    <dgm:pt modelId="{E95F9CEB-BFAE-4E15-B3CE-CDAB1313CD7B}" type="sibTrans" cxnId="{6842F779-7617-48E1-BD3F-0F3076BAEF2A}">
      <dgm:prSet/>
      <dgm:spPr/>
      <dgm:t>
        <a:bodyPr/>
        <a:lstStyle/>
        <a:p>
          <a:endParaRPr lang="ru-RU"/>
        </a:p>
      </dgm:t>
    </dgm:pt>
    <dgm:pt modelId="{5C2E4FAC-B3B3-4004-B222-720EB4174EF4}">
      <dgm:prSet/>
      <dgm:spPr/>
      <dgm:t>
        <a:bodyPr/>
        <a:lstStyle/>
        <a:p>
          <a:pPr rtl="0"/>
          <a:r>
            <a:rPr lang="en-US" dirty="0" smtClean="0"/>
            <a:t>Legacy system</a:t>
          </a:r>
          <a:endParaRPr lang="ru-RU" dirty="0"/>
        </a:p>
      </dgm:t>
    </dgm:pt>
    <dgm:pt modelId="{D261593C-4CF9-46C0-8287-093908CFEBE4}" type="parTrans" cxnId="{DFEA6C2D-C69E-4EA3-9D75-CFD7AC756E01}">
      <dgm:prSet/>
      <dgm:spPr/>
      <dgm:t>
        <a:bodyPr/>
        <a:lstStyle/>
        <a:p>
          <a:endParaRPr lang="ru-RU"/>
        </a:p>
      </dgm:t>
    </dgm:pt>
    <dgm:pt modelId="{6CC028ED-F616-437B-A381-3B8523BC4B7E}" type="sibTrans" cxnId="{DFEA6C2D-C69E-4EA3-9D75-CFD7AC756E01}">
      <dgm:prSet/>
      <dgm:spPr/>
      <dgm:t>
        <a:bodyPr/>
        <a:lstStyle/>
        <a:p>
          <a:endParaRPr lang="ru-RU"/>
        </a:p>
      </dgm:t>
    </dgm:pt>
    <dgm:pt modelId="{FA3176A8-9044-44CE-A873-F6EFF51E0BA1}">
      <dgm:prSet/>
      <dgm:spPr/>
      <dgm:t>
        <a:bodyPr/>
        <a:lstStyle/>
        <a:p>
          <a:pPr rtl="0"/>
          <a:r>
            <a:rPr lang="ru-RU" dirty="0" smtClean="0"/>
            <a:t>Наш сайт</a:t>
          </a:r>
          <a:endParaRPr lang="ru-RU" dirty="0"/>
        </a:p>
      </dgm:t>
    </dgm:pt>
    <dgm:pt modelId="{4CD8441F-7831-4914-A911-62A7D23818E9}" type="parTrans" cxnId="{D19E9846-FE75-4624-A7B1-187AB7EB8540}">
      <dgm:prSet/>
      <dgm:spPr/>
      <dgm:t>
        <a:bodyPr/>
        <a:lstStyle/>
        <a:p>
          <a:endParaRPr lang="ru-RU"/>
        </a:p>
      </dgm:t>
    </dgm:pt>
    <dgm:pt modelId="{A97D4B62-533D-4C03-898C-C62B093AAE15}" type="sibTrans" cxnId="{D19E9846-FE75-4624-A7B1-187AB7EB8540}">
      <dgm:prSet/>
      <dgm:spPr/>
      <dgm:t>
        <a:bodyPr/>
        <a:lstStyle/>
        <a:p>
          <a:endParaRPr lang="ru-RU"/>
        </a:p>
      </dgm:t>
    </dgm:pt>
    <dgm:pt modelId="{1406C1D6-0693-4AF5-804A-9DE5FFC4A27C}">
      <dgm:prSet/>
      <dgm:spPr/>
      <dgm:t>
        <a:bodyPr/>
        <a:lstStyle/>
        <a:p>
          <a:pPr rtl="0"/>
          <a:r>
            <a:rPr lang="ru-RU" dirty="0" smtClean="0"/>
            <a:t>1C и финансы</a:t>
          </a:r>
          <a:endParaRPr lang="ru-RU" dirty="0"/>
        </a:p>
      </dgm:t>
    </dgm:pt>
    <dgm:pt modelId="{2D3157FE-5D55-44A2-9662-D627032FF1F4}" type="parTrans" cxnId="{3350B928-EDE8-469D-81DB-5DEFFC69D812}">
      <dgm:prSet/>
      <dgm:spPr/>
      <dgm:t>
        <a:bodyPr/>
        <a:lstStyle/>
        <a:p>
          <a:endParaRPr lang="ru-RU"/>
        </a:p>
      </dgm:t>
    </dgm:pt>
    <dgm:pt modelId="{5B1A12F1-4497-4A97-91C3-050602DCAC08}" type="sibTrans" cxnId="{3350B928-EDE8-469D-81DB-5DEFFC69D812}">
      <dgm:prSet/>
      <dgm:spPr/>
      <dgm:t>
        <a:bodyPr/>
        <a:lstStyle/>
        <a:p>
          <a:endParaRPr lang="ru-RU"/>
        </a:p>
      </dgm:t>
    </dgm:pt>
    <dgm:pt modelId="{641BA26E-89AC-46E5-98D6-43DC58B4F632}">
      <dgm:prSet/>
      <dgm:spPr/>
      <dgm:t>
        <a:bodyPr/>
        <a:lstStyle/>
        <a:p>
          <a:pPr rtl="0"/>
          <a:r>
            <a:rPr lang="ru-RU" dirty="0" err="1" smtClean="0"/>
            <a:t>Колл</a:t>
          </a:r>
          <a:r>
            <a:rPr lang="ru-RU" dirty="0" smtClean="0"/>
            <a:t>-центр (свой </a:t>
          </a:r>
          <a:r>
            <a:rPr lang="en-US" dirty="0" smtClean="0"/>
            <a:t>DWH</a:t>
          </a:r>
          <a:r>
            <a:rPr lang="ru-RU" dirty="0" smtClean="0"/>
            <a:t>)</a:t>
          </a:r>
          <a:endParaRPr lang="ru-RU" dirty="0"/>
        </a:p>
      </dgm:t>
    </dgm:pt>
    <dgm:pt modelId="{9B6FC72D-EB00-45C5-96A8-DBF9A10C600A}" type="parTrans" cxnId="{E6E907E5-0DB4-410B-82F7-939743E129DF}">
      <dgm:prSet/>
      <dgm:spPr/>
      <dgm:t>
        <a:bodyPr/>
        <a:lstStyle/>
        <a:p>
          <a:endParaRPr lang="ru-RU"/>
        </a:p>
      </dgm:t>
    </dgm:pt>
    <dgm:pt modelId="{9B8A0707-2EB7-48BC-9285-F4D075CE65C8}" type="sibTrans" cxnId="{E6E907E5-0DB4-410B-82F7-939743E129DF}">
      <dgm:prSet/>
      <dgm:spPr/>
      <dgm:t>
        <a:bodyPr/>
        <a:lstStyle/>
        <a:p>
          <a:endParaRPr lang="ru-RU"/>
        </a:p>
      </dgm:t>
    </dgm:pt>
    <dgm:pt modelId="{25320FA6-F91F-4DA4-AD6F-BFB02EDA1325}">
      <dgm:prSet/>
      <dgm:spPr/>
      <dgm:t>
        <a:bodyPr/>
        <a:lstStyle/>
        <a:p>
          <a:pPr rtl="0"/>
          <a:r>
            <a:rPr lang="ru-RU" dirty="0" smtClean="0"/>
            <a:t>Важный партнёр</a:t>
          </a:r>
          <a:endParaRPr lang="ru-RU" dirty="0"/>
        </a:p>
      </dgm:t>
    </dgm:pt>
    <dgm:pt modelId="{BED323E7-D666-44AD-8523-F95B777D11B2}" type="parTrans" cxnId="{AE20308C-C59C-4C7D-A2CB-891EBD05CFF2}">
      <dgm:prSet/>
      <dgm:spPr/>
      <dgm:t>
        <a:bodyPr/>
        <a:lstStyle/>
        <a:p>
          <a:endParaRPr lang="ru-RU"/>
        </a:p>
      </dgm:t>
    </dgm:pt>
    <dgm:pt modelId="{89B45FCC-0302-4139-91BE-747BA3516407}" type="sibTrans" cxnId="{AE20308C-C59C-4C7D-A2CB-891EBD05CFF2}">
      <dgm:prSet/>
      <dgm:spPr/>
      <dgm:t>
        <a:bodyPr/>
        <a:lstStyle/>
        <a:p>
          <a:endParaRPr lang="ru-RU"/>
        </a:p>
      </dgm:t>
    </dgm:pt>
    <dgm:pt modelId="{FC85D8B4-EA1A-4EA6-A742-CB5AFEA7CD95}">
      <dgm:prSet/>
      <dgm:spPr/>
      <dgm:t>
        <a:bodyPr/>
        <a:lstStyle/>
        <a:p>
          <a:pPr rtl="0"/>
          <a:r>
            <a:rPr lang="ru-RU" dirty="0" smtClean="0"/>
            <a:t>Курсы валют</a:t>
          </a:r>
          <a:endParaRPr lang="ru-RU" dirty="0"/>
        </a:p>
      </dgm:t>
    </dgm:pt>
    <dgm:pt modelId="{D692DAB1-19D2-4EF7-952D-9B4CAA221D30}" type="parTrans" cxnId="{696C5E46-3228-4043-BEB8-86633E32AC8E}">
      <dgm:prSet/>
      <dgm:spPr/>
      <dgm:t>
        <a:bodyPr/>
        <a:lstStyle/>
        <a:p>
          <a:endParaRPr lang="ru-RU"/>
        </a:p>
      </dgm:t>
    </dgm:pt>
    <dgm:pt modelId="{B3A5C354-AA87-4891-91CC-C69F764EC5A6}" type="sibTrans" cxnId="{696C5E46-3228-4043-BEB8-86633E32AC8E}">
      <dgm:prSet/>
      <dgm:spPr/>
      <dgm:t>
        <a:bodyPr/>
        <a:lstStyle/>
        <a:p>
          <a:endParaRPr lang="ru-RU"/>
        </a:p>
      </dgm:t>
    </dgm:pt>
    <dgm:pt modelId="{C468BCF1-8B46-46DB-9DE5-1CE592D46AAF}" type="pres">
      <dgm:prSet presAssocID="{AC507C65-6C3E-4DBA-90B3-18BD3FE593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8B20E4-F0E5-461D-BE62-B8140D24A242}" type="pres">
      <dgm:prSet presAssocID="{864951BF-7239-4891-82CC-9C3D17647ACF}" presName="linNode" presStyleCnt="0"/>
      <dgm:spPr/>
    </dgm:pt>
    <dgm:pt modelId="{F01D7B45-8197-422E-87B9-5BF345192E85}" type="pres">
      <dgm:prSet presAssocID="{864951BF-7239-4891-82CC-9C3D17647ACF}" presName="parentText" presStyleLbl="node1" presStyleIdx="0" presStyleCnt="7" custLinFactNeighborX="-3471" custLinFactNeighborY="2778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FE087B-D4E2-4B0D-BD11-33755204474E}" type="pres">
      <dgm:prSet presAssocID="{E95F9CEB-BFAE-4E15-B3CE-CDAB1313CD7B}" presName="sp" presStyleCnt="0"/>
      <dgm:spPr/>
    </dgm:pt>
    <dgm:pt modelId="{F7D0C108-55FB-4FA1-A42A-B9448DE2EA09}" type="pres">
      <dgm:prSet presAssocID="{5C2E4FAC-B3B3-4004-B222-720EB4174EF4}" presName="linNode" presStyleCnt="0"/>
      <dgm:spPr/>
    </dgm:pt>
    <dgm:pt modelId="{B90118E2-43BA-46F6-A357-40ECF45A316F}" type="pres">
      <dgm:prSet presAssocID="{5C2E4FAC-B3B3-4004-B222-720EB4174EF4}" presName="parentText" presStyleLbl="node1" presStyleIdx="1" presStyleCnt="7" custLinFactY="31878" custLinFactNeighborX="-78818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C0895-1947-4E5C-A0F0-9123BFDA71F0}" type="pres">
      <dgm:prSet presAssocID="{6CC028ED-F616-437B-A381-3B8523BC4B7E}" presName="sp" presStyleCnt="0"/>
      <dgm:spPr/>
    </dgm:pt>
    <dgm:pt modelId="{A1E8AB03-E78C-4897-AECB-8C435CFA445B}" type="pres">
      <dgm:prSet presAssocID="{FA3176A8-9044-44CE-A873-F6EFF51E0BA1}" presName="linNode" presStyleCnt="0"/>
      <dgm:spPr/>
    </dgm:pt>
    <dgm:pt modelId="{46A0EF4D-A5F7-4046-A684-A4FDBD0238AE}" type="pres">
      <dgm:prSet presAssocID="{FA3176A8-9044-44CE-A873-F6EFF51E0BA1}" presName="parentText" presStyleLbl="node1" presStyleIdx="2" presStyleCnt="7" custLinFactY="31424" custLinFactNeighborX="-78818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A47001-1A35-449E-8974-E5816B3BBCC2}" type="pres">
      <dgm:prSet presAssocID="{A97D4B62-533D-4C03-898C-C62B093AAE15}" presName="sp" presStyleCnt="0"/>
      <dgm:spPr/>
    </dgm:pt>
    <dgm:pt modelId="{2BC92162-DFBB-448B-82C7-507BAC064DE0}" type="pres">
      <dgm:prSet presAssocID="{1406C1D6-0693-4AF5-804A-9DE5FFC4A27C}" presName="linNode" presStyleCnt="0"/>
      <dgm:spPr/>
    </dgm:pt>
    <dgm:pt modelId="{C607726E-FC36-4A0D-A04F-74879BEC3D29}" type="pres">
      <dgm:prSet presAssocID="{1406C1D6-0693-4AF5-804A-9DE5FFC4A27C}" presName="parentText" presStyleLbl="node1" presStyleIdx="3" presStyleCnt="7" custLinFactY="30970" custLinFactNeighborX="-78818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B04FC4-D283-4DF7-BF8B-21756F7A4809}" type="pres">
      <dgm:prSet presAssocID="{5B1A12F1-4497-4A97-91C3-050602DCAC08}" presName="sp" presStyleCnt="0"/>
      <dgm:spPr/>
    </dgm:pt>
    <dgm:pt modelId="{9BB725CF-CF8F-4D7D-9319-2F4D0E6044DA}" type="pres">
      <dgm:prSet presAssocID="{641BA26E-89AC-46E5-98D6-43DC58B4F632}" presName="linNode" presStyleCnt="0"/>
      <dgm:spPr/>
    </dgm:pt>
    <dgm:pt modelId="{80AA4EAE-19B2-46C0-B340-73870E5B7D26}" type="pres">
      <dgm:prSet presAssocID="{641BA26E-89AC-46E5-98D6-43DC58B4F632}" presName="parentText" presStyleLbl="node1" presStyleIdx="4" presStyleCnt="7" custLinFactY="30517" custLinFactNeighborX="-78818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D97A56-8AE8-4BFB-9856-98DCE24D3A5C}" type="pres">
      <dgm:prSet presAssocID="{9B8A0707-2EB7-48BC-9285-F4D075CE65C8}" presName="sp" presStyleCnt="0"/>
      <dgm:spPr/>
    </dgm:pt>
    <dgm:pt modelId="{0683F171-4581-4F1A-B5CF-AF973CBF8612}" type="pres">
      <dgm:prSet presAssocID="{25320FA6-F91F-4DA4-AD6F-BFB02EDA1325}" presName="linNode" presStyleCnt="0"/>
      <dgm:spPr/>
    </dgm:pt>
    <dgm:pt modelId="{C0A9EBDE-6502-482F-85BC-4C9FBEC03D76}" type="pres">
      <dgm:prSet presAssocID="{25320FA6-F91F-4DA4-AD6F-BFB02EDA1325}" presName="parentText" presStyleLbl="node1" presStyleIdx="5" presStyleCnt="7" custLinFactY="-100000" custLinFactNeighborX="74305" custLinFactNeighborY="-16489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F9BAA8-C56E-4136-9784-A94BE236FC33}" type="pres">
      <dgm:prSet presAssocID="{89B45FCC-0302-4139-91BE-747BA3516407}" presName="sp" presStyleCnt="0"/>
      <dgm:spPr/>
    </dgm:pt>
    <dgm:pt modelId="{67BDC860-098F-4D96-8FC9-21BD4E69895C}" type="pres">
      <dgm:prSet presAssocID="{FC85D8B4-EA1A-4EA6-A742-CB5AFEA7CD95}" presName="linNode" presStyleCnt="0"/>
      <dgm:spPr/>
    </dgm:pt>
    <dgm:pt modelId="{93172386-F5A8-4E2B-91E9-3CD0C6281437}" type="pres">
      <dgm:prSet presAssocID="{FC85D8B4-EA1A-4EA6-A742-CB5AFEA7CD95}" presName="parentText" presStyleLbl="node1" presStyleIdx="6" presStyleCnt="7" custLinFactY="-49181" custLinFactNeighborX="74305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DADD88-85C4-4DC5-AD46-436BA989CC12}" type="presOf" srcId="{864951BF-7239-4891-82CC-9C3D17647ACF}" destId="{F01D7B45-8197-422E-87B9-5BF345192E85}" srcOrd="0" destOrd="0" presId="urn:microsoft.com/office/officeart/2005/8/layout/vList5"/>
    <dgm:cxn modelId="{7793EF44-57A7-4A55-B045-9604FF38FFA5}" type="presOf" srcId="{AC507C65-6C3E-4DBA-90B3-18BD3FE593C5}" destId="{C468BCF1-8B46-46DB-9DE5-1CE592D46AAF}" srcOrd="0" destOrd="0" presId="urn:microsoft.com/office/officeart/2005/8/layout/vList5"/>
    <dgm:cxn modelId="{476ECA3D-17E5-466D-A224-37F682434B7E}" type="presOf" srcId="{1406C1D6-0693-4AF5-804A-9DE5FFC4A27C}" destId="{C607726E-FC36-4A0D-A04F-74879BEC3D29}" srcOrd="0" destOrd="0" presId="urn:microsoft.com/office/officeart/2005/8/layout/vList5"/>
    <dgm:cxn modelId="{E9F0A3CA-66B9-41D9-8C34-526E985C61FC}" type="presOf" srcId="{641BA26E-89AC-46E5-98D6-43DC58B4F632}" destId="{80AA4EAE-19B2-46C0-B340-73870E5B7D26}" srcOrd="0" destOrd="0" presId="urn:microsoft.com/office/officeart/2005/8/layout/vList5"/>
    <dgm:cxn modelId="{B37B2013-38D5-476D-B20F-1F31BDF1F824}" type="presOf" srcId="{FC85D8B4-EA1A-4EA6-A742-CB5AFEA7CD95}" destId="{93172386-F5A8-4E2B-91E9-3CD0C6281437}" srcOrd="0" destOrd="0" presId="urn:microsoft.com/office/officeart/2005/8/layout/vList5"/>
    <dgm:cxn modelId="{6842F779-7617-48E1-BD3F-0F3076BAEF2A}" srcId="{AC507C65-6C3E-4DBA-90B3-18BD3FE593C5}" destId="{864951BF-7239-4891-82CC-9C3D17647ACF}" srcOrd="0" destOrd="0" parTransId="{32AC0C5A-8FAD-432A-836B-51DCEDD1BB90}" sibTransId="{E95F9CEB-BFAE-4E15-B3CE-CDAB1313CD7B}"/>
    <dgm:cxn modelId="{1FFE4AF7-172B-4722-94B1-A9195629A3A5}" type="presOf" srcId="{FA3176A8-9044-44CE-A873-F6EFF51E0BA1}" destId="{46A0EF4D-A5F7-4046-A684-A4FDBD0238AE}" srcOrd="0" destOrd="0" presId="urn:microsoft.com/office/officeart/2005/8/layout/vList5"/>
    <dgm:cxn modelId="{3350B928-EDE8-469D-81DB-5DEFFC69D812}" srcId="{AC507C65-6C3E-4DBA-90B3-18BD3FE593C5}" destId="{1406C1D6-0693-4AF5-804A-9DE5FFC4A27C}" srcOrd="3" destOrd="0" parTransId="{2D3157FE-5D55-44A2-9662-D627032FF1F4}" sibTransId="{5B1A12F1-4497-4A97-91C3-050602DCAC08}"/>
    <dgm:cxn modelId="{DFEA6C2D-C69E-4EA3-9D75-CFD7AC756E01}" srcId="{AC507C65-6C3E-4DBA-90B3-18BD3FE593C5}" destId="{5C2E4FAC-B3B3-4004-B222-720EB4174EF4}" srcOrd="1" destOrd="0" parTransId="{D261593C-4CF9-46C0-8287-093908CFEBE4}" sibTransId="{6CC028ED-F616-437B-A381-3B8523BC4B7E}"/>
    <dgm:cxn modelId="{ED337962-3754-43B1-A711-0E270D2FE511}" type="presOf" srcId="{25320FA6-F91F-4DA4-AD6F-BFB02EDA1325}" destId="{C0A9EBDE-6502-482F-85BC-4C9FBEC03D76}" srcOrd="0" destOrd="0" presId="urn:microsoft.com/office/officeart/2005/8/layout/vList5"/>
    <dgm:cxn modelId="{806FC989-2F40-45AA-BFD2-EF8C2C3F420C}" type="presOf" srcId="{5C2E4FAC-B3B3-4004-B222-720EB4174EF4}" destId="{B90118E2-43BA-46F6-A357-40ECF45A316F}" srcOrd="0" destOrd="0" presId="urn:microsoft.com/office/officeart/2005/8/layout/vList5"/>
    <dgm:cxn modelId="{D19E9846-FE75-4624-A7B1-187AB7EB8540}" srcId="{AC507C65-6C3E-4DBA-90B3-18BD3FE593C5}" destId="{FA3176A8-9044-44CE-A873-F6EFF51E0BA1}" srcOrd="2" destOrd="0" parTransId="{4CD8441F-7831-4914-A911-62A7D23818E9}" sibTransId="{A97D4B62-533D-4C03-898C-C62B093AAE15}"/>
    <dgm:cxn modelId="{AE20308C-C59C-4C7D-A2CB-891EBD05CFF2}" srcId="{AC507C65-6C3E-4DBA-90B3-18BD3FE593C5}" destId="{25320FA6-F91F-4DA4-AD6F-BFB02EDA1325}" srcOrd="5" destOrd="0" parTransId="{BED323E7-D666-44AD-8523-F95B777D11B2}" sibTransId="{89B45FCC-0302-4139-91BE-747BA3516407}"/>
    <dgm:cxn modelId="{696C5E46-3228-4043-BEB8-86633E32AC8E}" srcId="{AC507C65-6C3E-4DBA-90B3-18BD3FE593C5}" destId="{FC85D8B4-EA1A-4EA6-A742-CB5AFEA7CD95}" srcOrd="6" destOrd="0" parTransId="{D692DAB1-19D2-4EF7-952D-9B4CAA221D30}" sibTransId="{B3A5C354-AA87-4891-91CC-C69F764EC5A6}"/>
    <dgm:cxn modelId="{E6E907E5-0DB4-410B-82F7-939743E129DF}" srcId="{AC507C65-6C3E-4DBA-90B3-18BD3FE593C5}" destId="{641BA26E-89AC-46E5-98D6-43DC58B4F632}" srcOrd="4" destOrd="0" parTransId="{9B6FC72D-EB00-45C5-96A8-DBF9A10C600A}" sibTransId="{9B8A0707-2EB7-48BC-9285-F4D075CE65C8}"/>
    <dgm:cxn modelId="{DBF9382F-4665-42D6-9DB7-2017656FE673}" type="presParOf" srcId="{C468BCF1-8B46-46DB-9DE5-1CE592D46AAF}" destId="{AD8B20E4-F0E5-461D-BE62-B8140D24A242}" srcOrd="0" destOrd="0" presId="urn:microsoft.com/office/officeart/2005/8/layout/vList5"/>
    <dgm:cxn modelId="{25C2C589-3D62-40CF-957C-BBA6A9606077}" type="presParOf" srcId="{AD8B20E4-F0E5-461D-BE62-B8140D24A242}" destId="{F01D7B45-8197-422E-87B9-5BF345192E85}" srcOrd="0" destOrd="0" presId="urn:microsoft.com/office/officeart/2005/8/layout/vList5"/>
    <dgm:cxn modelId="{F09902B3-28A5-41B0-BFDD-25EBDB973D9F}" type="presParOf" srcId="{C468BCF1-8B46-46DB-9DE5-1CE592D46AAF}" destId="{57FE087B-D4E2-4B0D-BD11-33755204474E}" srcOrd="1" destOrd="0" presId="urn:microsoft.com/office/officeart/2005/8/layout/vList5"/>
    <dgm:cxn modelId="{7B3A99C2-1972-4E11-9062-F1127378A8AD}" type="presParOf" srcId="{C468BCF1-8B46-46DB-9DE5-1CE592D46AAF}" destId="{F7D0C108-55FB-4FA1-A42A-B9448DE2EA09}" srcOrd="2" destOrd="0" presId="urn:microsoft.com/office/officeart/2005/8/layout/vList5"/>
    <dgm:cxn modelId="{E58A2045-2DAC-4939-B1F4-266C3FC63BDD}" type="presParOf" srcId="{F7D0C108-55FB-4FA1-A42A-B9448DE2EA09}" destId="{B90118E2-43BA-46F6-A357-40ECF45A316F}" srcOrd="0" destOrd="0" presId="urn:microsoft.com/office/officeart/2005/8/layout/vList5"/>
    <dgm:cxn modelId="{5F1377CC-D331-43FD-9422-1B8B6F9FC4C3}" type="presParOf" srcId="{C468BCF1-8B46-46DB-9DE5-1CE592D46AAF}" destId="{809C0895-1947-4E5C-A0F0-9123BFDA71F0}" srcOrd="3" destOrd="0" presId="urn:microsoft.com/office/officeart/2005/8/layout/vList5"/>
    <dgm:cxn modelId="{6DBA13D8-BF8F-478F-9CA0-5673519CBD5F}" type="presParOf" srcId="{C468BCF1-8B46-46DB-9DE5-1CE592D46AAF}" destId="{A1E8AB03-E78C-4897-AECB-8C435CFA445B}" srcOrd="4" destOrd="0" presId="urn:microsoft.com/office/officeart/2005/8/layout/vList5"/>
    <dgm:cxn modelId="{57004297-177D-421F-9EE3-21D48A27F75D}" type="presParOf" srcId="{A1E8AB03-E78C-4897-AECB-8C435CFA445B}" destId="{46A0EF4D-A5F7-4046-A684-A4FDBD0238AE}" srcOrd="0" destOrd="0" presId="urn:microsoft.com/office/officeart/2005/8/layout/vList5"/>
    <dgm:cxn modelId="{D356B202-B6F7-4E25-B25C-FDD937C05985}" type="presParOf" srcId="{C468BCF1-8B46-46DB-9DE5-1CE592D46AAF}" destId="{91A47001-1A35-449E-8974-E5816B3BBCC2}" srcOrd="5" destOrd="0" presId="urn:microsoft.com/office/officeart/2005/8/layout/vList5"/>
    <dgm:cxn modelId="{16ACA708-FED7-4D93-B318-4ECF341DA339}" type="presParOf" srcId="{C468BCF1-8B46-46DB-9DE5-1CE592D46AAF}" destId="{2BC92162-DFBB-448B-82C7-507BAC064DE0}" srcOrd="6" destOrd="0" presId="urn:microsoft.com/office/officeart/2005/8/layout/vList5"/>
    <dgm:cxn modelId="{1B189EBD-86D1-4C5C-93E9-AB22EFEF79C3}" type="presParOf" srcId="{2BC92162-DFBB-448B-82C7-507BAC064DE0}" destId="{C607726E-FC36-4A0D-A04F-74879BEC3D29}" srcOrd="0" destOrd="0" presId="urn:microsoft.com/office/officeart/2005/8/layout/vList5"/>
    <dgm:cxn modelId="{EA5D1A1E-0981-4C77-B86C-3C76F7A29AB3}" type="presParOf" srcId="{C468BCF1-8B46-46DB-9DE5-1CE592D46AAF}" destId="{88B04FC4-D283-4DF7-BF8B-21756F7A4809}" srcOrd="7" destOrd="0" presId="urn:microsoft.com/office/officeart/2005/8/layout/vList5"/>
    <dgm:cxn modelId="{A891D4C7-6985-43E1-AE33-A1E970D5A436}" type="presParOf" srcId="{C468BCF1-8B46-46DB-9DE5-1CE592D46AAF}" destId="{9BB725CF-CF8F-4D7D-9319-2F4D0E6044DA}" srcOrd="8" destOrd="0" presId="urn:microsoft.com/office/officeart/2005/8/layout/vList5"/>
    <dgm:cxn modelId="{493C2F70-BD88-45EB-AA09-CFED0B335EE6}" type="presParOf" srcId="{9BB725CF-CF8F-4D7D-9319-2F4D0E6044DA}" destId="{80AA4EAE-19B2-46C0-B340-73870E5B7D26}" srcOrd="0" destOrd="0" presId="urn:microsoft.com/office/officeart/2005/8/layout/vList5"/>
    <dgm:cxn modelId="{F4E629E4-5D9B-474D-B4DF-B6253C128A0A}" type="presParOf" srcId="{C468BCF1-8B46-46DB-9DE5-1CE592D46AAF}" destId="{37D97A56-8AE8-4BFB-9856-98DCE24D3A5C}" srcOrd="9" destOrd="0" presId="urn:microsoft.com/office/officeart/2005/8/layout/vList5"/>
    <dgm:cxn modelId="{4F4C9CA7-40EA-46DE-8DC6-CCD00AF52192}" type="presParOf" srcId="{C468BCF1-8B46-46DB-9DE5-1CE592D46AAF}" destId="{0683F171-4581-4F1A-B5CF-AF973CBF8612}" srcOrd="10" destOrd="0" presId="urn:microsoft.com/office/officeart/2005/8/layout/vList5"/>
    <dgm:cxn modelId="{AAF48DA2-CF38-4D3A-9E44-4E305E36718B}" type="presParOf" srcId="{0683F171-4581-4F1A-B5CF-AF973CBF8612}" destId="{C0A9EBDE-6502-482F-85BC-4C9FBEC03D76}" srcOrd="0" destOrd="0" presId="urn:microsoft.com/office/officeart/2005/8/layout/vList5"/>
    <dgm:cxn modelId="{04E78A3F-D637-4F33-BBF5-7934ACC15BB2}" type="presParOf" srcId="{C468BCF1-8B46-46DB-9DE5-1CE592D46AAF}" destId="{47F9BAA8-C56E-4136-9784-A94BE236FC33}" srcOrd="11" destOrd="0" presId="urn:microsoft.com/office/officeart/2005/8/layout/vList5"/>
    <dgm:cxn modelId="{74665DB2-25C4-455A-A7E9-920B1664AA5E}" type="presParOf" srcId="{C468BCF1-8B46-46DB-9DE5-1CE592D46AAF}" destId="{67BDC860-098F-4D96-8FC9-21BD4E69895C}" srcOrd="12" destOrd="0" presId="urn:microsoft.com/office/officeart/2005/8/layout/vList5"/>
    <dgm:cxn modelId="{CA0FF3B0-6992-4467-9546-5E37F0D92C89}" type="presParOf" srcId="{67BDC860-098F-4D96-8FC9-21BD4E69895C}" destId="{93172386-F5A8-4E2B-91E9-3CD0C628143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D7B45-8197-422E-87B9-5BF345192E85}">
      <dsp:nvSpPr>
        <dsp:cNvPr id="0" name=""/>
        <dsp:cNvSpPr/>
      </dsp:nvSpPr>
      <dsp:spPr>
        <a:xfrm>
          <a:off x="2530638" y="172616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Главная ERP</a:t>
          </a:r>
          <a:endParaRPr lang="ru-RU" sz="2100" kern="1200" dirty="0"/>
        </a:p>
      </dsp:txBody>
      <dsp:txXfrm>
        <a:off x="2560898" y="202876"/>
        <a:ext cx="2902136" cy="559368"/>
      </dsp:txXfrm>
    </dsp:sp>
    <dsp:sp modelId="{B90118E2-43BA-46F6-A357-40ECF45A316F}">
      <dsp:nvSpPr>
        <dsp:cNvPr id="0" name=""/>
        <dsp:cNvSpPr/>
      </dsp:nvSpPr>
      <dsp:spPr>
        <a:xfrm>
          <a:off x="298365" y="1468767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Legacy system</a:t>
          </a:r>
          <a:endParaRPr lang="ru-RU" sz="2100" kern="1200" dirty="0"/>
        </a:p>
      </dsp:txBody>
      <dsp:txXfrm>
        <a:off x="328625" y="1499027"/>
        <a:ext cx="2902136" cy="559368"/>
      </dsp:txXfrm>
    </dsp:sp>
    <dsp:sp modelId="{46A0EF4D-A5F7-4046-A684-A4FDBD0238AE}">
      <dsp:nvSpPr>
        <dsp:cNvPr id="0" name=""/>
        <dsp:cNvSpPr/>
      </dsp:nvSpPr>
      <dsp:spPr>
        <a:xfrm>
          <a:off x="298365" y="2116836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Наш сайт</a:t>
          </a:r>
          <a:endParaRPr lang="ru-RU" sz="2100" kern="1200" dirty="0"/>
        </a:p>
      </dsp:txBody>
      <dsp:txXfrm>
        <a:off x="328625" y="2147096"/>
        <a:ext cx="2902136" cy="559368"/>
      </dsp:txXfrm>
    </dsp:sp>
    <dsp:sp modelId="{C607726E-FC36-4A0D-A04F-74879BEC3D29}">
      <dsp:nvSpPr>
        <dsp:cNvPr id="0" name=""/>
        <dsp:cNvSpPr/>
      </dsp:nvSpPr>
      <dsp:spPr>
        <a:xfrm>
          <a:off x="298365" y="2764905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1C и финансы</a:t>
          </a:r>
          <a:endParaRPr lang="ru-RU" sz="2100" kern="1200" dirty="0"/>
        </a:p>
      </dsp:txBody>
      <dsp:txXfrm>
        <a:off x="328625" y="2795165"/>
        <a:ext cx="2902136" cy="559368"/>
      </dsp:txXfrm>
    </dsp:sp>
    <dsp:sp modelId="{80AA4EAE-19B2-46C0-B340-73870E5B7D26}">
      <dsp:nvSpPr>
        <dsp:cNvPr id="0" name=""/>
        <dsp:cNvSpPr/>
      </dsp:nvSpPr>
      <dsp:spPr>
        <a:xfrm>
          <a:off x="298365" y="3412980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err="1" smtClean="0"/>
            <a:t>Колл</a:t>
          </a:r>
          <a:r>
            <a:rPr lang="ru-RU" sz="2100" kern="1200" dirty="0" smtClean="0"/>
            <a:t>-центр (свой </a:t>
          </a:r>
          <a:r>
            <a:rPr lang="en-US" sz="2100" kern="1200" dirty="0" smtClean="0"/>
            <a:t>DWH</a:t>
          </a:r>
          <a:r>
            <a:rPr lang="ru-RU" sz="2100" kern="1200" dirty="0" smtClean="0"/>
            <a:t>)</a:t>
          </a:r>
          <a:endParaRPr lang="ru-RU" sz="2100" kern="1200" dirty="0"/>
        </a:p>
      </dsp:txBody>
      <dsp:txXfrm>
        <a:off x="328625" y="3443240"/>
        <a:ext cx="2902136" cy="559368"/>
      </dsp:txXfrm>
    </dsp:sp>
    <dsp:sp modelId="{C0A9EBDE-6502-482F-85BC-4C9FBEC03D76}">
      <dsp:nvSpPr>
        <dsp:cNvPr id="0" name=""/>
        <dsp:cNvSpPr/>
      </dsp:nvSpPr>
      <dsp:spPr>
        <a:xfrm>
          <a:off x="4834873" y="1612773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Важный партнёр</a:t>
          </a:r>
          <a:endParaRPr lang="ru-RU" sz="2100" kern="1200" dirty="0"/>
        </a:p>
      </dsp:txBody>
      <dsp:txXfrm>
        <a:off x="4865133" y="1643033"/>
        <a:ext cx="2902136" cy="559368"/>
      </dsp:txXfrm>
    </dsp:sp>
    <dsp:sp modelId="{93172386-F5A8-4E2B-91E9-3CD0C6281437}">
      <dsp:nvSpPr>
        <dsp:cNvPr id="0" name=""/>
        <dsp:cNvSpPr/>
      </dsp:nvSpPr>
      <dsp:spPr>
        <a:xfrm>
          <a:off x="4834873" y="2980930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Курсы валют</a:t>
          </a:r>
          <a:endParaRPr lang="ru-RU" sz="2100" kern="1200" dirty="0"/>
        </a:p>
      </dsp:txBody>
      <dsp:txXfrm>
        <a:off x="4865133" y="3011190"/>
        <a:ext cx="2902136" cy="559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8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51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37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8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7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8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2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95AE-6A90-45BB-86AC-5DC8508AB5B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A095-DDBE-4A89-AFBC-C2BB98EE7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mballgroup.com/category/design-ti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7928" y="332656"/>
            <a:ext cx="633224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</a:t>
            </a:r>
            <a:r>
              <a:rPr lang="ru-RU" dirty="0" smtClean="0"/>
              <a:t> </a:t>
            </a:r>
            <a:r>
              <a:rPr lang="en-US" dirty="0" smtClean="0"/>
              <a:t>Warehouse: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классическая 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6021288"/>
            <a:ext cx="6400800" cy="600472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основные концепции построения хранилищ данных</a:t>
            </a:r>
            <a:endParaRPr lang="ru-RU" sz="2000" dirty="0" smtClean="0"/>
          </a:p>
          <a:p>
            <a:r>
              <a:rPr lang="ru-RU" sz="1800" dirty="0"/>
              <a:t>Александр </a:t>
            </a:r>
            <a:r>
              <a:rPr lang="ru-RU" sz="1800" dirty="0" err="1"/>
              <a:t>Сигачёв</a:t>
            </a:r>
            <a:r>
              <a:rPr lang="ru-RU" sz="1800" dirty="0"/>
              <a:t>, 05.02.2015</a:t>
            </a:r>
          </a:p>
        </p:txBody>
      </p:sp>
      <p:pic>
        <p:nvPicPr>
          <p:cNvPr id="5122" name="Picture 2" descr="Restored Stoa Of Attalos In Athens, Greece Фотография, картинки, изображения и сток-фотография без роялти. Image 3698186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66" y="1628800"/>
            <a:ext cx="5280521" cy="42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56048" y="5562638"/>
            <a:ext cx="6400800" cy="300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Глиптотека </a:t>
            </a:r>
            <a:r>
              <a:rPr lang="ru-RU" sz="1200" dirty="0" smtClean="0"/>
              <a:t>в Мюнхене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5739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– Transform </a:t>
            </a:r>
            <a:r>
              <a:rPr lang="en-US" dirty="0"/>
              <a:t>–</a:t>
            </a:r>
            <a:r>
              <a:rPr lang="en-US" dirty="0" smtClean="0"/>
              <a:t> Load</a:t>
            </a:r>
            <a:endParaRPr lang="ru-RU" dirty="0" smtClean="0"/>
          </a:p>
          <a:p>
            <a:r>
              <a:rPr lang="en-US" dirty="0" smtClean="0"/>
              <a:t>SQL </a:t>
            </a:r>
            <a:r>
              <a:rPr lang="en-US" dirty="0"/>
              <a:t>Server Integration </a:t>
            </a:r>
            <a:r>
              <a:rPr lang="en-US" dirty="0" smtClean="0"/>
              <a:t>Services</a:t>
            </a:r>
          </a:p>
          <a:p>
            <a:pPr lvl="1"/>
            <a:r>
              <a:rPr lang="ru-RU" dirty="0" smtClean="0"/>
              <a:t>Из разных СУБД</a:t>
            </a:r>
            <a:endParaRPr lang="en-US" dirty="0" smtClean="0"/>
          </a:p>
          <a:p>
            <a:pPr lvl="1"/>
            <a:r>
              <a:rPr lang="ru-RU" dirty="0" smtClean="0"/>
              <a:t>Работа с потоками данных</a:t>
            </a:r>
            <a:endParaRPr lang="en-US" dirty="0" smtClean="0"/>
          </a:p>
          <a:p>
            <a:pPr lvl="1"/>
            <a:r>
              <a:rPr lang="en-US" dirty="0" smtClean="0"/>
              <a:t>Batch-</a:t>
            </a:r>
            <a:r>
              <a:rPr lang="ru-RU" dirty="0" smtClean="0"/>
              <a:t>режим</a:t>
            </a:r>
            <a:endParaRPr lang="en-US" dirty="0"/>
          </a:p>
          <a:p>
            <a:pPr lvl="1"/>
            <a:r>
              <a:rPr lang="ru-RU" dirty="0" smtClean="0"/>
              <a:t>Работа с файлами, </a:t>
            </a:r>
            <a:r>
              <a:rPr lang="en-US" dirty="0" smtClean="0"/>
              <a:t>FTP, </a:t>
            </a:r>
            <a:r>
              <a:rPr lang="ru-RU" dirty="0" smtClean="0"/>
              <a:t>письмами</a:t>
            </a:r>
          </a:p>
          <a:p>
            <a:pPr lvl="1"/>
            <a:r>
              <a:rPr lang="ru-RU" dirty="0" smtClean="0"/>
              <a:t>Инструменты очистки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41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</a:t>
            </a:r>
            <a:endParaRPr lang="ru-RU" dirty="0"/>
          </a:p>
        </p:txBody>
      </p:sp>
      <p:pic>
        <p:nvPicPr>
          <p:cNvPr id="6146" name="Picture 2" descr="http://4.bp.blogspot.com/-oxyWwXeunTY/UBbv3ImHyoI/AAAAAAAAA1s/UxBXgM8EEQk/s1600/ssi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9343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1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SSIS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flow</a:t>
            </a:r>
            <a:r>
              <a:rPr lang="ru-RU" dirty="0" smtClean="0"/>
              <a:t> (</a:t>
            </a:r>
            <a:r>
              <a:rPr lang="en-US" dirty="0" smtClean="0"/>
              <a:t>sources</a:t>
            </a:r>
            <a:r>
              <a:rPr lang="en-US" dirty="0"/>
              <a:t>, </a:t>
            </a:r>
            <a:r>
              <a:rPr lang="en-US" dirty="0" smtClean="0"/>
              <a:t>destinations</a:t>
            </a:r>
            <a:r>
              <a:rPr lang="ru-RU" dirty="0" smtClean="0"/>
              <a:t>, </a:t>
            </a:r>
            <a:r>
              <a:rPr lang="en-US" dirty="0" smtClean="0"/>
              <a:t>join, merge, lookup, transformations)</a:t>
            </a:r>
          </a:p>
          <a:p>
            <a:r>
              <a:rPr lang="en-US" dirty="0"/>
              <a:t>SSIS catalogue</a:t>
            </a:r>
            <a:endParaRPr lang="ru-RU" dirty="0" smtClean="0"/>
          </a:p>
          <a:p>
            <a:r>
              <a:rPr lang="en-US" dirty="0"/>
              <a:t>P</a:t>
            </a:r>
            <a:r>
              <a:rPr lang="en-US" dirty="0" smtClean="0"/>
              <a:t>ackage </a:t>
            </a:r>
            <a:r>
              <a:rPr lang="en-US" dirty="0"/>
              <a:t>configurations</a:t>
            </a:r>
            <a:endParaRPr lang="ru-RU" dirty="0" smtClean="0"/>
          </a:p>
          <a:p>
            <a:r>
              <a:rPr lang="en-US" dirty="0" smtClean="0"/>
              <a:t>Checkpoints and debugging</a:t>
            </a:r>
            <a:endParaRPr lang="ru-RU" dirty="0" smtClean="0"/>
          </a:p>
          <a:p>
            <a:r>
              <a:rPr lang="en-US" dirty="0" smtClean="0"/>
              <a:t>Variables</a:t>
            </a:r>
          </a:p>
          <a:p>
            <a:r>
              <a:rPr lang="en-US" dirty="0"/>
              <a:t>Event </a:t>
            </a:r>
            <a:r>
              <a:rPr lang="en-US" dirty="0" smtClean="0"/>
              <a:t>Handlers</a:t>
            </a:r>
            <a:endParaRPr lang="ru-RU" dirty="0" smtClean="0"/>
          </a:p>
          <a:p>
            <a:r>
              <a:rPr lang="en-US" dirty="0" smtClean="0"/>
              <a:t>Containers</a:t>
            </a:r>
            <a:endParaRPr lang="ru-RU" dirty="0" smtClean="0"/>
          </a:p>
          <a:p>
            <a:r>
              <a:rPr lang="en-US" dirty="0" smtClean="0"/>
              <a:t>Logging infrastructure</a:t>
            </a:r>
          </a:p>
          <a:p>
            <a:r>
              <a:rPr lang="en-US" dirty="0" smtClean="0"/>
              <a:t>Security </a:t>
            </a:r>
            <a:r>
              <a:rPr lang="en-US" dirty="0"/>
              <a:t>settings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26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Kimball vs </a:t>
            </a:r>
            <a:r>
              <a:rPr lang="en-US" dirty="0" err="1"/>
              <a:t>Inmon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143172"/>
              </p:ext>
            </p:extLst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Inmon’s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top-down approach</a:t>
                      </a: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Kimball’s bottom-up approach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Сверху вниз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Снизу вверх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Хранилище –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витрины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Витрины </a:t>
                      </a:r>
                      <a:r>
                        <a:rPr lang="en-US" dirty="0" smtClean="0"/>
                        <a:t>-&gt; </a:t>
                      </a:r>
                      <a:r>
                        <a:rPr lang="ru-RU" dirty="0" smtClean="0"/>
                        <a:t>хранилище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Долго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Быстрее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Дорого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Дешевле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Легче развивать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Сложнее </a:t>
                      </a:r>
                      <a:r>
                        <a:rPr lang="ru-RU" dirty="0" smtClean="0"/>
                        <a:t>согласовывать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conformed dimensions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Корпоративный уровень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Отдельные</a:t>
                      </a:r>
                      <a:r>
                        <a:rPr lang="ru-RU" baseline="0" dirty="0" smtClean="0"/>
                        <a:t> пользователи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Из</a:t>
                      </a:r>
                      <a:r>
                        <a:rPr lang="ru-RU" baseline="0" dirty="0" smtClean="0"/>
                        <a:t> пескарей не получится кит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32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Звезда</a:t>
            </a:r>
            <a:endParaRPr lang="ru-RU" dirty="0"/>
          </a:p>
        </p:txBody>
      </p:sp>
      <p:pic>
        <p:nvPicPr>
          <p:cNvPr id="3074" name="Picture 2" descr="sql server - What are Measures and Dimensions in Cubes - Dat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0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Снежинка</a:t>
            </a:r>
            <a:endParaRPr lang="ru-RU" dirty="0"/>
          </a:p>
        </p:txBody>
      </p:sp>
      <p:pic>
        <p:nvPicPr>
          <p:cNvPr id="4098" name="Picture 2" descr="https://upload.wikimedia.org/wikipedia/commons/7/73/Snowflake-schema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48823" cy="44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3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Звезда и снежинка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Качества</a:t>
            </a:r>
            <a:r>
              <a:rPr lang="en-US" dirty="0"/>
              <a:t> Star </a:t>
            </a:r>
            <a:r>
              <a:rPr lang="en-US" dirty="0" smtClean="0"/>
              <a:t>Schema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потенциально противоречивая структура</a:t>
            </a:r>
          </a:p>
          <a:p>
            <a:pPr lvl="1"/>
            <a:r>
              <a:rPr lang="en-US" dirty="0" smtClean="0"/>
              <a:t>SQL-</a:t>
            </a:r>
            <a:r>
              <a:rPr lang="ru-RU" dirty="0" smtClean="0"/>
              <a:t>запросы</a:t>
            </a:r>
            <a:r>
              <a:rPr lang="en-US" dirty="0" smtClean="0"/>
              <a:t> </a:t>
            </a:r>
            <a:r>
              <a:rPr lang="ru-RU" dirty="0" smtClean="0"/>
              <a:t>проще для понимания</a:t>
            </a:r>
          </a:p>
          <a:p>
            <a:pPr lvl="1"/>
            <a:r>
              <a:rPr lang="ru-RU" dirty="0" smtClean="0"/>
              <a:t>быстрее, т. к. меньше соединений таблиц</a:t>
            </a:r>
          </a:p>
          <a:p>
            <a:pPr lvl="1"/>
            <a:r>
              <a:rPr lang="ru-RU" dirty="0" smtClean="0"/>
              <a:t>медленно при больших размерах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1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Гранулярность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Атомарный уровень (на уровне транзакций)</a:t>
            </a:r>
          </a:p>
          <a:p>
            <a:r>
              <a:rPr lang="ru-RU" dirty="0" smtClean="0"/>
              <a:t>Слабая степень агрегирования</a:t>
            </a:r>
          </a:p>
          <a:p>
            <a:r>
              <a:rPr lang="ru-RU" dirty="0" smtClean="0"/>
              <a:t>Высокая степень агрегирования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Примеры:</a:t>
            </a:r>
            <a:endParaRPr lang="en-US" dirty="0" smtClean="0"/>
          </a:p>
          <a:p>
            <a:r>
              <a:rPr lang="ru-RU" dirty="0" smtClean="0"/>
              <a:t>Уровень товара или уровень заказа</a:t>
            </a:r>
          </a:p>
          <a:p>
            <a:r>
              <a:rPr lang="ru-RU" dirty="0" smtClean="0"/>
              <a:t>Уровень дня или уровень недели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23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Surrogate Keys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90713"/>
            <a:ext cx="79629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1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измерений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endParaRPr lang="ru-RU" sz="3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Degenerate </a:t>
            </a:r>
            <a:r>
              <a:rPr lang="ru-RU" dirty="0" smtClean="0"/>
              <a:t>(</a:t>
            </a:r>
            <a:r>
              <a:rPr lang="en-US" dirty="0" smtClean="0"/>
              <a:t>fact</a:t>
            </a:r>
            <a:r>
              <a:rPr lang="ru-RU" dirty="0" smtClean="0"/>
              <a:t>)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Role-Playing</a:t>
            </a:r>
          </a:p>
          <a:p>
            <a:r>
              <a:rPr lang="en-US" dirty="0" smtClean="0"/>
              <a:t>Parent–Child</a:t>
            </a:r>
          </a:p>
          <a:p>
            <a:r>
              <a:rPr lang="en-US" dirty="0" smtClean="0"/>
              <a:t>Junk</a:t>
            </a:r>
          </a:p>
          <a:p>
            <a:r>
              <a:rPr lang="en-US" dirty="0"/>
              <a:t>Many-to-Many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0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Эволюция отчётов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таблицам основной базы</a:t>
            </a:r>
          </a:p>
          <a:p>
            <a:pPr marL="457200" lvl="1" indent="0">
              <a:buNone/>
            </a:pPr>
            <a:r>
              <a:rPr lang="ru-RU" sz="3200" dirty="0"/>
              <a:t>по </a:t>
            </a:r>
            <a:r>
              <a:rPr lang="en-US" sz="3200" dirty="0"/>
              <a:t>view </a:t>
            </a:r>
            <a:r>
              <a:rPr lang="ru-RU" sz="3200" dirty="0"/>
              <a:t>и </a:t>
            </a:r>
            <a:r>
              <a:rPr lang="en-US" sz="3200" dirty="0"/>
              <a:t>stored </a:t>
            </a:r>
            <a:r>
              <a:rPr lang="en-US" sz="3200" dirty="0" err="1"/>
              <a:t>procs</a:t>
            </a:r>
            <a:endParaRPr lang="ru-RU" sz="3200" dirty="0"/>
          </a:p>
          <a:p>
            <a:pPr marL="914400" lvl="2" indent="0">
              <a:buNone/>
            </a:pPr>
            <a:r>
              <a:rPr lang="ru-RU" sz="3200" dirty="0"/>
              <a:t>в отдельной </a:t>
            </a:r>
            <a:r>
              <a:rPr lang="en-US" sz="3200" dirty="0"/>
              <a:t>report-</a:t>
            </a:r>
            <a:r>
              <a:rPr lang="ru-RU" sz="3200" dirty="0"/>
              <a:t>базе</a:t>
            </a:r>
          </a:p>
          <a:p>
            <a:pPr marL="1371600" lvl="3" indent="0">
              <a:buNone/>
            </a:pPr>
            <a:r>
              <a:rPr lang="ru-RU" sz="3200" dirty="0"/>
              <a:t>по хранилищу данных</a:t>
            </a:r>
          </a:p>
          <a:p>
            <a:pPr marL="1828800" lvl="4" indent="0">
              <a:buNone/>
            </a:pPr>
            <a:r>
              <a:rPr lang="ru-RU" sz="3200" dirty="0"/>
              <a:t>по </a:t>
            </a:r>
            <a:r>
              <a:rPr lang="en-US" sz="3200" dirty="0"/>
              <a:t>OLAP-</a:t>
            </a:r>
            <a:r>
              <a:rPr lang="ru-RU" sz="3200" dirty="0"/>
              <a:t>кубам</a:t>
            </a:r>
            <a:endParaRPr lang="en-US" sz="32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47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</a:t>
            </a:r>
            <a:r>
              <a:rPr lang="en-US" dirty="0" smtClean="0"/>
              <a:t>Dimension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4283554" cy="449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44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84901"/>
            <a:ext cx="7162800" cy="29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29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Junk Dimensions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79" y="1600200"/>
            <a:ext cx="3958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9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Dimensions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Indirect</a:t>
            </a:r>
            <a:r>
              <a:rPr lang="ru-RU" sz="2000" dirty="0" smtClean="0"/>
              <a:t> </a:t>
            </a:r>
            <a:r>
              <a:rPr lang="en-US" sz="2000" dirty="0" smtClean="0"/>
              <a:t>vs</a:t>
            </a:r>
            <a:r>
              <a:rPr lang="ru-RU" sz="2000" dirty="0" smtClean="0"/>
              <a:t> </a:t>
            </a:r>
            <a:r>
              <a:rPr lang="en-US" sz="2000" dirty="0" smtClean="0"/>
              <a:t>Direct Many-to-Many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65" y="2204864"/>
            <a:ext cx="819830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282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dimensions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SCD type </a:t>
            </a:r>
            <a:r>
              <a:rPr lang="en-US" dirty="0" smtClean="0"/>
              <a:t>I</a:t>
            </a:r>
          </a:p>
          <a:p>
            <a:pPr lvl="1"/>
            <a:r>
              <a:rPr lang="ru-RU" dirty="0" smtClean="0"/>
              <a:t>Просо обновляем справочник</a:t>
            </a:r>
          </a:p>
          <a:p>
            <a:r>
              <a:rPr lang="en-US" dirty="0"/>
              <a:t>SCD type </a:t>
            </a:r>
            <a:r>
              <a:rPr lang="en-US" dirty="0" smtClean="0"/>
              <a:t>II</a:t>
            </a:r>
            <a:endParaRPr lang="ru-RU" dirty="0" smtClean="0"/>
          </a:p>
          <a:p>
            <a:pPr lvl="1"/>
            <a:r>
              <a:rPr lang="en-US" dirty="0" smtClean="0"/>
              <a:t>Start date, End date</a:t>
            </a:r>
          </a:p>
          <a:p>
            <a:r>
              <a:rPr lang="en-US" dirty="0"/>
              <a:t>SCD type </a:t>
            </a:r>
            <a:r>
              <a:rPr lang="en-US" dirty="0" smtClean="0"/>
              <a:t>III</a:t>
            </a:r>
          </a:p>
          <a:p>
            <a:pPr lvl="1"/>
            <a:r>
              <a:rPr lang="en-US" dirty="0" smtClean="0"/>
              <a:t>Value, </a:t>
            </a:r>
            <a:r>
              <a:rPr lang="en-US" dirty="0" err="1" smtClean="0"/>
              <a:t>PreviousValue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0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SCD type </a:t>
            </a:r>
            <a:r>
              <a:rPr lang="en-US" dirty="0" smtClean="0"/>
              <a:t>II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067095" cy="432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71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ata lineage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Откуда</a:t>
            </a:r>
          </a:p>
          <a:p>
            <a:pPr lvl="1"/>
            <a:r>
              <a:rPr lang="ru-RU" dirty="0" smtClean="0"/>
              <a:t>Источник данных</a:t>
            </a:r>
            <a:endParaRPr lang="ru-RU" dirty="0"/>
          </a:p>
          <a:p>
            <a:r>
              <a:rPr lang="ru-RU" dirty="0" smtClean="0"/>
              <a:t>Что</a:t>
            </a:r>
          </a:p>
          <a:p>
            <a:pPr lvl="1"/>
            <a:r>
              <a:rPr lang="ru-RU" dirty="0" smtClean="0"/>
              <a:t>Исходное значение и </a:t>
            </a:r>
            <a:r>
              <a:rPr lang="ru-RU" dirty="0" err="1" smtClean="0"/>
              <a:t>исправленое</a:t>
            </a:r>
            <a:endParaRPr lang="ru-RU" dirty="0" smtClean="0"/>
          </a:p>
          <a:p>
            <a:r>
              <a:rPr lang="ru-RU" dirty="0" smtClean="0"/>
              <a:t>Кто</a:t>
            </a:r>
          </a:p>
          <a:p>
            <a:pPr lvl="1"/>
            <a:r>
              <a:rPr lang="ru-RU" dirty="0" smtClean="0"/>
              <a:t>Какой процесс выполнил преобразование</a:t>
            </a:r>
          </a:p>
          <a:p>
            <a:r>
              <a:rPr lang="ru-RU" dirty="0" smtClean="0"/>
              <a:t>Когда</a:t>
            </a:r>
          </a:p>
          <a:p>
            <a:pPr lvl="1"/>
            <a:r>
              <a:rPr lang="ru-RU" dirty="0" smtClean="0"/>
              <a:t>Время изменения</a:t>
            </a:r>
          </a:p>
          <a:p>
            <a:r>
              <a:rPr lang="ru-RU" dirty="0" smtClean="0"/>
              <a:t>Почему</a:t>
            </a:r>
          </a:p>
          <a:p>
            <a:pPr lvl="1"/>
            <a:r>
              <a:rPr lang="ru-RU" dirty="0" smtClean="0"/>
              <a:t>Список правил, которые были применены</a:t>
            </a:r>
          </a:p>
        </p:txBody>
      </p:sp>
    </p:spTree>
    <p:extLst>
      <p:ext uri="{BB962C8B-B14F-4D97-AF65-F5344CB8AC3E}">
        <p14:creationId xmlns:p14="http://schemas.microsoft.com/office/powerpoint/2010/main" val="420334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irawarrenwhiteside.files.wordpress.com/2012/10/lineageabi.png?w=640&amp;h=3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97520" cy="39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2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Quality 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база знаний </a:t>
            </a:r>
            <a:r>
              <a:rPr lang="en-US" dirty="0"/>
              <a:t>DQS</a:t>
            </a:r>
            <a:r>
              <a:rPr lang="ru-RU" dirty="0"/>
              <a:t>, домены, правила очистки</a:t>
            </a:r>
          </a:p>
          <a:p>
            <a:r>
              <a:rPr lang="ru-RU" dirty="0"/>
              <a:t>проекты </a:t>
            </a:r>
            <a:r>
              <a:rPr lang="en-US" dirty="0"/>
              <a:t>DQS </a:t>
            </a:r>
            <a:r>
              <a:rPr lang="ru-RU" dirty="0"/>
              <a:t>по очистке</a:t>
            </a:r>
          </a:p>
          <a:p>
            <a:pPr lvl="1"/>
            <a:r>
              <a:rPr lang="ru-RU" dirty="0" smtClean="0"/>
              <a:t>ручной </a:t>
            </a:r>
            <a:r>
              <a:rPr lang="ru-RU" dirty="0"/>
              <a:t>и автоматический режим</a:t>
            </a:r>
          </a:p>
          <a:p>
            <a:pPr lvl="1"/>
            <a:r>
              <a:rPr lang="ru-RU" dirty="0"/>
              <a:t>уровень похожести</a:t>
            </a:r>
          </a:p>
          <a:p>
            <a:r>
              <a:rPr lang="ru-RU" sz="2800" dirty="0" smtClean="0"/>
              <a:t>Правила</a:t>
            </a:r>
          </a:p>
          <a:p>
            <a:pPr lvl="1"/>
            <a:r>
              <a:rPr lang="ru-RU" sz="2400" dirty="0"/>
              <a:t>альтернативные </a:t>
            </a:r>
            <a:r>
              <a:rPr lang="ru-RU" sz="2400" dirty="0" smtClean="0"/>
              <a:t>названия</a:t>
            </a:r>
          </a:p>
          <a:p>
            <a:pPr lvl="1"/>
            <a:r>
              <a:rPr lang="ru-RU" sz="2400" dirty="0" smtClean="0"/>
              <a:t>диапазоны значений</a:t>
            </a:r>
          </a:p>
          <a:p>
            <a:pPr lvl="1"/>
            <a:r>
              <a:rPr lang="ru-RU" sz="2400" dirty="0"/>
              <a:t>соответствия </a:t>
            </a:r>
            <a:r>
              <a:rPr lang="ru-RU" sz="2400" dirty="0" smtClean="0"/>
              <a:t>шаблону</a:t>
            </a:r>
          </a:p>
          <a:p>
            <a:pPr lvl="1"/>
            <a:r>
              <a:rPr lang="ru-RU" sz="2400" dirty="0" smtClean="0"/>
              <a:t>составные домены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920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Quality Services</a:t>
            </a:r>
            <a:endParaRPr lang="ru-RU" dirty="0"/>
          </a:p>
        </p:txBody>
      </p:sp>
      <p:pic>
        <p:nvPicPr>
          <p:cNvPr id="13314" name="Picture 2" descr="Schlumberger Well Services Data Acquisition Fash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64898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8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endParaRPr lang="ru-RU" dirty="0"/>
          </a:p>
        </p:txBody>
      </p:sp>
      <p:pic>
        <p:nvPicPr>
          <p:cNvPr id="1026" name="Picture 2" descr="C:\Users\fervoro\YandexDisk\Скриншоты\2015-02-04 10-25-14 Pro SQL Server 2012 BI Solutions - Root R Mason C.pdf - Adobe Read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172848" cy="51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51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Quality Services</a:t>
            </a:r>
            <a:endParaRPr lang="ru-RU" dirty="0"/>
          </a:p>
        </p:txBody>
      </p:sp>
      <p:pic>
        <p:nvPicPr>
          <p:cNvPr id="15362" name="Picture 2" descr="http://parasdoshi1989.files.wordpress.com/2013/01/4a-matching-activity-data-quality-services-microsoft-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056784" cy="48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8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governance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performed to improve and maintain data </a:t>
            </a:r>
            <a:r>
              <a:rPr lang="en-US" dirty="0" smtClean="0"/>
              <a:t>quality</a:t>
            </a:r>
          </a:p>
          <a:p>
            <a:r>
              <a:rPr lang="en-US" b="1" dirty="0"/>
              <a:t>data stewards </a:t>
            </a:r>
            <a:r>
              <a:rPr lang="en-US" dirty="0"/>
              <a:t>are the people responsible for these activities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879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dcervo.com/dcervo.com/home/Entries/2009/11/30_Making_Data_Governance_as_simple_as_possible,_but_not_simpler_-_Part_1_files/DataGovernance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25234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39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Best practices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Партиционирование</a:t>
            </a:r>
            <a:r>
              <a:rPr lang="ru-RU" dirty="0" smtClean="0"/>
              <a:t> по дате</a:t>
            </a:r>
          </a:p>
          <a:p>
            <a:r>
              <a:rPr lang="ru-RU" dirty="0" smtClean="0"/>
              <a:t>Кластерные индексы по дате</a:t>
            </a:r>
          </a:p>
          <a:p>
            <a:r>
              <a:rPr lang="ru-RU" dirty="0" smtClean="0"/>
              <a:t>Указывайте в запросах дату</a:t>
            </a:r>
          </a:p>
          <a:p>
            <a:r>
              <a:rPr lang="en-US" dirty="0" smtClean="0"/>
              <a:t>INT-</a:t>
            </a:r>
            <a:r>
              <a:rPr lang="ru-RU" dirty="0" smtClean="0"/>
              <a:t>ключ в измерениях</a:t>
            </a:r>
          </a:p>
          <a:p>
            <a:r>
              <a:rPr lang="ru-RU" dirty="0" smtClean="0"/>
              <a:t>Отключать старые </a:t>
            </a:r>
            <a:r>
              <a:rPr lang="ru-RU" dirty="0" err="1" smtClean="0"/>
              <a:t>партиции</a:t>
            </a:r>
            <a:endParaRPr lang="ru-RU" dirty="0" smtClean="0"/>
          </a:p>
          <a:p>
            <a:r>
              <a:rPr lang="ru-RU" dirty="0" smtClean="0"/>
              <a:t>Параллельная загрузка</a:t>
            </a:r>
          </a:p>
          <a:p>
            <a:r>
              <a:rPr lang="ru-RU" dirty="0" smtClean="0"/>
              <a:t>Следите за </a:t>
            </a:r>
            <a:r>
              <a:rPr lang="ru-RU" dirty="0" smtClean="0"/>
              <a:t>статистикой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508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Foreign Key Constraints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Бесполезны:</a:t>
            </a:r>
          </a:p>
          <a:p>
            <a:r>
              <a:rPr lang="ru-RU" dirty="0" smtClean="0"/>
              <a:t>Весь </a:t>
            </a:r>
            <a:r>
              <a:rPr lang="ru-RU" dirty="0"/>
              <a:t>контроль у </a:t>
            </a:r>
            <a:r>
              <a:rPr lang="en-US" dirty="0"/>
              <a:t>ETL</a:t>
            </a:r>
            <a:endParaRPr lang="ru-RU" dirty="0"/>
          </a:p>
          <a:p>
            <a:r>
              <a:rPr lang="ru-RU" dirty="0" smtClean="0"/>
              <a:t>Потом изменений нет</a:t>
            </a:r>
          </a:p>
          <a:p>
            <a:r>
              <a:rPr lang="ru-RU" dirty="0" smtClean="0"/>
              <a:t>Замедляют обновление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Полезны:</a:t>
            </a:r>
            <a:endParaRPr lang="ru-RU" dirty="0"/>
          </a:p>
          <a:p>
            <a:r>
              <a:rPr lang="ru-RU" dirty="0" smtClean="0"/>
              <a:t>Удобны для просмотра модели данных, построения кубов</a:t>
            </a:r>
            <a:endParaRPr lang="en-US" dirty="0" smtClean="0"/>
          </a:p>
          <a:p>
            <a:r>
              <a:rPr lang="ru-RU" dirty="0" smtClean="0"/>
              <a:t>Для оптимизатора запросов</a:t>
            </a:r>
          </a:p>
          <a:p>
            <a:r>
              <a:rPr lang="ru-RU" dirty="0" smtClean="0"/>
              <a:t>Страховка от ошибок </a:t>
            </a:r>
            <a:r>
              <a:rPr lang="en-US" dirty="0" smtClean="0"/>
              <a:t>ETL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Вариант отключения/включения или </a:t>
            </a:r>
            <a:r>
              <a:rPr lang="en-US" dirty="0" smtClean="0"/>
              <a:t>NOCHECK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551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посмотреть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70-463: Implementing a Data Warehouse with Microsoft SQL Server</a:t>
            </a:r>
          </a:p>
          <a:p>
            <a:r>
              <a:rPr lang="en-US" dirty="0" smtClean="0"/>
              <a:t>Pro </a:t>
            </a:r>
            <a:r>
              <a:rPr lang="en-US" dirty="0"/>
              <a:t>SQL Server 2012 BI </a:t>
            </a:r>
            <a:r>
              <a:rPr lang="en-US" dirty="0" smtClean="0"/>
              <a:t>Solutions</a:t>
            </a:r>
            <a:r>
              <a:rPr lang="ru-RU" dirty="0" smtClean="0"/>
              <a:t> - </a:t>
            </a:r>
            <a:r>
              <a:rPr lang="en-US" dirty="0"/>
              <a:t>Root R</a:t>
            </a:r>
            <a:r>
              <a:rPr lang="ru-RU" dirty="0"/>
              <a:t>.</a:t>
            </a:r>
            <a:r>
              <a:rPr lang="en-US" dirty="0"/>
              <a:t> Mason C</a:t>
            </a:r>
            <a:r>
              <a:rPr lang="ru-RU" dirty="0" smtClean="0"/>
              <a:t>.</a:t>
            </a:r>
          </a:p>
          <a:p>
            <a:r>
              <a:rPr lang="en-US" dirty="0" smtClean="0">
                <a:hlinkClick r:id="rId2"/>
              </a:rPr>
              <a:t>www.kimballgroup.com/category/design-tips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alexander.sigachov@gmail.com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Немного банальностей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694628"/>
              </p:ext>
            </p:extLst>
          </p:nvPr>
        </p:nvGraphicFramePr>
        <p:xfrm>
          <a:off x="457200" y="1628799"/>
          <a:ext cx="82296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2240">
                <a:tc>
                  <a:txBody>
                    <a:bodyPr/>
                    <a:lstStyle/>
                    <a:p>
                      <a:r>
                        <a:rPr lang="en-US" dirty="0" smtClean="0"/>
                        <a:t>OLTP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DWH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Живёт текущим днём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Годы</a:t>
                      </a:r>
                      <a:endParaRPr lang="ru-RU" dirty="0"/>
                    </a:p>
                  </a:txBody>
                  <a:tcPr/>
                </a:tc>
              </a:tr>
              <a:tr h="343521">
                <a:tc>
                  <a:txBody>
                    <a:bodyPr/>
                    <a:lstStyle/>
                    <a:p>
                      <a:r>
                        <a:rPr lang="ru-RU" dirty="0" smtClean="0"/>
                        <a:t>Всё</a:t>
                      </a:r>
                      <a:r>
                        <a:rPr lang="ru-RU" baseline="0" dirty="0" smtClean="0"/>
                        <a:t> подробно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Агрегировано</a:t>
                      </a:r>
                      <a:endParaRPr lang="ru-RU" dirty="0"/>
                    </a:p>
                  </a:txBody>
                  <a:tcPr/>
                </a:tc>
              </a:tr>
              <a:tr h="343521">
                <a:tc>
                  <a:txBody>
                    <a:bodyPr/>
                    <a:lstStyle/>
                    <a:p>
                      <a:r>
                        <a:rPr lang="ru-RU" dirty="0" smtClean="0"/>
                        <a:t>Нормализованные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Денормализованные</a:t>
                      </a:r>
                      <a:endParaRPr lang="ru-RU" dirty="0"/>
                    </a:p>
                  </a:txBody>
                  <a:tcPr/>
                </a:tc>
              </a:tr>
              <a:tr h="343521">
                <a:tc>
                  <a:txBody>
                    <a:bodyPr/>
                    <a:lstStyle/>
                    <a:p>
                      <a:r>
                        <a:rPr lang="ru-RU" dirty="0" smtClean="0"/>
                        <a:t>Много маленьких быстрых транзакций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Мало</a:t>
                      </a:r>
                      <a:r>
                        <a:rPr lang="ru-RU" baseline="0" dirty="0" smtClean="0"/>
                        <a:t> запросов, но все «тяжёлые»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Много вставок,</a:t>
                      </a:r>
                      <a:r>
                        <a:rPr lang="ru-RU" baseline="0" dirty="0" smtClean="0"/>
                        <a:t> обновлений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Только чтение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oriented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r>
                        <a:rPr lang="en-US" baseline="0" dirty="0" smtClean="0"/>
                        <a:t> oriented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Много конкурирующих пользователей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Мало пользователей,</a:t>
                      </a:r>
                      <a:r>
                        <a:rPr lang="ru-RU" baseline="0" dirty="0" smtClean="0"/>
                        <a:t> но всем нужно много ресурсов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Удобство построения отчётов</a:t>
            </a:r>
          </a:p>
          <a:p>
            <a:r>
              <a:rPr lang="ru-RU" dirty="0" smtClean="0"/>
              <a:t>История изменений</a:t>
            </a:r>
          </a:p>
          <a:p>
            <a:r>
              <a:rPr lang="ru-RU" dirty="0" smtClean="0"/>
              <a:t>Старые данные</a:t>
            </a:r>
          </a:p>
          <a:p>
            <a:r>
              <a:rPr lang="ru-RU" dirty="0" smtClean="0"/>
              <a:t>Интеграция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52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Интеграция</a:t>
            </a:r>
            <a:br>
              <a:rPr lang="ru-RU" dirty="0" smtClean="0"/>
            </a:br>
            <a:r>
              <a:rPr lang="ru-RU" sz="3100" dirty="0"/>
              <a:t>(</a:t>
            </a:r>
            <a:r>
              <a:rPr lang="en-US" sz="3100" dirty="0"/>
              <a:t>data federation</a:t>
            </a:r>
            <a:r>
              <a:rPr lang="ru-RU" sz="3100" dirty="0"/>
              <a:t>)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7775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45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One </a:t>
            </a:r>
            <a:r>
              <a:rPr lang="en-US" sz="2400" i="1" dirty="0"/>
              <a:t>ring to rule them all, one ring to find them,</a:t>
            </a:r>
            <a:br>
              <a:rPr lang="en-US" sz="2400" i="1" dirty="0"/>
            </a:br>
            <a:r>
              <a:rPr lang="en-US" sz="2400" i="1" dirty="0"/>
              <a:t>One </a:t>
            </a:r>
            <a:r>
              <a:rPr lang="en-US" sz="2400" i="1" dirty="0" smtClean="0"/>
              <a:t>ring </a:t>
            </a:r>
            <a:r>
              <a:rPr lang="en-US" sz="2400" i="1" dirty="0"/>
              <a:t>to bring them all and in the darkness bind them</a:t>
            </a:r>
            <a:r>
              <a:rPr lang="en-US" sz="2400" i="1" dirty="0" smtClean="0"/>
              <a:t>.</a:t>
            </a:r>
            <a:endParaRPr lang="ru-RU" sz="2400" i="1" dirty="0" smtClean="0"/>
          </a:p>
          <a:p>
            <a:pPr marL="0" indent="0">
              <a:buNone/>
            </a:pPr>
            <a:endParaRPr lang="ru-RU" sz="2400" i="1" dirty="0"/>
          </a:p>
          <a:p>
            <a:pPr marL="400050" lvl="1" indent="0">
              <a:buNone/>
            </a:pPr>
            <a:r>
              <a:rPr lang="ru-RU" sz="2000" i="1" dirty="0"/>
              <a:t>Одно кольцо покорит их</a:t>
            </a:r>
            <a:r>
              <a:rPr lang="ru-RU" sz="2000" i="1" dirty="0" smtClean="0"/>
              <a:t>,</a:t>
            </a:r>
          </a:p>
          <a:p>
            <a:pPr marL="400050" lvl="1" indent="0">
              <a:buNone/>
            </a:pPr>
            <a:r>
              <a:rPr lang="ru-RU" sz="2000" i="1" dirty="0" smtClean="0"/>
              <a:t>Одно </a:t>
            </a:r>
            <a:r>
              <a:rPr lang="ru-RU" sz="2000" i="1" dirty="0"/>
              <a:t>соберёт их</a:t>
            </a:r>
            <a:r>
              <a:rPr lang="ru-RU" sz="2000" i="1" dirty="0" smtClean="0"/>
              <a:t>,</a:t>
            </a:r>
          </a:p>
          <a:p>
            <a:pPr marL="400050" lvl="1" indent="0">
              <a:buNone/>
            </a:pPr>
            <a:r>
              <a:rPr lang="ru-RU" sz="2000" i="1" dirty="0" smtClean="0"/>
              <a:t>Одно </a:t>
            </a:r>
            <a:r>
              <a:rPr lang="ru-RU" sz="2000" i="1" dirty="0"/>
              <a:t>их </a:t>
            </a:r>
            <a:r>
              <a:rPr lang="ru-RU" sz="2000" i="1" dirty="0" smtClean="0"/>
              <a:t>притянет</a:t>
            </a:r>
          </a:p>
          <a:p>
            <a:pPr marL="400050" lvl="1" indent="0">
              <a:buNone/>
            </a:pPr>
            <a:r>
              <a:rPr lang="ru-RU" sz="2000" i="1" dirty="0" smtClean="0"/>
              <a:t>И </a:t>
            </a:r>
            <a:r>
              <a:rPr lang="ru-RU" sz="2000" i="1" dirty="0"/>
              <a:t>в чёрную цепь скуёт их,</a:t>
            </a:r>
          </a:p>
        </p:txBody>
      </p:sp>
      <p:pic>
        <p:nvPicPr>
          <p:cNvPr id="1029" name="Picture 5" descr="https://upload.wikimedia.org/wikipedia/commons/thumb/b/b7/Unico_Anello.png/1280px-Unico_Anel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92696"/>
            <a:ext cx="2518996" cy="21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3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pic>
        <p:nvPicPr>
          <p:cNvPr id="2050" name="Picture 2" descr="Text description of dwhsg064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9256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80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некоторые</a:t>
            </a:r>
            <a:r>
              <a:rPr lang="en-US" dirty="0" smtClean="0"/>
              <a:t>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Витрина данных (</a:t>
            </a:r>
            <a:r>
              <a:rPr lang="en-US" dirty="0" err="1" smtClean="0"/>
              <a:t>datamart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тематическая БД или срез </a:t>
            </a:r>
            <a:r>
              <a:rPr lang="en-US" dirty="0" smtClean="0"/>
              <a:t>DWH,  </a:t>
            </a:r>
            <a:r>
              <a:rPr lang="ru-RU" dirty="0" smtClean="0"/>
              <a:t>под конкретную задачу</a:t>
            </a:r>
            <a:endParaRPr lang="en-US" dirty="0" smtClean="0"/>
          </a:p>
          <a:p>
            <a:r>
              <a:rPr lang="en-US" dirty="0" smtClean="0"/>
              <a:t>Operational </a:t>
            </a:r>
            <a:r>
              <a:rPr lang="en-US" dirty="0"/>
              <a:t>data </a:t>
            </a:r>
            <a:r>
              <a:rPr lang="en-US" dirty="0" smtClean="0"/>
              <a:t>store</a:t>
            </a:r>
            <a:endParaRPr lang="ru-RU" dirty="0" smtClean="0"/>
          </a:p>
          <a:p>
            <a:pPr lvl="1"/>
            <a:r>
              <a:rPr lang="ru-RU" dirty="0" smtClean="0"/>
              <a:t>текущие данные из разных систем</a:t>
            </a:r>
            <a:endParaRPr lang="ru-RU" dirty="0"/>
          </a:p>
          <a:p>
            <a:r>
              <a:rPr lang="ru-RU" dirty="0" smtClean="0"/>
              <a:t>Методология «</a:t>
            </a:r>
            <a:r>
              <a:rPr lang="en-US" dirty="0" smtClean="0"/>
              <a:t>Data vault</a:t>
            </a:r>
            <a:r>
              <a:rPr lang="ru-RU" dirty="0" smtClean="0"/>
              <a:t>»</a:t>
            </a:r>
          </a:p>
          <a:p>
            <a:pPr lvl="1"/>
            <a:r>
              <a:rPr lang="ru-RU" dirty="0" err="1"/>
              <a:t>хаб</a:t>
            </a:r>
            <a:r>
              <a:rPr lang="ru-RU" dirty="0"/>
              <a:t> (</a:t>
            </a:r>
            <a:r>
              <a:rPr lang="en-US" dirty="0"/>
              <a:t>Hub)</a:t>
            </a:r>
            <a:r>
              <a:rPr lang="ru-RU" dirty="0"/>
              <a:t>, Связь (</a:t>
            </a:r>
            <a:r>
              <a:rPr lang="en-US" dirty="0"/>
              <a:t>Link)</a:t>
            </a:r>
            <a:r>
              <a:rPr lang="ru-RU" dirty="0"/>
              <a:t>, Спутник (</a:t>
            </a:r>
            <a:r>
              <a:rPr lang="en-US" dirty="0"/>
              <a:t>Satellite)</a:t>
            </a:r>
          </a:p>
          <a:p>
            <a:pPr lvl="1"/>
            <a:r>
              <a:rPr lang="ru-RU" dirty="0" smtClean="0"/>
              <a:t>«</a:t>
            </a:r>
            <a:r>
              <a:rPr lang="en-US" dirty="0" smtClean="0"/>
              <a:t>all </a:t>
            </a:r>
            <a:r>
              <a:rPr lang="en-US" dirty="0"/>
              <a:t>the data, all of the </a:t>
            </a:r>
            <a:r>
              <a:rPr lang="en-US" dirty="0" smtClean="0"/>
              <a:t>time</a:t>
            </a:r>
            <a:r>
              <a:rPr lang="ru-RU" dirty="0" smtClean="0"/>
              <a:t>» (вместо «</a:t>
            </a:r>
            <a:r>
              <a:rPr lang="en-US" dirty="0" smtClean="0"/>
              <a:t>a </a:t>
            </a:r>
            <a:r>
              <a:rPr lang="en-US" dirty="0"/>
              <a:t>single version of the </a:t>
            </a:r>
            <a:r>
              <a:rPr lang="en-US" dirty="0" smtClean="0"/>
              <a:t>truth</a:t>
            </a:r>
            <a:r>
              <a:rPr lang="ru-RU" dirty="0" smtClean="0"/>
              <a:t>»)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09414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540</Words>
  <Application>Microsoft Office PowerPoint</Application>
  <PresentationFormat>Экран (4:3)</PresentationFormat>
  <Paragraphs>182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Data Warehouse: классическая архитектура</vt:lpstr>
      <vt:lpstr>Эволюция отчётов</vt:lpstr>
      <vt:lpstr>Схема</vt:lpstr>
      <vt:lpstr>Немного банальностей</vt:lpstr>
      <vt:lpstr>Зачем</vt:lpstr>
      <vt:lpstr>Интеграция (data federation)</vt:lpstr>
      <vt:lpstr>Презентация PowerPoint</vt:lpstr>
      <vt:lpstr>Основные понятия</vt:lpstr>
      <vt:lpstr>Ещё некоторые термины</vt:lpstr>
      <vt:lpstr>ETL</vt:lpstr>
      <vt:lpstr>SSIS</vt:lpstr>
      <vt:lpstr>Возможности SSIS</vt:lpstr>
      <vt:lpstr>Kimball vs Inmon</vt:lpstr>
      <vt:lpstr>Звезда</vt:lpstr>
      <vt:lpstr>Снежинка</vt:lpstr>
      <vt:lpstr>Звезда и снежинка</vt:lpstr>
      <vt:lpstr>Гранулярность</vt:lpstr>
      <vt:lpstr>Surrogate Keys</vt:lpstr>
      <vt:lpstr>Виды измерений</vt:lpstr>
      <vt:lpstr>Degenerate Dimension</vt:lpstr>
      <vt:lpstr>Dates and Times</vt:lpstr>
      <vt:lpstr>Junk Dimensions</vt:lpstr>
      <vt:lpstr>Many-to-Many Dimensions</vt:lpstr>
      <vt:lpstr>Slowly changing dimensions</vt:lpstr>
      <vt:lpstr>SCD type II</vt:lpstr>
      <vt:lpstr>Data lineage</vt:lpstr>
      <vt:lpstr>Презентация PowerPoint</vt:lpstr>
      <vt:lpstr>Data Quality Services</vt:lpstr>
      <vt:lpstr>Data Quality Services</vt:lpstr>
      <vt:lpstr>Data Quality Services</vt:lpstr>
      <vt:lpstr>Data governance</vt:lpstr>
      <vt:lpstr>Презентация PowerPoint</vt:lpstr>
      <vt:lpstr>Best practices</vt:lpstr>
      <vt:lpstr>Foreign Key Constraints</vt:lpstr>
      <vt:lpstr>Что посмотреть</vt:lpstr>
    </vt:vector>
  </TitlesOfParts>
  <Company>Yandex,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Aleksander Sigachov</dc:creator>
  <cp:lastModifiedBy>Aleksander Sigachov</cp:lastModifiedBy>
  <cp:revision>35</cp:revision>
  <dcterms:created xsi:type="dcterms:W3CDTF">2015-02-04T06:36:37Z</dcterms:created>
  <dcterms:modified xsi:type="dcterms:W3CDTF">2015-02-05T14:32:05Z</dcterms:modified>
</cp:coreProperties>
</file>